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4" r:id="rId2"/>
    <p:sldMasterId id="2147483650" r:id="rId3"/>
    <p:sldMasterId id="2147483652" r:id="rId4"/>
  </p:sldMasterIdLst>
  <p:notesMasterIdLst>
    <p:notesMasterId r:id="rId19"/>
  </p:notesMasterIdLst>
  <p:handoutMasterIdLst>
    <p:handoutMasterId r:id="rId20"/>
  </p:handoutMasterIdLst>
  <p:sldIdLst>
    <p:sldId id="465" r:id="rId5"/>
    <p:sldId id="459" r:id="rId6"/>
    <p:sldId id="470" r:id="rId7"/>
    <p:sldId id="471" r:id="rId8"/>
    <p:sldId id="505" r:id="rId9"/>
    <p:sldId id="506" r:id="rId10"/>
    <p:sldId id="472" r:id="rId11"/>
    <p:sldId id="474" r:id="rId12"/>
    <p:sldId id="478" r:id="rId13"/>
    <p:sldId id="479" r:id="rId14"/>
    <p:sldId id="469" r:id="rId15"/>
    <p:sldId id="496" r:id="rId16"/>
    <p:sldId id="486" r:id="rId17"/>
    <p:sldId id="50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becca Cate" initials="" lastIdx="1" clrIdx="0"/>
  <p:cmAuthor id="1" name="fazocar" initials="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BAE"/>
    <a:srgbClr val="C4D600"/>
    <a:srgbClr val="B52555"/>
    <a:srgbClr val="B1B3B3"/>
    <a:srgbClr val="888B8D"/>
    <a:srgbClr val="FFCD00"/>
    <a:srgbClr val="F2A900"/>
    <a:srgbClr val="FFF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87" autoAdjust="0"/>
    <p:restoredTop sz="94660"/>
  </p:normalViewPr>
  <p:slideViewPr>
    <p:cSldViewPr snapToGrid="0">
      <p:cViewPr>
        <p:scale>
          <a:sx n="100" d="100"/>
          <a:sy n="100" d="100"/>
        </p:scale>
        <p:origin x="418" y="374"/>
      </p:cViewPr>
      <p:guideLst>
        <p:guide orient="horz" pos="605"/>
        <p:guide orient="horz" pos="778"/>
        <p:guide orient="horz" pos="3888"/>
        <p:guide pos="2880"/>
        <p:guide pos="288"/>
        <p:guide pos="5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249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fld id="{28B36AE1-AD00-4D30-826B-6AF5DAD0F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6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1200"/>
            </a:lvl1pPr>
          </a:lstStyle>
          <a:p>
            <a:pPr>
              <a:defRPr/>
            </a:pPr>
            <a:fld id="{7A06851E-77A6-412B-BC8F-B67AE5C1A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92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99CF2-F6EF-4904-A43E-1F96F23B86C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E27901B4-FDF8-412D-9C3F-436123AB5DC9}" type="slidenum">
              <a:rPr lang="en-US" sz="1200"/>
              <a:pPr algn="r"/>
              <a:t>1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lIns="91435" tIns="45718" rIns="91435" bIns="45718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.pn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Optum_RGB_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21574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Optum_ColorBand-02"/>
          <p:cNvPicPr preferRelativeResize="0">
            <a:picLocks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008563"/>
            <a:ext cx="91440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4888" y="5527675"/>
            <a:ext cx="7680325" cy="342900"/>
          </a:xfrm>
        </p:spPr>
        <p:txBody>
          <a:bodyPr/>
          <a:lstStyle>
            <a:lvl1pPr>
              <a:spcAft>
                <a:spcPct val="20000"/>
              </a:spcAft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04888" y="5930900"/>
            <a:ext cx="7680325" cy="547688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2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6C6ED-D603-4569-BDDF-380E72645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52400"/>
            <a:ext cx="2057400" cy="6018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2400"/>
            <a:ext cx="6019800" cy="6018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41B7-8BD7-43BA-A35B-C26690865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ptum_ColorBand-02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008563"/>
            <a:ext cx="91440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ptum_RGB_PPT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21574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99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46325" y="2682875"/>
            <a:ext cx="6307138" cy="649288"/>
          </a:xfrm>
        </p:spPr>
        <p:txBody>
          <a:bodyPr anchor="ctr"/>
          <a:lstStyle>
            <a:lvl1pPr>
              <a:spcAft>
                <a:spcPct val="20000"/>
              </a:spcAft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99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46325" y="5564188"/>
            <a:ext cx="6307138" cy="9144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D8088-390E-4BB0-8B91-B81E88352E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CB449-45D5-44AE-ABD1-6ABE26641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438"/>
            <a:ext cx="4037013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60438"/>
            <a:ext cx="40386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942E7-1F36-4076-A6D1-9B28DC3E1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DC83E-03E3-4A3C-A1B1-F486C587B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369A1-0451-4D9E-B9DC-19DF1526F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65220-3333-4E89-95EE-1270F75FC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451B3-22FB-4E39-ABFC-A364EFAC8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C8A96-3F57-47D5-82CC-089B5F154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B51BA-CCC3-4B66-98B1-6019C0177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E718C-8C17-4C41-8268-EB9F78EA8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52400"/>
            <a:ext cx="2057400" cy="6018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2400"/>
            <a:ext cx="6019800" cy="6018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341F0-B6E3-439C-940D-752A1AD3E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5097463"/>
            <a:ext cx="9144000" cy="1760537"/>
          </a:xfrm>
          <a:prstGeom prst="rect">
            <a:avLst/>
          </a:prstGeom>
          <a:solidFill>
            <a:srgbClr val="E8772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  <a:defRPr/>
            </a:pPr>
            <a:endParaRPr lang="en-US"/>
          </a:p>
        </p:txBody>
      </p:sp>
      <p:pic>
        <p:nvPicPr>
          <p:cNvPr id="5" name="Picture 11" descr="Optum_ColorBand-02"/>
          <p:cNvPicPr preferRelativeResize="0">
            <a:picLocks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008563"/>
            <a:ext cx="91440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Optum_RGB_PPT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28600"/>
            <a:ext cx="21574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8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46325" y="2682875"/>
            <a:ext cx="6307138" cy="649288"/>
          </a:xfrm>
        </p:spPr>
        <p:txBody>
          <a:bodyPr anchor="ctr"/>
          <a:lstStyle>
            <a:lvl1pPr>
              <a:spcAft>
                <a:spcPct val="20000"/>
              </a:spcAft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4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346325" y="5564188"/>
            <a:ext cx="6307138" cy="9144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7462A-FED7-43AA-B848-7F167619D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5FF74-BA73-4DEF-9029-0E8DA08B5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438"/>
            <a:ext cx="4037013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60438"/>
            <a:ext cx="40386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E2D4A-9B6B-489B-A477-B21D314B0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2264F-BB63-42EA-9AC6-59645A1B6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71271-2F07-42F8-9DA1-4871E3BE27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A3116-0DB8-4640-99D3-95EBEA685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9860A-C147-4638-8ECE-14693F5EC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13676-E072-491B-AE92-2197CA0E57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FEBAD-0596-4D73-A4D1-DAB9F6F00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492C6-DC5A-4594-963E-A3C294079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52400"/>
            <a:ext cx="2057400" cy="6018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2400"/>
            <a:ext cx="6019800" cy="6018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5139-68CD-4949-92C3-5ADCD756A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106451203_20rev.jpg"/>
          <p:cNvPicPr>
            <a:picLocks noChangeAspect="1"/>
          </p:cNvPicPr>
          <p:nvPr userDrawn="1"/>
        </p:nvPicPr>
        <p:blipFill>
          <a:blip r:embed="rId2"/>
          <a:srcRect l="13976" t="10016" r="2686" b="38252"/>
          <a:stretch>
            <a:fillRect/>
          </a:stretch>
        </p:blipFill>
        <p:spPr bwMode="auto">
          <a:xfrm>
            <a:off x="0" y="1235075"/>
            <a:ext cx="9144000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Optum_ColorBand-02"/>
          <p:cNvPicPr preferRelativeResize="0">
            <a:picLocks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008563"/>
            <a:ext cx="9144000" cy="109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Optum_RGB_PPT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28600"/>
            <a:ext cx="215741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346325" y="2682875"/>
            <a:ext cx="6307138" cy="649288"/>
          </a:xfrm>
        </p:spPr>
        <p:txBody>
          <a:bodyPr anchor="ctr"/>
          <a:lstStyle>
            <a:lvl1pPr>
              <a:spcAft>
                <a:spcPct val="20000"/>
              </a:spcAft>
              <a:defRPr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46325" y="5564188"/>
            <a:ext cx="6307138" cy="9144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5ECFC-BB50-446A-97F1-65B28C777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F239-018E-42C6-8391-8E7655D99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438"/>
            <a:ext cx="4037013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60438"/>
            <a:ext cx="40386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DCF0F-1992-45B9-94DA-AD73E680D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53B7A-F0AF-4CD2-8FD6-037BD939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FFAFF-84A1-4C8E-8679-CDE61AD78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60438"/>
            <a:ext cx="4037013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960438"/>
            <a:ext cx="4038600" cy="521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489B4-EFD3-4AAD-BB6F-E52FC1E56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2A818-386C-4AAF-8E1D-42097DD4C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02048-E454-4998-A096-7563A98C1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AA33B-1FC5-4CA3-8392-B88CFE366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A6F46-D56B-4C66-BC99-7E7A07C9E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52400"/>
            <a:ext cx="2057400" cy="60182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152400"/>
            <a:ext cx="6019800" cy="60182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97CE6-23E0-448E-AD04-CD64AB34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AF9BF-C398-4A0B-BC8F-9FDD931C5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8AB11-876B-411B-93E4-527FFCAD8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667F5-A9F7-45CE-9E91-C9C5E9BA3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195E8-DD6A-4139-9F32-2C529202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B6954-40F9-4489-B4C8-3051FD01E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2400"/>
            <a:ext cx="82264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60438"/>
            <a:ext cx="8228013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800"/>
            </a:lvl1pPr>
          </a:lstStyle>
          <a:p>
            <a:pPr>
              <a:defRPr/>
            </a:pPr>
            <a:fld id="{C76FC544-9523-460B-96F2-1AC9D6406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  <a:defRPr/>
            </a:pPr>
            <a:endParaRPr lang="en-US"/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6477000" y="6580188"/>
            <a:ext cx="1824038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700"/>
              <a:t>Proprietary and Confidential. Do not distribute.</a:t>
            </a:r>
          </a:p>
        </p:txBody>
      </p:sp>
      <p:pic>
        <p:nvPicPr>
          <p:cNvPr id="1031" name="Picture 16" descr="Optum_RGB_PP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278563"/>
            <a:ext cx="118903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2" descr="Optum_ColorBand-02"/>
          <p:cNvPicPr preferRelativeResize="0">
            <a:picLocks noChangeArrowheads="1"/>
          </p:cNvPicPr>
          <p:nvPr userDrawn="1"/>
        </p:nvPicPr>
        <p:blipFill>
          <a:blip r:embed="rId14"/>
          <a:srcRect t="6000"/>
          <a:stretch>
            <a:fillRect/>
          </a:stretch>
        </p:blipFill>
        <p:spPr bwMode="auto">
          <a:xfrm>
            <a:off x="1484313" y="6475413"/>
            <a:ext cx="72009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68" r:id="rId2"/>
    <p:sldLayoutId id="2147483667" r:id="rId3"/>
    <p:sldLayoutId id="2147483666" r:id="rId4"/>
    <p:sldLayoutId id="2147483665" r:id="rId5"/>
    <p:sldLayoutId id="2147483664" r:id="rId6"/>
    <p:sldLayoutId id="2147483663" r:id="rId7"/>
    <p:sldLayoutId id="2147483662" r:id="rId8"/>
    <p:sldLayoutId id="2147483661" r:id="rId9"/>
    <p:sldLayoutId id="2147483660" r:id="rId10"/>
    <p:sldLayoutId id="2147483659" r:id="rId11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168275" indent="-168275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27013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95338" indent="-17145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139825" indent="-230188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166688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8780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7924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2496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2400"/>
            <a:ext cx="82264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60438"/>
            <a:ext cx="8228013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9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800"/>
            </a:lvl1pPr>
          </a:lstStyle>
          <a:p>
            <a:pPr>
              <a:defRPr/>
            </a:pPr>
            <a:fld id="{93CD8DDB-40FD-4971-AE30-EC78F5738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8949" name="Line 5"/>
          <p:cNvSpPr>
            <a:spLocks noChangeShapeType="1"/>
          </p:cNvSpPr>
          <p:nvPr userDrawn="1"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  <a:defRPr/>
            </a:pPr>
            <a:endParaRPr lang="en-US"/>
          </a:p>
        </p:txBody>
      </p:sp>
      <p:sp>
        <p:nvSpPr>
          <p:cNvPr id="338950" name="Text Box 6"/>
          <p:cNvSpPr txBox="1">
            <a:spLocks noChangeArrowheads="1"/>
          </p:cNvSpPr>
          <p:nvPr userDrawn="1"/>
        </p:nvSpPr>
        <p:spPr bwMode="auto">
          <a:xfrm>
            <a:off x="6477000" y="6580188"/>
            <a:ext cx="1824038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700"/>
              <a:t>Proprietary and Confidential. Do not distribute.</a:t>
            </a:r>
          </a:p>
        </p:txBody>
      </p:sp>
      <p:pic>
        <p:nvPicPr>
          <p:cNvPr id="13319" name="Picture 16" descr="Optum_RGB_PP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278563"/>
            <a:ext cx="118903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2" descr="Optum_ColorBand-02"/>
          <p:cNvPicPr preferRelativeResize="0">
            <a:picLocks noChangeArrowheads="1"/>
          </p:cNvPicPr>
          <p:nvPr userDrawn="1"/>
        </p:nvPicPr>
        <p:blipFill>
          <a:blip r:embed="rId14"/>
          <a:srcRect t="6000"/>
          <a:stretch>
            <a:fillRect/>
          </a:stretch>
        </p:blipFill>
        <p:spPr bwMode="auto">
          <a:xfrm>
            <a:off x="1484313" y="6475413"/>
            <a:ext cx="72009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78" r:id="rId2"/>
    <p:sldLayoutId id="2147483677" r:id="rId3"/>
    <p:sldLayoutId id="2147483676" r:id="rId4"/>
    <p:sldLayoutId id="2147483675" r:id="rId5"/>
    <p:sldLayoutId id="2147483674" r:id="rId6"/>
    <p:sldLayoutId id="2147483673" r:id="rId7"/>
    <p:sldLayoutId id="2147483672" r:id="rId8"/>
    <p:sldLayoutId id="2147483671" r:id="rId9"/>
    <p:sldLayoutId id="2147483670" r:id="rId10"/>
    <p:sldLayoutId id="2147483669" r:id="rId11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168275" indent="-168275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27013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95338" indent="-17145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139825" indent="-230188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166688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8780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7924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2496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2400"/>
            <a:ext cx="82264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60438"/>
            <a:ext cx="8228013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800"/>
            </a:lvl1pPr>
          </a:lstStyle>
          <a:p>
            <a:pPr>
              <a:defRPr/>
            </a:pPr>
            <a:fld id="{E4F79138-3CD0-4D62-98C1-FCB37C22B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3829" name="Line 5"/>
          <p:cNvSpPr>
            <a:spLocks noChangeShapeType="1"/>
          </p:cNvSpPr>
          <p:nvPr userDrawn="1"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  <a:defRPr/>
            </a:pPr>
            <a:endParaRPr lang="en-US"/>
          </a:p>
        </p:txBody>
      </p:sp>
      <p:sp>
        <p:nvSpPr>
          <p:cNvPr id="333830" name="Text Box 6"/>
          <p:cNvSpPr txBox="1">
            <a:spLocks noChangeArrowheads="1"/>
          </p:cNvSpPr>
          <p:nvPr userDrawn="1"/>
        </p:nvSpPr>
        <p:spPr bwMode="auto">
          <a:xfrm>
            <a:off x="6477000" y="6580188"/>
            <a:ext cx="1824038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700"/>
              <a:t>Proprietary and Confidential. Do not distribute.</a:t>
            </a:r>
          </a:p>
        </p:txBody>
      </p:sp>
      <p:pic>
        <p:nvPicPr>
          <p:cNvPr id="25607" name="Picture 16" descr="Optum_RGB_PP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278563"/>
            <a:ext cx="118903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12" descr="Optum_ColorBand-02"/>
          <p:cNvPicPr preferRelativeResize="0">
            <a:picLocks noChangeArrowheads="1"/>
          </p:cNvPicPr>
          <p:nvPr userDrawn="1"/>
        </p:nvPicPr>
        <p:blipFill>
          <a:blip r:embed="rId14"/>
          <a:srcRect t="6000"/>
          <a:stretch>
            <a:fillRect/>
          </a:stretch>
        </p:blipFill>
        <p:spPr bwMode="auto">
          <a:xfrm>
            <a:off x="1484313" y="6475413"/>
            <a:ext cx="72009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168275" indent="-168275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27013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95338" indent="-17145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139825" indent="-230188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166688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8780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7924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2496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152400"/>
            <a:ext cx="82264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60438"/>
            <a:ext cx="8228013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Aft>
                <a:spcPct val="0"/>
              </a:spcAft>
              <a:buClrTx/>
              <a:buFontTx/>
              <a:buNone/>
              <a:defRPr sz="800"/>
            </a:lvl1pPr>
          </a:lstStyle>
          <a:p>
            <a:pPr>
              <a:defRPr/>
            </a:pPr>
            <a:fld id="{8C3224DD-CD21-4BB3-9854-993050A7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6901" name="Line 5"/>
          <p:cNvSpPr>
            <a:spLocks noChangeShapeType="1"/>
          </p:cNvSpPr>
          <p:nvPr userDrawn="1"/>
        </p:nvSpPr>
        <p:spPr bwMode="auto">
          <a:xfrm>
            <a:off x="457200" y="838200"/>
            <a:ext cx="822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  <a:defRPr/>
            </a:pPr>
            <a:endParaRPr lang="en-US"/>
          </a:p>
        </p:txBody>
      </p:sp>
      <p:sp>
        <p:nvSpPr>
          <p:cNvPr id="336902" name="Text Box 6"/>
          <p:cNvSpPr txBox="1">
            <a:spLocks noChangeArrowheads="1"/>
          </p:cNvSpPr>
          <p:nvPr userDrawn="1"/>
        </p:nvSpPr>
        <p:spPr bwMode="auto">
          <a:xfrm>
            <a:off x="6477000" y="6580188"/>
            <a:ext cx="1824038" cy="10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sz="700"/>
              <a:t>Proprietary and Confidential. Do not distribute.</a:t>
            </a:r>
          </a:p>
        </p:txBody>
      </p:sp>
      <p:pic>
        <p:nvPicPr>
          <p:cNvPr id="37895" name="Picture 16" descr="Optum_RGB_PP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6278563"/>
            <a:ext cx="118903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12" descr="Optum_ColorBand-02"/>
          <p:cNvPicPr preferRelativeResize="0">
            <a:picLocks noChangeArrowheads="1"/>
          </p:cNvPicPr>
          <p:nvPr userDrawn="1"/>
        </p:nvPicPr>
        <p:blipFill>
          <a:blip r:embed="rId14"/>
          <a:srcRect t="6000"/>
          <a:stretch>
            <a:fillRect/>
          </a:stretch>
        </p:blipFill>
        <p:spPr bwMode="auto">
          <a:xfrm>
            <a:off x="1484313" y="6475413"/>
            <a:ext cx="72009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ransition>
    <p:fade/>
  </p:transition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168275" indent="-168275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227013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795338" indent="-171450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139825" indent="-230188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420813" indent="-166688" algn="l" rtl="0" eaLnBrk="0" fontAlgn="base" hangingPunct="0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8780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3352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27924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249613" indent="-166688" algn="l" rtl="0" fontAlgn="base">
        <a:lnSpc>
          <a:spcPct val="95000"/>
        </a:lnSpc>
        <a:spcBef>
          <a:spcPct val="0"/>
        </a:spcBef>
        <a:spcAft>
          <a:spcPct val="3500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BD4A6F-5AB1-471F-A8C6-AE9B8D21406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2226" name="Text Box 4"/>
          <p:cNvSpPr txBox="1">
            <a:spLocks noChangeArrowheads="1"/>
          </p:cNvSpPr>
          <p:nvPr/>
        </p:nvSpPr>
        <p:spPr bwMode="auto">
          <a:xfrm>
            <a:off x="228600" y="4913313"/>
            <a:ext cx="89154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Rebecca Cate, PhD</a:t>
            </a:r>
          </a:p>
          <a:p>
            <a:pPr>
              <a:spcBef>
                <a:spcPct val="50000"/>
              </a:spcBef>
            </a:pPr>
            <a:r>
              <a:rPr lang="en-US" sz="1600"/>
              <a:t>Research Scientist</a:t>
            </a:r>
          </a:p>
          <a:p>
            <a:pPr>
              <a:spcBef>
                <a:spcPct val="50000"/>
              </a:spcBef>
            </a:pPr>
            <a:r>
              <a:rPr lang="en-US" sz="1600"/>
              <a:t>Behavioral Health Sciences Department</a:t>
            </a:r>
            <a:endParaRPr lang="en-US" sz="1400"/>
          </a:p>
        </p:txBody>
      </p:sp>
      <p:sp>
        <p:nvSpPr>
          <p:cNvPr id="52227" name="Text Box 7"/>
          <p:cNvSpPr txBox="1">
            <a:spLocks noChangeArrowheads="1"/>
          </p:cNvSpPr>
          <p:nvPr/>
        </p:nvSpPr>
        <p:spPr bwMode="auto">
          <a:xfrm>
            <a:off x="392113" y="1547813"/>
            <a:ext cx="8001000" cy="1775871"/>
          </a:xfrm>
          <a:prstGeom prst="rect">
            <a:avLst/>
          </a:prstGeom>
          <a:solidFill>
            <a:srgbClr val="FFF0AF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400" b="1" dirty="0"/>
          </a:p>
          <a:p>
            <a:pPr algn="ctr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</a:pPr>
            <a:r>
              <a:rPr lang="en-US" b="1" dirty="0"/>
              <a:t>Peer Program Evaluation</a:t>
            </a:r>
            <a:endParaRPr lang="en-US" sz="2400" b="1" dirty="0"/>
          </a:p>
          <a:p>
            <a:pPr algn="ctr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</a:pPr>
            <a:r>
              <a:rPr lang="en-GB" sz="1800" dirty="0" smtClean="0"/>
              <a:t>Preliminary Results</a:t>
            </a:r>
            <a:endParaRPr lang="en-GB" sz="1800" dirty="0"/>
          </a:p>
          <a:p>
            <a:pPr algn="ctr"/>
            <a:r>
              <a:rPr lang="en-US" sz="1800" dirty="0" smtClean="0"/>
              <a:t>July 2013</a:t>
            </a:r>
            <a:endParaRPr lang="en-US" sz="1800" dirty="0"/>
          </a:p>
          <a:p>
            <a:pPr algn="ctr"/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5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4B0B2F48-5C4B-4F1C-A9DE-3FD5FFA77E9F}" type="slidenum">
              <a:rPr lang="en-US" sz="800"/>
              <a:pPr algn="r" eaLnBrk="0" hangingPunct="0"/>
              <a:t>10</a:t>
            </a:fld>
            <a:endParaRPr lang="en-US" sz="800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4" y="152400"/>
            <a:ext cx="8355012" cy="61118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Impact on Behavioral Health Utilization – Participants in Wisconsin Peer Program (GEP)</a:t>
            </a:r>
          </a:p>
        </p:txBody>
      </p:sp>
      <p:sp>
        <p:nvSpPr>
          <p:cNvPr id="7" name="Text Box 926"/>
          <p:cNvSpPr txBox="1">
            <a:spLocks noChangeArrowheads="1"/>
          </p:cNvSpPr>
          <p:nvPr/>
        </p:nvSpPr>
        <p:spPr bwMode="auto">
          <a:xfrm>
            <a:off x="1485900" y="4564222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*Among </a:t>
            </a:r>
            <a:r>
              <a:rPr lang="en-US" sz="1000" dirty="0"/>
              <a:t>subsample </a:t>
            </a:r>
            <a:r>
              <a:rPr lang="en-US" sz="1000" dirty="0" smtClean="0"/>
              <a:t>referred to the WI </a:t>
            </a:r>
            <a:r>
              <a:rPr lang="en-US" sz="1000" dirty="0"/>
              <a:t>program between 12/09/09 – </a:t>
            </a:r>
            <a:r>
              <a:rPr lang="en-US" sz="1000" dirty="0" smtClean="0"/>
              <a:t>12/31/11, agreed to participate, had a closed case at the time of analysis, had continuous </a:t>
            </a:r>
            <a:r>
              <a:rPr lang="en-US" sz="1000" dirty="0"/>
              <a:t>eligibility 6 months </a:t>
            </a:r>
            <a:r>
              <a:rPr lang="en-US" sz="1000" dirty="0" smtClean="0"/>
              <a:t>pre and post referral, and at least one </a:t>
            </a:r>
            <a:r>
              <a:rPr lang="en-US" sz="1000" dirty="0"/>
              <a:t>behavioral health </a:t>
            </a:r>
            <a:r>
              <a:rPr lang="en-US" sz="1000" dirty="0" smtClean="0"/>
              <a:t>claim during that period</a:t>
            </a:r>
            <a:endParaRPr lang="en-US" sz="1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617200"/>
              </p:ext>
            </p:extLst>
          </p:nvPr>
        </p:nvGraphicFramePr>
        <p:xfrm>
          <a:off x="1640681" y="1254760"/>
          <a:ext cx="5880100" cy="3078480"/>
        </p:xfrm>
        <a:graphic>
          <a:graphicData uri="http://schemas.openxmlformats.org/drawingml/2006/table">
            <a:tbl>
              <a:tblPr/>
              <a:tblGrid>
                <a:gridCol w="3345081"/>
                <a:gridCol w="825946"/>
                <a:gridCol w="895834"/>
                <a:gridCol w="813239"/>
              </a:tblGrid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Enrolled  (N = 130)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Pre-Period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Post-Period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Sig. of Pre-Post 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% of Members Who Used Inpatient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71.5%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Inpatient Cost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$6,247.48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$3,881.54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Inpatient Days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% of Members Who Used Intermediate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22.3%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Intermediate Cost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$308.70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$411.88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% of Members Who Used Outpatient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83.9%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86.9%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Outpatient Cost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$999.32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$1,422.88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Outpatient Visits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9.1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Total BH Cost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$7,555.49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$5,716.31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p&lt;.05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3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F6635DB8-0405-474D-8026-C0C53AA5F967}" type="slidenum">
              <a:rPr lang="en-US" sz="800"/>
              <a:pPr algn="r" eaLnBrk="0" hangingPunct="0"/>
              <a:t>11</a:t>
            </a:fld>
            <a:endParaRPr lang="en-US" sz="800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300" y="0"/>
            <a:ext cx="8639175" cy="763588"/>
          </a:xfrm>
        </p:spPr>
        <p:txBody>
          <a:bodyPr/>
          <a:lstStyle/>
          <a:p>
            <a:pPr eaLnBrk="1" hangingPunct="1"/>
            <a:r>
              <a:rPr lang="en-US" dirty="0" smtClean="0"/>
              <a:t>Summary of Enrollment &amp; Engagement Findings (NY &amp; WI) 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990600"/>
            <a:ext cx="8228013" cy="5438775"/>
          </a:xfrm>
        </p:spPr>
        <p:txBody>
          <a:bodyPr/>
          <a:lstStyle/>
          <a:p>
            <a:pPr marL="412750" indent="-412750" eaLnBrk="1" hangingPunct="1">
              <a:lnSpc>
                <a:spcPct val="85000"/>
              </a:lnSpc>
            </a:pPr>
            <a:r>
              <a:rPr lang="en-US" sz="1800" b="1" dirty="0" smtClean="0"/>
              <a:t>This is a difficult population to reach and enroll despite strong efforts</a:t>
            </a:r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dirty="0" smtClean="0"/>
              <a:t>Reach rates: NY = 39.1%, WI = 45.8%</a:t>
            </a:r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dirty="0" smtClean="0"/>
              <a:t>Of the 60.9% not reached in NY, 45.6% were outreached to 6 times (maximum attempts) </a:t>
            </a:r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dirty="0" smtClean="0"/>
              <a:t>Enrollment rates:  NY = 39.4% of reached; WI = 82.6% of reached</a:t>
            </a:r>
          </a:p>
          <a:p>
            <a:pPr marL="0" indent="0" eaLnBrk="1" hangingPunct="1">
              <a:lnSpc>
                <a:spcPct val="85000"/>
              </a:lnSpc>
              <a:buNone/>
            </a:pPr>
            <a:r>
              <a:rPr lang="en-US" sz="1800" i="1" dirty="0" smtClean="0"/>
              <a:t>	Lesson learned: Outreach needs to occur as soon as possible, ideally 	while member still in the hospital (original model)</a:t>
            </a:r>
          </a:p>
          <a:p>
            <a:pPr marL="412750" indent="-412750" eaLnBrk="1" hangingPunct="1">
              <a:lnSpc>
                <a:spcPct val="85000"/>
              </a:lnSpc>
            </a:pPr>
            <a:r>
              <a:rPr lang="en-US" sz="1800" b="1" dirty="0" smtClean="0"/>
              <a:t>Once enrolled, individuals are actively engaged in the program</a:t>
            </a:r>
            <a:endParaRPr lang="en-US" sz="1800" dirty="0" smtClean="0"/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b="1" dirty="0"/>
              <a:t>Engaged over substantial period of time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/>
              <a:t>NY = 7.3 months on average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/>
              <a:t>WI = 8.0 months on average</a:t>
            </a:r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b="1" dirty="0" smtClean="0"/>
              <a:t>High number of contacts with their peers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 smtClean="0"/>
              <a:t>NY = 14.9 contacts; 14.4 hours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 smtClean="0"/>
              <a:t>WI = 14.3 contacts; 6.7 hours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41AC1990-2782-4E45-8162-25F4947BAFC8}" type="slidenum">
              <a:rPr lang="en-US" sz="800"/>
              <a:pPr algn="r" eaLnBrk="0" hangingPunct="0"/>
              <a:t>12</a:t>
            </a:fld>
            <a:endParaRPr lang="en-US" sz="800"/>
          </a:p>
        </p:txBody>
      </p:sp>
      <p:sp>
        <p:nvSpPr>
          <p:cNvPr id="65433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300" y="0"/>
            <a:ext cx="8797925" cy="763588"/>
          </a:xfrm>
        </p:spPr>
        <p:txBody>
          <a:bodyPr/>
          <a:lstStyle/>
          <a:p>
            <a:pPr eaLnBrk="1" hangingPunct="1"/>
            <a:r>
              <a:rPr lang="en-US" dirty="0" smtClean="0"/>
              <a:t>Summary of Preliminary Utilization &amp; Cost Findings</a:t>
            </a:r>
          </a:p>
        </p:txBody>
      </p:sp>
      <p:sp>
        <p:nvSpPr>
          <p:cNvPr id="65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990600"/>
            <a:ext cx="8228013" cy="5438775"/>
          </a:xfrm>
        </p:spPr>
        <p:txBody>
          <a:bodyPr/>
          <a:lstStyle/>
          <a:p>
            <a:pPr marL="412750" indent="-412750" eaLnBrk="1" hangingPunct="1">
              <a:lnSpc>
                <a:spcPct val="85000"/>
              </a:lnSpc>
            </a:pPr>
            <a:r>
              <a:rPr lang="en-US" sz="1800" b="1" dirty="0" smtClean="0"/>
              <a:t>6 months pre-post, members who enroll in the program show</a:t>
            </a:r>
            <a:r>
              <a:rPr lang="en-US" sz="1800" dirty="0" smtClean="0"/>
              <a:t>:</a:t>
            </a:r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b="1" dirty="0"/>
              <a:t>Significant Decreases in % who use inpatient services</a:t>
            </a:r>
            <a:r>
              <a:rPr lang="en-US" sz="1800" dirty="0"/>
              <a:t> 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/>
              <a:t>NY: 47.9% decrease </a:t>
            </a:r>
            <a:r>
              <a:rPr lang="en-US" sz="1800" dirty="0" smtClean="0"/>
              <a:t>(from 92.6</a:t>
            </a:r>
            <a:r>
              <a:rPr lang="en-US" sz="1800" dirty="0"/>
              <a:t>% </a:t>
            </a:r>
            <a:r>
              <a:rPr lang="en-US" sz="1800" dirty="0" smtClean="0"/>
              <a:t>to </a:t>
            </a:r>
            <a:r>
              <a:rPr lang="en-US" sz="1800" dirty="0"/>
              <a:t>48.2</a:t>
            </a:r>
            <a:r>
              <a:rPr lang="en-US" sz="1800" dirty="0" smtClean="0"/>
              <a:t>%) 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 smtClean="0"/>
              <a:t>WI</a:t>
            </a:r>
            <a:r>
              <a:rPr lang="en-US" sz="1800" dirty="0"/>
              <a:t>: </a:t>
            </a:r>
            <a:r>
              <a:rPr lang="en-US" sz="1800" dirty="0" smtClean="0"/>
              <a:t>38.6% decrease (from 71.5% to </a:t>
            </a:r>
            <a:r>
              <a:rPr lang="en-US" sz="1800" dirty="0"/>
              <a:t>43.9</a:t>
            </a:r>
            <a:r>
              <a:rPr lang="en-US" sz="1800" dirty="0" smtClean="0"/>
              <a:t>%) </a:t>
            </a:r>
            <a:endParaRPr lang="en-US" sz="1800" dirty="0"/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b="1" dirty="0" smtClean="0"/>
              <a:t>Significant Decreases in # of inpatient days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 smtClean="0"/>
              <a:t>NY: 62.5% decrease (from 11.2 days to 4.2)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 smtClean="0"/>
              <a:t>WI: 29.7% decrease (from 6.4 days to 4.5) </a:t>
            </a:r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b="1" dirty="0"/>
              <a:t>Significant Increases in # of outpatient visits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/>
              <a:t>NY: </a:t>
            </a:r>
            <a:r>
              <a:rPr lang="en-US" sz="1800" dirty="0" smtClean="0"/>
              <a:t>28.0% increase (from 8.5 </a:t>
            </a:r>
            <a:r>
              <a:rPr lang="en-US" sz="1800" dirty="0"/>
              <a:t>visits </a:t>
            </a:r>
            <a:r>
              <a:rPr lang="en-US" sz="1800" dirty="0" smtClean="0"/>
              <a:t>to 11.8)</a:t>
            </a:r>
            <a:endParaRPr lang="en-US" sz="1800" dirty="0"/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/>
              <a:t>WI: </a:t>
            </a:r>
            <a:r>
              <a:rPr lang="en-US" sz="1800" dirty="0" smtClean="0"/>
              <a:t>22.9% increase (from 9.1 </a:t>
            </a:r>
            <a:r>
              <a:rPr lang="en-US" sz="1800" dirty="0"/>
              <a:t>visits </a:t>
            </a:r>
            <a:r>
              <a:rPr lang="en-US" sz="1800" dirty="0" smtClean="0"/>
              <a:t>to 11.8)</a:t>
            </a:r>
            <a:endParaRPr lang="en-US" sz="1800" dirty="0"/>
          </a:p>
          <a:p>
            <a:pPr marL="800100" lvl="1" indent="-273050" eaLnBrk="1" hangingPunct="1">
              <a:lnSpc>
                <a:spcPct val="85000"/>
              </a:lnSpc>
            </a:pPr>
            <a:r>
              <a:rPr lang="en-US" sz="1800" b="1" dirty="0" smtClean="0"/>
              <a:t>Significant Decreases in total BH costs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 smtClean="0"/>
              <a:t>NY:47.1% decrease (from $9,998.69 to $5,291.59)</a:t>
            </a:r>
          </a:p>
          <a:p>
            <a:pPr marL="1143000" lvl="2" indent="-228600" eaLnBrk="1" hangingPunct="1">
              <a:lnSpc>
                <a:spcPct val="85000"/>
              </a:lnSpc>
            </a:pPr>
            <a:r>
              <a:rPr lang="en-US" sz="1800" dirty="0" smtClean="0"/>
              <a:t>WI: 24.3% decrease (from $7,555.49 to $5,716.31)</a:t>
            </a:r>
          </a:p>
        </p:txBody>
      </p:sp>
      <p:sp>
        <p:nvSpPr>
          <p:cNvPr id="5" name="Text Box 926"/>
          <p:cNvSpPr txBox="1">
            <a:spLocks noChangeArrowheads="1"/>
          </p:cNvSpPr>
          <p:nvPr/>
        </p:nvSpPr>
        <p:spPr bwMode="auto">
          <a:xfrm>
            <a:off x="638175" y="5811996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*Among </a:t>
            </a:r>
            <a:r>
              <a:rPr lang="en-US" sz="1000" dirty="0"/>
              <a:t>subsample </a:t>
            </a:r>
            <a:r>
              <a:rPr lang="en-US" sz="1000" dirty="0" smtClean="0"/>
              <a:t>of enrollees in NY (N = ) and WI (N = 130) with </a:t>
            </a:r>
            <a:r>
              <a:rPr lang="en-US" sz="1000" dirty="0"/>
              <a:t>continuous eligibility 6 months </a:t>
            </a:r>
            <a:r>
              <a:rPr lang="en-US" sz="1000" dirty="0" smtClean="0"/>
              <a:t>pre-referral and 6 months post-referral and at least one </a:t>
            </a:r>
            <a:r>
              <a:rPr lang="en-US" sz="1000" dirty="0"/>
              <a:t>behavioral health </a:t>
            </a:r>
            <a:r>
              <a:rPr lang="en-US" sz="1000" dirty="0" smtClean="0"/>
              <a:t>claim during that period</a:t>
            </a:r>
            <a:endParaRPr lang="en-US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Study Results – Yale Study</a:t>
            </a:r>
          </a:p>
        </p:txBody>
      </p:sp>
      <p:sp>
        <p:nvSpPr>
          <p:cNvPr id="623618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571500" y="922338"/>
            <a:ext cx="6096000" cy="704850"/>
          </a:xfrm>
        </p:spPr>
        <p:txBody>
          <a:bodyPr/>
          <a:lstStyle/>
          <a:p>
            <a:pPr>
              <a:lnSpc>
                <a:spcPct val="85000"/>
              </a:lnSpc>
              <a:buFontTx/>
              <a:buNone/>
            </a:pPr>
            <a:r>
              <a:rPr lang="en-US" sz="1600" dirty="0" smtClean="0"/>
              <a:t>On average, enrollees in two peer programs showed positive outcomes, scoring above the midpoint on all survey measures*</a:t>
            </a:r>
          </a:p>
        </p:txBody>
      </p:sp>
      <p:graphicFrame>
        <p:nvGraphicFramePr>
          <p:cNvPr id="625905" name="Group 2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108282"/>
              </p:ext>
            </p:extLst>
          </p:nvPr>
        </p:nvGraphicFramePr>
        <p:xfrm>
          <a:off x="581025" y="1414463"/>
          <a:ext cx="5791200" cy="4562159"/>
        </p:xfrm>
        <a:graphic>
          <a:graphicData uri="http://schemas.openxmlformats.org/drawingml/2006/table">
            <a:tbl>
              <a:tblPr/>
              <a:tblGrid>
                <a:gridCol w="1838325"/>
                <a:gridCol w="2217738"/>
                <a:gridCol w="858837"/>
                <a:gridCol w="876300"/>
              </a:tblGrid>
              <a:tr h="28575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Scale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 pitchFamily="34" charset="-128"/>
                          <a:cs typeface="Arial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Wisconsin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Tennessee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Sample Item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(n = 18)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(n = 31)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Quality of Life (1-7)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Which of the following best describes how you feel about your life as a whole? (1 = Terrible; 7 = Delighted) 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3.8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5.0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Recovery Markers Scale (1-4)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I am involved in activities I find meaningful.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2.7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3.0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State Hope Scale (1-4)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I can think of many ways to reach my current goals.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2.5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3.0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Social Support Questionnaire (1-5)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There is a special person who is around when you are in need.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3.3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3.5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Mental Health Confidence Scale (1-6)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" charset="0"/>
                        </a:rPr>
                        <a:t>Right now, how confident are you that you could do something to face a bad day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3.7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4.2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85775" y="6024771"/>
            <a:ext cx="599122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*At time of survey, majority of respondents ( 82%) had been in peer program at least 5 months</a:t>
            </a:r>
            <a:endParaRPr lang="en-US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64FF7CC-AD36-4F69-803A-52E6095F93A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Pilot Study Results – Yale Study</a:t>
            </a:r>
            <a:endParaRPr lang="en-US" dirty="0" smtClean="0"/>
          </a:p>
        </p:txBody>
      </p:sp>
      <p:sp>
        <p:nvSpPr>
          <p:cNvPr id="581636" name="Rectangle 4"/>
          <p:cNvSpPr>
            <a:spLocks noChangeArrowheads="1"/>
          </p:cNvSpPr>
          <p:nvPr/>
        </p:nvSpPr>
        <p:spPr bwMode="auto">
          <a:xfrm>
            <a:off x="515937" y="1065213"/>
            <a:ext cx="78009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8275" indent="-168275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</a:pPr>
            <a:r>
              <a:rPr lang="en-US" dirty="0"/>
              <a:t>Data gathered in focus groups shed light on the important subjective qualities of the peer relationship that might have contributed to the program’s positive outcomes: </a:t>
            </a:r>
          </a:p>
        </p:txBody>
      </p:sp>
      <p:sp>
        <p:nvSpPr>
          <p:cNvPr id="581637" name="Rectangle 5"/>
          <p:cNvSpPr>
            <a:spLocks noChangeArrowheads="1"/>
          </p:cNvSpPr>
          <p:nvPr/>
        </p:nvSpPr>
        <p:spPr bwMode="auto">
          <a:xfrm>
            <a:off x="1828800" y="2081213"/>
            <a:ext cx="64293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168275" indent="-168275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</a:pPr>
            <a:r>
              <a:rPr lang="en-US" dirty="0"/>
              <a:t>appreciation for having someone to talk to who genuinely cared for them and was willing to listen </a:t>
            </a:r>
          </a:p>
          <a:p>
            <a:pPr marL="168275" indent="-168275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</a:pPr>
            <a:r>
              <a:rPr lang="en-US" dirty="0"/>
              <a:t>peer specialists’ skillful balancing of friendship and structured support</a:t>
            </a:r>
          </a:p>
          <a:p>
            <a:pPr marL="168275" indent="-168275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</a:pPr>
            <a:r>
              <a:rPr lang="en-US" dirty="0"/>
              <a:t>fostering the development of concrete personal goals in the wake of difficulties </a:t>
            </a:r>
          </a:p>
          <a:p>
            <a:pPr marL="168275" indent="-168275"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</a:pPr>
            <a:r>
              <a:rPr lang="en-US" dirty="0"/>
              <a:t>practical support received from peers in advocating for various issues or locating services </a:t>
            </a:r>
          </a:p>
        </p:txBody>
      </p:sp>
    </p:spTree>
    <p:extLst>
      <p:ext uri="{BB962C8B-B14F-4D97-AF65-F5344CB8AC3E}">
        <p14:creationId xmlns:p14="http://schemas.microsoft.com/office/powerpoint/2010/main" val="887925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8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7FE5AF0-F8E9-4F05-98BA-F1F6F52CE09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266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1300" y="0"/>
            <a:ext cx="8639175" cy="763588"/>
          </a:xfrm>
        </p:spPr>
        <p:txBody>
          <a:bodyPr/>
          <a:lstStyle/>
          <a:p>
            <a:pPr eaLnBrk="1" hangingPunct="1"/>
            <a:r>
              <a:rPr lang="en-US" smtClean="0"/>
              <a:t>Definitions 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990600"/>
            <a:ext cx="8228013" cy="5210175"/>
          </a:xfrm>
        </p:spPr>
        <p:txBody>
          <a:bodyPr/>
          <a:lstStyle/>
          <a:p>
            <a:pPr marL="412750" indent="-412750" eaLnBrk="1" hangingPunct="1"/>
            <a:r>
              <a:rPr lang="en-US" smtClean="0"/>
              <a:t>Enrollment: </a:t>
            </a:r>
          </a:p>
          <a:p>
            <a:pPr marL="695325" lvl="1" indent="-412750" eaLnBrk="1" hangingPunct="1"/>
            <a:r>
              <a:rPr lang="en-US" smtClean="0"/>
              <a:t>Which members are we able to reach to tell about the program?</a:t>
            </a:r>
          </a:p>
          <a:p>
            <a:pPr marL="695325" lvl="1" indent="-412750" eaLnBrk="1" hangingPunct="1"/>
            <a:r>
              <a:rPr lang="en-US" smtClean="0"/>
              <a:t>Which members agree to participate?</a:t>
            </a:r>
          </a:p>
          <a:p>
            <a:pPr marL="695325" lvl="1" indent="-412750" eaLnBrk="1" hangingPunct="1"/>
            <a:r>
              <a:rPr lang="en-US" smtClean="0"/>
              <a:t>How many attempts and how long does it take to get a member to agree to participate in the program?</a:t>
            </a:r>
          </a:p>
          <a:p>
            <a:pPr marL="695325" lvl="1" indent="-412750" eaLnBrk="1" hangingPunct="1"/>
            <a:endParaRPr lang="en-US" smtClean="0"/>
          </a:p>
          <a:p>
            <a:pPr marL="412750" indent="-412750" eaLnBrk="1" hangingPunct="1"/>
            <a:r>
              <a:rPr lang="en-US" smtClean="0"/>
              <a:t>Engagement (among those who agree to participate)</a:t>
            </a:r>
          </a:p>
          <a:p>
            <a:pPr marL="695325" lvl="1" indent="-412750" eaLnBrk="1" hangingPunct="1"/>
            <a:r>
              <a:rPr lang="en-US" smtClean="0"/>
              <a:t>What is the level of involvement in the program by the member/peer?</a:t>
            </a:r>
          </a:p>
          <a:p>
            <a:pPr marL="1036638" lvl="2" indent="-412750" eaLnBrk="1" hangingPunct="1"/>
            <a:r>
              <a:rPr lang="en-US" smtClean="0"/>
              <a:t># of contacts</a:t>
            </a:r>
          </a:p>
          <a:p>
            <a:pPr marL="1036638" lvl="2" indent="-412750" eaLnBrk="1" hangingPunct="1"/>
            <a:r>
              <a:rPr lang="en-US" smtClean="0"/>
              <a:t>Average length of contacts</a:t>
            </a:r>
          </a:p>
          <a:p>
            <a:pPr marL="1036638" lvl="2" indent="-412750" eaLnBrk="1" hangingPunct="1"/>
            <a:r>
              <a:rPr lang="en-US" smtClean="0"/>
              <a:t>Average # of months in the program</a:t>
            </a:r>
          </a:p>
          <a:p>
            <a:pPr marL="412750" indent="-412750" eaLnBrk="1" hangingPunct="1"/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4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D0087266-2D5C-40D7-A5A1-2FEA111B54BC}" type="slidenum">
              <a:rPr lang="en-US" sz="800"/>
              <a:pPr algn="r" eaLnBrk="0" hangingPunct="0"/>
              <a:t>3</a:t>
            </a:fld>
            <a:endParaRPr lang="en-US" sz="800"/>
          </a:p>
        </p:txBody>
      </p:sp>
      <p:sp>
        <p:nvSpPr>
          <p:cNvPr id="5908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Enrollment in New York Peer Program (NYAPRS)</a:t>
            </a:r>
          </a:p>
        </p:txBody>
      </p:sp>
      <p:sp>
        <p:nvSpPr>
          <p:cNvPr id="590856" name="Rectangle 3"/>
          <p:cNvSpPr>
            <a:spLocks noChangeArrowheads="1"/>
          </p:cNvSpPr>
          <p:nvPr/>
        </p:nvSpPr>
        <p:spPr bwMode="auto">
          <a:xfrm>
            <a:off x="0" y="919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</a:pPr>
            <a:endParaRPr lang="en-US"/>
          </a:p>
        </p:txBody>
      </p:sp>
      <p:graphicFrame>
        <p:nvGraphicFramePr>
          <p:cNvPr id="590853" name="Object 5"/>
          <p:cNvGraphicFramePr>
            <a:graphicFrameLocks noChangeAspect="1"/>
          </p:cNvGraphicFramePr>
          <p:nvPr/>
        </p:nvGraphicFramePr>
        <p:xfrm>
          <a:off x="2022475" y="935038"/>
          <a:ext cx="5464175" cy="550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0889" name="Visio" r:id="rId3" imgW="7178421" imgH="7233666" progId="Visio.Drawing.11">
                  <p:embed/>
                </p:oleObj>
              </mc:Choice>
              <mc:Fallback>
                <p:oleObj name="Visio" r:id="rId3" imgW="7178421" imgH="7233666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2475" y="935038"/>
                        <a:ext cx="5464175" cy="5507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7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892E66A3-20B9-4987-A26E-06648FD980E1}" type="slidenum">
              <a:rPr lang="en-US" sz="800"/>
              <a:pPr algn="r" eaLnBrk="0" hangingPunct="0"/>
              <a:t>4</a:t>
            </a:fld>
            <a:endParaRPr lang="en-US" sz="800"/>
          </a:p>
        </p:txBody>
      </p:sp>
      <p:sp>
        <p:nvSpPr>
          <p:cNvPr id="628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Engagement in New York Peer Program (NYAPRS)</a:t>
            </a:r>
          </a:p>
        </p:txBody>
      </p:sp>
      <p:graphicFrame>
        <p:nvGraphicFramePr>
          <p:cNvPr id="591912" name="Group 40"/>
          <p:cNvGraphicFramePr>
            <a:graphicFrameLocks noGrp="1"/>
          </p:cNvGraphicFramePr>
          <p:nvPr/>
        </p:nvGraphicFramePr>
        <p:xfrm>
          <a:off x="2320925" y="1285875"/>
          <a:ext cx="4673600" cy="3474720"/>
        </p:xfrm>
        <a:graphic>
          <a:graphicData uri="http://schemas.openxmlformats.org/drawingml/2006/table">
            <a:tbl>
              <a:tblPr/>
              <a:tblGrid>
                <a:gridCol w="3484563"/>
                <a:gridCol w="118903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Engagement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All Engaged Members             (N = 109 )*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Months Member was Engaged (from enrollment date to date case closed)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7.3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Successful Contacts with Peer During Engagement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14.9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hours spent with Peer**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14.4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15-minute units with Peer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57.5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Type of Contact: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Phone Contacts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10.8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Phone Hours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6.7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Face-to-Face Contacts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2.7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Face-to-Face Hours*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7.2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8774" name="Text Box 44"/>
          <p:cNvSpPr txBox="1">
            <a:spLocks noChangeArrowheads="1"/>
          </p:cNvSpPr>
          <p:nvPr/>
        </p:nvSpPr>
        <p:spPr bwMode="auto">
          <a:xfrm>
            <a:off x="2319338" y="4887913"/>
            <a:ext cx="46529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*Engagement defined as having at least one peer contact after their enrollment date</a:t>
            </a:r>
          </a:p>
          <a:p>
            <a:pPr>
              <a:spcBef>
                <a:spcPct val="50000"/>
              </a:spcBef>
            </a:pPr>
            <a:r>
              <a:rPr lang="en-US" sz="1000"/>
              <a:t>**Note that for face-to-face contact, travel time is also included so actual hours with member may be less</a:t>
            </a:r>
          </a:p>
          <a:p>
            <a:pPr>
              <a:spcBef>
                <a:spcPct val="50000"/>
              </a:spcBef>
            </a:pPr>
            <a:endParaRPr lang="en-US" sz="10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1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888A3943-F07C-45E4-AB3B-0E1E79212611}" type="slidenum">
              <a:rPr lang="en-US" sz="800"/>
              <a:pPr algn="r" eaLnBrk="0" hangingPunct="0"/>
              <a:t>5</a:t>
            </a:fld>
            <a:endParaRPr lang="en-US" sz="800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Demographics of Participants in New York Peer Program (NYAPRS)</a:t>
            </a:r>
          </a:p>
        </p:txBody>
      </p:sp>
      <p:sp>
        <p:nvSpPr>
          <p:cNvPr id="634883" name="Text Box 926"/>
          <p:cNvSpPr txBox="1">
            <a:spLocks noChangeArrowheads="1"/>
          </p:cNvSpPr>
          <p:nvPr/>
        </p:nvSpPr>
        <p:spPr bwMode="auto">
          <a:xfrm>
            <a:off x="1362075" y="6107272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*Among </a:t>
            </a:r>
            <a:r>
              <a:rPr lang="en-US" sz="1000" dirty="0"/>
              <a:t>subsample referred to NY Peer Program  09/01/09 - </a:t>
            </a:r>
            <a:r>
              <a:rPr lang="en-US" sz="1000" dirty="0" smtClean="0"/>
              <a:t>07/31/12, </a:t>
            </a:r>
            <a:r>
              <a:rPr lang="en-US" sz="1000" dirty="0"/>
              <a:t>agreed to participate, had a closed case at the time of analysis, had continuous eligibility 6 months </a:t>
            </a:r>
            <a:r>
              <a:rPr lang="en-US" sz="1000" dirty="0" smtClean="0"/>
              <a:t>pre and post referral, </a:t>
            </a:r>
            <a:r>
              <a:rPr lang="en-US" sz="1000" dirty="0"/>
              <a:t>and at least one behavioral health claim during that </a:t>
            </a:r>
            <a:r>
              <a:rPr lang="en-US" sz="1000" dirty="0" smtClean="0"/>
              <a:t>period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29754"/>
              </p:ext>
            </p:extLst>
          </p:nvPr>
        </p:nvGraphicFramePr>
        <p:xfrm>
          <a:off x="1901887" y="884239"/>
          <a:ext cx="5414839" cy="5210173"/>
        </p:xfrm>
        <a:graphic>
          <a:graphicData uri="http://schemas.openxmlformats.org/drawingml/2006/table">
            <a:tbl>
              <a:tblPr/>
              <a:tblGrid>
                <a:gridCol w="3085404"/>
                <a:gridCol w="2329435"/>
              </a:tblGrid>
              <a:tr h="429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Arial"/>
                        </a:rPr>
                        <a:t>Enrolled  (N = 54)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Profile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Age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Mean Age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34.9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Proportion Aged 18-26 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32.8%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Age Breakdown: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18-20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3.7%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20's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40.7%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30's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16.7%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40's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24.1%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50's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14.8%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60+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Diagnosis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Adjustment Disorders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5.6%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Anxiety Disorders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5.6%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6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Disorders Usually Diagnosed in Infancy, Childhood or Adolescence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1.9%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Eating Disorders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Impulse Control Disorders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Mood Disorders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51.9%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Bipolar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50.0%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Depression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50.0%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Personality Disorders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0.0%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Schizophrenia and other Psychotic Disorders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14.8%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Substance Related Disorders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20.4%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Alcohol-Related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effectLst/>
                          <a:latin typeface="Arial"/>
                        </a:rPr>
                        <a:t>36.4%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19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Substance-Related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effectLst/>
                          <a:latin typeface="Arial"/>
                        </a:rPr>
                        <a:t>63.6%</a:t>
                      </a:r>
                    </a:p>
                  </a:txBody>
                  <a:tcPr marL="8771" marR="8771" marT="877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98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05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4B0B2F48-5C4B-4F1C-A9DE-3FD5FFA77E9F}" type="slidenum">
              <a:rPr lang="en-US" sz="800"/>
              <a:pPr algn="r" eaLnBrk="0" hangingPunct="0"/>
              <a:t>6</a:t>
            </a:fld>
            <a:endParaRPr lang="en-US" sz="800"/>
          </a:p>
        </p:txBody>
      </p:sp>
      <p:sp>
        <p:nvSpPr>
          <p:cNvPr id="6359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4" y="152400"/>
            <a:ext cx="8355012" cy="611188"/>
          </a:xfrm>
        </p:spPr>
        <p:txBody>
          <a:bodyPr/>
          <a:lstStyle/>
          <a:p>
            <a:pPr eaLnBrk="1" hangingPunct="1"/>
            <a:r>
              <a:rPr lang="en-US" sz="2000" dirty="0" smtClean="0"/>
              <a:t>Impact on Behavioral Health Utilization – Participants in New York Peer Program (NYAPRS)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486744"/>
              </p:ext>
            </p:extLst>
          </p:nvPr>
        </p:nvGraphicFramePr>
        <p:xfrm>
          <a:off x="1609725" y="1179513"/>
          <a:ext cx="5880100" cy="2867025"/>
        </p:xfrm>
        <a:graphic>
          <a:graphicData uri="http://schemas.openxmlformats.org/drawingml/2006/table">
            <a:tbl>
              <a:tblPr/>
              <a:tblGrid>
                <a:gridCol w="3341471"/>
                <a:gridCol w="825055"/>
                <a:gridCol w="901213"/>
                <a:gridCol w="812361"/>
              </a:tblGrid>
              <a:tr h="209550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Arial"/>
                        </a:rPr>
                        <a:t>Enrolled  (N = 54)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 6 month Pre-Period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 month Post-Period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Sig. of Pre-Post Difference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% of Members Who Used Inpatient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92.6%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48.2%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Inpatient Cost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$9,212.05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$3,858.21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Inpatient Days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11.2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% of Members Who Used Intermediate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11.1%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Intermediate Cost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$102.84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$314.76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Outpatient Cost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$693.79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$1,118.62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% of Members Who Used Outpatient Services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79.6%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85.2%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Outpatient Visits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8.5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p&lt;.05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Total BH Cost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$9,998.69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$5,291.59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p&lt;.01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2" name="Text Box 926"/>
          <p:cNvSpPr txBox="1">
            <a:spLocks noChangeArrowheads="1"/>
          </p:cNvSpPr>
          <p:nvPr/>
        </p:nvSpPr>
        <p:spPr bwMode="auto">
          <a:xfrm>
            <a:off x="1504950" y="4192747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*Among </a:t>
            </a:r>
            <a:r>
              <a:rPr lang="en-US" sz="1000" dirty="0"/>
              <a:t>subsample referred to NY Peer Program  09/01/09 - </a:t>
            </a:r>
            <a:r>
              <a:rPr lang="en-US" sz="1000" dirty="0" smtClean="0"/>
              <a:t>07/31/12, </a:t>
            </a:r>
            <a:r>
              <a:rPr lang="en-US" sz="1000" dirty="0"/>
              <a:t>agreed to participate, had a closed case at the time of analysis, had continuous eligibility 6 months </a:t>
            </a:r>
            <a:r>
              <a:rPr lang="en-US" sz="1000" dirty="0" smtClean="0"/>
              <a:t>pre and post referral, </a:t>
            </a:r>
            <a:r>
              <a:rPr lang="en-US" sz="1000" dirty="0"/>
              <a:t>and at least one behavioral health claim during that </a:t>
            </a:r>
            <a:r>
              <a:rPr lang="en-US" sz="1000" dirty="0" smtClean="0"/>
              <a:t>period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757826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902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DB2031F8-E999-4ACC-9D0F-4D3AF2DBDADA}" type="slidenum">
              <a:rPr lang="en-US" sz="800"/>
              <a:pPr algn="r" eaLnBrk="0" hangingPunct="0"/>
              <a:t>7</a:t>
            </a:fld>
            <a:endParaRPr lang="en-US" sz="800"/>
          </a:p>
        </p:txBody>
      </p:sp>
      <p:sp>
        <p:nvSpPr>
          <p:cNvPr id="5929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Enrollment in Wisconsin Peer Program (GEP)</a:t>
            </a:r>
          </a:p>
        </p:txBody>
      </p:sp>
      <p:sp>
        <p:nvSpPr>
          <p:cNvPr id="592904" name="Rectangle 6"/>
          <p:cNvSpPr>
            <a:spLocks noChangeArrowheads="1"/>
          </p:cNvSpPr>
          <p:nvPr/>
        </p:nvSpPr>
        <p:spPr bwMode="auto">
          <a:xfrm>
            <a:off x="0" y="9191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>
              <a:lnSpc>
                <a:spcPct val="95000"/>
              </a:lnSpc>
              <a:spcAft>
                <a:spcPct val="35000"/>
              </a:spcAft>
              <a:buClr>
                <a:schemeClr val="accent1"/>
              </a:buClr>
              <a:buFontTx/>
              <a:buChar char="•"/>
            </a:pPr>
            <a:endParaRPr lang="en-US"/>
          </a:p>
        </p:txBody>
      </p:sp>
      <p:graphicFrame>
        <p:nvGraphicFramePr>
          <p:cNvPr id="592901" name="Object 5"/>
          <p:cNvGraphicFramePr>
            <a:graphicFrameLocks noChangeAspect="1"/>
          </p:cNvGraphicFramePr>
          <p:nvPr/>
        </p:nvGraphicFramePr>
        <p:xfrm>
          <a:off x="1095375" y="976313"/>
          <a:ext cx="6672263" cy="540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2937" name="Visio" r:id="rId3" imgW="6892671" imgH="5583555" progId="Visio.Drawing.11">
                  <p:embed/>
                </p:oleObj>
              </mc:Choice>
              <mc:Fallback>
                <p:oleObj name="Visio" r:id="rId3" imgW="6892671" imgH="5583555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976313"/>
                        <a:ext cx="6672263" cy="540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5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1D87392F-F899-4C66-80E1-6809D3AFFA04}" type="slidenum">
              <a:rPr lang="en-US" sz="800"/>
              <a:pPr algn="r" eaLnBrk="0" hangingPunct="0"/>
              <a:t>8</a:t>
            </a:fld>
            <a:endParaRPr lang="en-US" sz="800"/>
          </a:p>
        </p:txBody>
      </p:sp>
      <p:sp>
        <p:nvSpPr>
          <p:cNvPr id="6307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Engagement in Wisconsin Peer Program (GEP)</a:t>
            </a:r>
          </a:p>
        </p:txBody>
      </p:sp>
      <p:sp>
        <p:nvSpPr>
          <p:cNvPr id="630787" name="Text Box 55"/>
          <p:cNvSpPr txBox="1">
            <a:spLocks noChangeArrowheads="1"/>
          </p:cNvSpPr>
          <p:nvPr/>
        </p:nvSpPr>
        <p:spPr bwMode="auto">
          <a:xfrm>
            <a:off x="2112964" y="4624388"/>
            <a:ext cx="4792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/>
              <a:t>*Engagement defined as members who agreed to program, received an outreach attempt, and had at least one contact (phone or face-to-face) with the peer</a:t>
            </a:r>
          </a:p>
        </p:txBody>
      </p:sp>
      <p:graphicFrame>
        <p:nvGraphicFramePr>
          <p:cNvPr id="576703" name="Group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673245"/>
              </p:ext>
            </p:extLst>
          </p:nvPr>
        </p:nvGraphicFramePr>
        <p:xfrm>
          <a:off x="2120900" y="979488"/>
          <a:ext cx="4768850" cy="3560766"/>
        </p:xfrm>
        <a:graphic>
          <a:graphicData uri="http://schemas.openxmlformats.org/drawingml/2006/table">
            <a:tbl>
              <a:tblPr/>
              <a:tblGrid>
                <a:gridCol w="3556000"/>
                <a:gridCol w="1212850"/>
              </a:tblGrid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Engagement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All Engaged Members             (N = 152)*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Months Engaged in Program (From First Contact to Date Case Closed)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8.0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Successful Contacts with Peer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14.3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15-minute units with Peer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26.7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hours spent with Peer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6.7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minutes per contact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24.9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Type of Contact: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 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Phone Contacts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11.5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Phone Hours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3.5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87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of Face-to-Face Contacts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2.0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Average # Face-to-Face Hours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" charset="0"/>
                        </a:rPr>
                        <a:t>2.8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1" name="Slide Number Placeholder 3"/>
          <p:cNvSpPr txBox="1">
            <a:spLocks noGrp="1"/>
          </p:cNvSpPr>
          <p:nvPr/>
        </p:nvSpPr>
        <p:spPr bwMode="auto">
          <a:xfrm>
            <a:off x="8382000" y="6580188"/>
            <a:ext cx="3048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888A3943-F07C-45E4-AB3B-0E1E79212611}" type="slidenum">
              <a:rPr lang="en-US" sz="800"/>
              <a:pPr algn="r" eaLnBrk="0" hangingPunct="0"/>
              <a:t>9</a:t>
            </a:fld>
            <a:endParaRPr lang="en-US" sz="800"/>
          </a:p>
        </p:txBody>
      </p:sp>
      <p:sp>
        <p:nvSpPr>
          <p:cNvPr id="6348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Demographics of Participants in Wisconsin Peer Program (GEP)</a:t>
            </a:r>
          </a:p>
        </p:txBody>
      </p:sp>
      <p:sp>
        <p:nvSpPr>
          <p:cNvPr id="634883" name="Text Box 926"/>
          <p:cNvSpPr txBox="1">
            <a:spLocks noChangeArrowheads="1"/>
          </p:cNvSpPr>
          <p:nvPr/>
        </p:nvSpPr>
        <p:spPr bwMode="auto">
          <a:xfrm>
            <a:off x="1381125" y="6107272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/>
              <a:t>*Among </a:t>
            </a:r>
            <a:r>
              <a:rPr lang="en-US" sz="1000" dirty="0"/>
              <a:t>subsample </a:t>
            </a:r>
            <a:r>
              <a:rPr lang="en-US" sz="1000" dirty="0" smtClean="0"/>
              <a:t>referred to the WI </a:t>
            </a:r>
            <a:r>
              <a:rPr lang="en-US" sz="1000" dirty="0"/>
              <a:t>program between 12/09/09 – </a:t>
            </a:r>
            <a:r>
              <a:rPr lang="en-US" sz="1000" dirty="0" smtClean="0"/>
              <a:t>12/31/11, agreed to participate, had a closed case at the time of analysis, had continuous </a:t>
            </a:r>
            <a:r>
              <a:rPr lang="en-US" sz="1000" dirty="0"/>
              <a:t>eligibility 6 months </a:t>
            </a:r>
            <a:r>
              <a:rPr lang="en-US" sz="1000" dirty="0" smtClean="0"/>
              <a:t>pre and post referral, and at least one </a:t>
            </a:r>
            <a:r>
              <a:rPr lang="en-US" sz="1000" dirty="0"/>
              <a:t>behavioral health </a:t>
            </a:r>
            <a:r>
              <a:rPr lang="en-US" sz="1000" dirty="0" smtClean="0"/>
              <a:t>claim during that period</a:t>
            </a:r>
            <a:endParaRPr lang="en-US" sz="1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193911"/>
              </p:ext>
            </p:extLst>
          </p:nvPr>
        </p:nvGraphicFramePr>
        <p:xfrm>
          <a:off x="1753037" y="896942"/>
          <a:ext cx="5826838" cy="5210171"/>
        </p:xfrm>
        <a:graphic>
          <a:graphicData uri="http://schemas.openxmlformats.org/drawingml/2006/table">
            <a:tbl>
              <a:tblPr/>
              <a:tblGrid>
                <a:gridCol w="3320163"/>
                <a:gridCol w="2506675"/>
              </a:tblGrid>
              <a:tr h="462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effectLst/>
                          <a:latin typeface="Arial"/>
                        </a:rPr>
                        <a:t>Enrolled  (N = 130</a:t>
                      </a:r>
                      <a:r>
                        <a:rPr lang="en-US" sz="1200" b="1" i="0" u="none" strike="noStrike" dirty="0" smtClean="0">
                          <a:effectLst/>
                          <a:latin typeface="Arial"/>
                        </a:rPr>
                        <a:t>)*</a:t>
                      </a:r>
                      <a:endParaRPr lang="en-US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Profile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Age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Mean Age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36.2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Proportion Aged 18-26 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16.9%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Age Breakdown: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18-20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1.5%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20's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31.5%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30's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34.6%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40's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22.3%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50's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9.2%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60+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0.8%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Diagnosis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Adjustment Disorders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3.1%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Anxiety Disorders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4.7%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9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Disorders Usually Diagnosed in Infancy, Childhood or Adolescence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2.3%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Mood Disorders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52.3%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Bipolar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55.2%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Depression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44.8%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Personality Disorders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0.8%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Schizophrenia and other Psychotic Disorders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23.4%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Substance Related Disorders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13.3%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Alcohol-Related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58.8%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21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Substance-Related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effectLst/>
                          <a:latin typeface="Arial"/>
                        </a:rPr>
                        <a:t>41.2%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">
  <a:themeElements>
    <a:clrScheme name="Main 1">
      <a:dk1>
        <a:srgbClr val="63666A"/>
      </a:dk1>
      <a:lt1>
        <a:srgbClr val="FFFFFF"/>
      </a:lt1>
      <a:dk2>
        <a:srgbClr val="63666A"/>
      </a:dk2>
      <a:lt2>
        <a:srgbClr val="0D776E"/>
      </a:lt2>
      <a:accent1>
        <a:srgbClr val="D45D00"/>
      </a:accent1>
      <a:accent2>
        <a:srgbClr val="D19000"/>
      </a:accent2>
      <a:accent3>
        <a:srgbClr val="FFFFFF"/>
      </a:accent3>
      <a:accent4>
        <a:srgbClr val="535659"/>
      </a:accent4>
      <a:accent5>
        <a:srgbClr val="E6B6AA"/>
      </a:accent5>
      <a:accent6>
        <a:srgbClr val="BD8200"/>
      </a:accent6>
      <a:hlink>
        <a:srgbClr val="96172E"/>
      </a:hlink>
      <a:folHlink>
        <a:srgbClr val="8E9300"/>
      </a:folHlink>
    </a:clrScheme>
    <a:fontScheme name="Mai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Main 1">
        <a:dk1>
          <a:srgbClr val="63666A"/>
        </a:dk1>
        <a:lt1>
          <a:srgbClr val="FFFFFF"/>
        </a:lt1>
        <a:dk2>
          <a:srgbClr val="63666A"/>
        </a:dk2>
        <a:lt2>
          <a:srgbClr val="0D776E"/>
        </a:lt2>
        <a:accent1>
          <a:srgbClr val="D45D00"/>
        </a:accent1>
        <a:accent2>
          <a:srgbClr val="D19000"/>
        </a:accent2>
        <a:accent3>
          <a:srgbClr val="FFFFFF"/>
        </a:accent3>
        <a:accent4>
          <a:srgbClr val="535659"/>
        </a:accent4>
        <a:accent5>
          <a:srgbClr val="E6B6AA"/>
        </a:accent5>
        <a:accent6>
          <a:srgbClr val="BD8200"/>
        </a:accent6>
        <a:hlink>
          <a:srgbClr val="96172E"/>
        </a:hlink>
        <a:folHlink>
          <a:srgbClr val="8E9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Main">
  <a:themeElements>
    <a:clrScheme name="3_Main 1">
      <a:dk1>
        <a:srgbClr val="63666A"/>
      </a:dk1>
      <a:lt1>
        <a:srgbClr val="FFFFFF"/>
      </a:lt1>
      <a:dk2>
        <a:srgbClr val="63666A"/>
      </a:dk2>
      <a:lt2>
        <a:srgbClr val="0D776E"/>
      </a:lt2>
      <a:accent1>
        <a:srgbClr val="D45D00"/>
      </a:accent1>
      <a:accent2>
        <a:srgbClr val="D19000"/>
      </a:accent2>
      <a:accent3>
        <a:srgbClr val="FFFFFF"/>
      </a:accent3>
      <a:accent4>
        <a:srgbClr val="535659"/>
      </a:accent4>
      <a:accent5>
        <a:srgbClr val="E6B6AA"/>
      </a:accent5>
      <a:accent6>
        <a:srgbClr val="BD8200"/>
      </a:accent6>
      <a:hlink>
        <a:srgbClr val="96172E"/>
      </a:hlink>
      <a:folHlink>
        <a:srgbClr val="8E9300"/>
      </a:folHlink>
    </a:clrScheme>
    <a:fontScheme name="3_Mai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3_Main 1">
        <a:dk1>
          <a:srgbClr val="63666A"/>
        </a:dk1>
        <a:lt1>
          <a:srgbClr val="FFFFFF"/>
        </a:lt1>
        <a:dk2>
          <a:srgbClr val="63666A"/>
        </a:dk2>
        <a:lt2>
          <a:srgbClr val="0D776E"/>
        </a:lt2>
        <a:accent1>
          <a:srgbClr val="D45D00"/>
        </a:accent1>
        <a:accent2>
          <a:srgbClr val="D19000"/>
        </a:accent2>
        <a:accent3>
          <a:srgbClr val="FFFFFF"/>
        </a:accent3>
        <a:accent4>
          <a:srgbClr val="535659"/>
        </a:accent4>
        <a:accent5>
          <a:srgbClr val="E6B6AA"/>
        </a:accent5>
        <a:accent6>
          <a:srgbClr val="BD8200"/>
        </a:accent6>
        <a:hlink>
          <a:srgbClr val="96172E"/>
        </a:hlink>
        <a:folHlink>
          <a:srgbClr val="8E9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in">
  <a:themeElements>
    <a:clrScheme name="1_Main 1">
      <a:dk1>
        <a:srgbClr val="63666A"/>
      </a:dk1>
      <a:lt1>
        <a:srgbClr val="FFFFFF"/>
      </a:lt1>
      <a:dk2>
        <a:srgbClr val="63666A"/>
      </a:dk2>
      <a:lt2>
        <a:srgbClr val="0D776E"/>
      </a:lt2>
      <a:accent1>
        <a:srgbClr val="D45D00"/>
      </a:accent1>
      <a:accent2>
        <a:srgbClr val="D19000"/>
      </a:accent2>
      <a:accent3>
        <a:srgbClr val="FFFFFF"/>
      </a:accent3>
      <a:accent4>
        <a:srgbClr val="535659"/>
      </a:accent4>
      <a:accent5>
        <a:srgbClr val="E6B6AA"/>
      </a:accent5>
      <a:accent6>
        <a:srgbClr val="BD8200"/>
      </a:accent6>
      <a:hlink>
        <a:srgbClr val="96172E"/>
      </a:hlink>
      <a:folHlink>
        <a:srgbClr val="8E9300"/>
      </a:folHlink>
    </a:clrScheme>
    <a:fontScheme name="1_Mai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1_Main 1">
        <a:dk1>
          <a:srgbClr val="63666A"/>
        </a:dk1>
        <a:lt1>
          <a:srgbClr val="FFFFFF"/>
        </a:lt1>
        <a:dk2>
          <a:srgbClr val="63666A"/>
        </a:dk2>
        <a:lt2>
          <a:srgbClr val="0D776E"/>
        </a:lt2>
        <a:accent1>
          <a:srgbClr val="D45D00"/>
        </a:accent1>
        <a:accent2>
          <a:srgbClr val="D19000"/>
        </a:accent2>
        <a:accent3>
          <a:srgbClr val="FFFFFF"/>
        </a:accent3>
        <a:accent4>
          <a:srgbClr val="535659"/>
        </a:accent4>
        <a:accent5>
          <a:srgbClr val="E6B6AA"/>
        </a:accent5>
        <a:accent6>
          <a:srgbClr val="BD8200"/>
        </a:accent6>
        <a:hlink>
          <a:srgbClr val="96172E"/>
        </a:hlink>
        <a:folHlink>
          <a:srgbClr val="8E9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ain">
  <a:themeElements>
    <a:clrScheme name="2_Main 1">
      <a:dk1>
        <a:srgbClr val="63666A"/>
      </a:dk1>
      <a:lt1>
        <a:srgbClr val="FFFFFF"/>
      </a:lt1>
      <a:dk2>
        <a:srgbClr val="63666A"/>
      </a:dk2>
      <a:lt2>
        <a:srgbClr val="0D776E"/>
      </a:lt2>
      <a:accent1>
        <a:srgbClr val="D45D00"/>
      </a:accent1>
      <a:accent2>
        <a:srgbClr val="D19000"/>
      </a:accent2>
      <a:accent3>
        <a:srgbClr val="FFFFFF"/>
      </a:accent3>
      <a:accent4>
        <a:srgbClr val="535659"/>
      </a:accent4>
      <a:accent5>
        <a:srgbClr val="E6B6AA"/>
      </a:accent5>
      <a:accent6>
        <a:srgbClr val="BD8200"/>
      </a:accent6>
      <a:hlink>
        <a:srgbClr val="96172E"/>
      </a:hlink>
      <a:folHlink>
        <a:srgbClr val="8E9300"/>
      </a:folHlink>
    </a:clrScheme>
    <a:fontScheme name="2_Main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68275" marR="0" indent="-168275" algn="l" defTabSz="914400" rtl="0" eaLnBrk="1" fontAlgn="base" latinLnBrk="0" hangingPunct="1">
          <a:lnSpc>
            <a:spcPct val="95000"/>
          </a:lnSpc>
          <a:spcBef>
            <a:spcPct val="0"/>
          </a:spcBef>
          <a:spcAft>
            <a:spcPct val="35000"/>
          </a:spcAft>
          <a:buClr>
            <a:schemeClr val="accent1"/>
          </a:buClr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2_Main 1">
        <a:dk1>
          <a:srgbClr val="63666A"/>
        </a:dk1>
        <a:lt1>
          <a:srgbClr val="FFFFFF"/>
        </a:lt1>
        <a:dk2>
          <a:srgbClr val="63666A"/>
        </a:dk2>
        <a:lt2>
          <a:srgbClr val="0D776E"/>
        </a:lt2>
        <a:accent1>
          <a:srgbClr val="D45D00"/>
        </a:accent1>
        <a:accent2>
          <a:srgbClr val="D19000"/>
        </a:accent2>
        <a:accent3>
          <a:srgbClr val="FFFFFF"/>
        </a:accent3>
        <a:accent4>
          <a:srgbClr val="535659"/>
        </a:accent4>
        <a:accent5>
          <a:srgbClr val="E6B6AA"/>
        </a:accent5>
        <a:accent6>
          <a:srgbClr val="BD8200"/>
        </a:accent6>
        <a:hlink>
          <a:srgbClr val="96172E"/>
        </a:hlink>
        <a:folHlink>
          <a:srgbClr val="8E9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26077</TotalTime>
  <Words>1516</Words>
  <Application>Microsoft Office PowerPoint</Application>
  <PresentationFormat>On-screen Show (4:3)</PresentationFormat>
  <Paragraphs>340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Main</vt:lpstr>
      <vt:lpstr>3_Main</vt:lpstr>
      <vt:lpstr>1_Main</vt:lpstr>
      <vt:lpstr>2_Main</vt:lpstr>
      <vt:lpstr>Visio</vt:lpstr>
      <vt:lpstr>PowerPoint Presentation</vt:lpstr>
      <vt:lpstr>Definitions </vt:lpstr>
      <vt:lpstr>Enrollment in New York Peer Program (NYAPRS)</vt:lpstr>
      <vt:lpstr>Engagement in New York Peer Program (NYAPRS)</vt:lpstr>
      <vt:lpstr>Demographics of Participants in New York Peer Program (NYAPRS)</vt:lpstr>
      <vt:lpstr>Impact on Behavioral Health Utilization – Participants in New York Peer Program (NYAPRS)</vt:lpstr>
      <vt:lpstr>Enrollment in Wisconsin Peer Program (GEP)</vt:lpstr>
      <vt:lpstr>Engagement in Wisconsin Peer Program (GEP)</vt:lpstr>
      <vt:lpstr>Demographics of Participants in Wisconsin Peer Program (GEP)</vt:lpstr>
      <vt:lpstr>Impact on Behavioral Health Utilization – Participants in Wisconsin Peer Program (GEP)</vt:lpstr>
      <vt:lpstr>Summary of Enrollment &amp; Engagement Findings (NY &amp; WI) </vt:lpstr>
      <vt:lpstr>Summary of Preliminary Utilization &amp; Cost Findings</vt:lpstr>
      <vt:lpstr>Pilot Study Results – Yale Study</vt:lpstr>
      <vt:lpstr>Pilot Study Results – Yale Study</vt:lpstr>
    </vt:vector>
  </TitlesOfParts>
  <Company>qw qw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qw qw</dc:creator>
  <cp:lastModifiedBy>Patrick Hendry</cp:lastModifiedBy>
  <cp:revision>356</cp:revision>
  <cp:lastPrinted>2011-02-25T23:07:52Z</cp:lastPrinted>
  <dcterms:created xsi:type="dcterms:W3CDTF">2011-02-24T21:53:26Z</dcterms:created>
  <dcterms:modified xsi:type="dcterms:W3CDTF">2018-08-23T15:18:26Z</dcterms:modified>
</cp:coreProperties>
</file>