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4" r:id="rId2"/>
    <p:sldMasterId id="2147483708" r:id="rId3"/>
  </p:sldMasterIdLst>
  <p:notesMasterIdLst>
    <p:notesMasterId r:id="rId74"/>
  </p:notesMasterIdLst>
  <p:sldIdLst>
    <p:sldId id="311" r:id="rId4"/>
    <p:sldId id="391" r:id="rId5"/>
    <p:sldId id="368" r:id="rId6"/>
    <p:sldId id="369" r:id="rId7"/>
    <p:sldId id="261" r:id="rId8"/>
    <p:sldId id="270" r:id="rId9"/>
    <p:sldId id="331" r:id="rId10"/>
    <p:sldId id="345" r:id="rId11"/>
    <p:sldId id="314" r:id="rId12"/>
    <p:sldId id="346" r:id="rId13"/>
    <p:sldId id="363" r:id="rId14"/>
    <p:sldId id="473" r:id="rId15"/>
    <p:sldId id="313" r:id="rId16"/>
    <p:sldId id="367" r:id="rId17"/>
    <p:sldId id="348" r:id="rId18"/>
    <p:sldId id="351" r:id="rId19"/>
    <p:sldId id="315" r:id="rId20"/>
    <p:sldId id="354" r:id="rId21"/>
    <p:sldId id="472" r:id="rId22"/>
    <p:sldId id="318" r:id="rId23"/>
    <p:sldId id="352" r:id="rId24"/>
    <p:sldId id="319" r:id="rId25"/>
    <p:sldId id="355" r:id="rId26"/>
    <p:sldId id="321" r:id="rId27"/>
    <p:sldId id="338" r:id="rId28"/>
    <p:sldId id="335" r:id="rId29"/>
    <p:sldId id="336" r:id="rId30"/>
    <p:sldId id="337" r:id="rId31"/>
    <p:sldId id="339" r:id="rId32"/>
    <p:sldId id="356" r:id="rId33"/>
    <p:sldId id="267" r:id="rId34"/>
    <p:sldId id="340" r:id="rId35"/>
    <p:sldId id="334" r:id="rId36"/>
    <p:sldId id="320" r:id="rId37"/>
    <p:sldId id="322" r:id="rId38"/>
    <p:sldId id="344" r:id="rId39"/>
    <p:sldId id="272" r:id="rId40"/>
    <p:sldId id="323" r:id="rId41"/>
    <p:sldId id="371" r:id="rId42"/>
    <p:sldId id="372" r:id="rId43"/>
    <p:sldId id="373" r:id="rId44"/>
    <p:sldId id="299" r:id="rId45"/>
    <p:sldId id="374" r:id="rId46"/>
    <p:sldId id="414" r:id="rId47"/>
    <p:sldId id="415" r:id="rId48"/>
    <p:sldId id="449" r:id="rId49"/>
    <p:sldId id="451" r:id="rId50"/>
    <p:sldId id="447" r:id="rId51"/>
    <p:sldId id="444" r:id="rId52"/>
    <p:sldId id="446" r:id="rId53"/>
    <p:sldId id="445" r:id="rId54"/>
    <p:sldId id="452" r:id="rId55"/>
    <p:sldId id="453" r:id="rId56"/>
    <p:sldId id="470" r:id="rId57"/>
    <p:sldId id="468" r:id="rId58"/>
    <p:sldId id="464" r:id="rId59"/>
    <p:sldId id="465" r:id="rId60"/>
    <p:sldId id="466" r:id="rId61"/>
    <p:sldId id="467" r:id="rId62"/>
    <p:sldId id="437" r:id="rId63"/>
    <p:sldId id="463" r:id="rId64"/>
    <p:sldId id="390" r:id="rId65"/>
    <p:sldId id="471" r:id="rId66"/>
    <p:sldId id="324" r:id="rId67"/>
    <p:sldId id="312" r:id="rId68"/>
    <p:sldId id="329" r:id="rId69"/>
    <p:sldId id="332" r:id="rId70"/>
    <p:sldId id="325" r:id="rId71"/>
    <p:sldId id="370" r:id="rId72"/>
    <p:sldId id="330" r:id="rId7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1343" autoAdjust="0"/>
  </p:normalViewPr>
  <p:slideViewPr>
    <p:cSldViewPr snapToGrid="0">
      <p:cViewPr varScale="1">
        <p:scale>
          <a:sx n="70" d="100"/>
          <a:sy n="70" d="100"/>
        </p:scale>
        <p:origin x="1224" y="62"/>
      </p:cViewPr>
      <p:guideLst>
        <p:guide orient="horz" pos="2160"/>
        <p:guide pos="3840"/>
      </p:guideLst>
    </p:cSldViewPr>
  </p:slideViewPr>
  <p:notesTextViewPr>
    <p:cViewPr>
      <p:scale>
        <a:sx n="125" d="100"/>
        <a:sy n="125" d="100"/>
      </p:scale>
      <p:origin x="0" y="0"/>
    </p:cViewPr>
  </p:notesTextViewPr>
  <p:sorterViewPr>
    <p:cViewPr>
      <p:scale>
        <a:sx n="112" d="100"/>
        <a:sy n="112" d="100"/>
      </p:scale>
      <p:origin x="0" y="28104"/>
    </p:cViewPr>
  </p:sorterViewPr>
  <p:notesViewPr>
    <p:cSldViewPr snapToGrid="0">
      <p:cViewPr>
        <p:scale>
          <a:sx n="100" d="100"/>
          <a:sy n="100" d="100"/>
        </p:scale>
        <p:origin x="-1584"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2312D18-1355-4D72-844D-A722F08F8DF9}" type="datetimeFigureOut">
              <a:rPr lang="en-US" smtClean="0"/>
              <a:pPr/>
              <a:t>5/30/2017</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0027D18-7B33-405C-B619-588AD2C897CD}" type="slidenum">
              <a:rPr lang="en-US" smtClean="0"/>
              <a:pPr/>
              <a:t>‹#›</a:t>
            </a:fld>
            <a:endParaRPr lang="en-US" dirty="0"/>
          </a:p>
        </p:txBody>
      </p:sp>
    </p:spTree>
    <p:extLst>
      <p:ext uri="{BB962C8B-B14F-4D97-AF65-F5344CB8AC3E}">
        <p14:creationId xmlns:p14="http://schemas.microsoft.com/office/powerpoint/2010/main" val="248057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https://www.cdc.gov/nchs/data/nvsr/nvsr65/nvsr65_10.pdf</a:t>
            </a:r>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5</a:t>
            </a:fld>
            <a:endParaRPr lang="en-US" dirty="0"/>
          </a:p>
        </p:txBody>
      </p:sp>
    </p:spTree>
    <p:extLst>
      <p:ext uri="{BB962C8B-B14F-4D97-AF65-F5344CB8AC3E}">
        <p14:creationId xmlns:p14="http://schemas.microsoft.com/office/powerpoint/2010/main" val="124486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our knowledge of addiction advanced, so too did our treatments for addiction</a:t>
            </a:r>
          </a:p>
          <a:p>
            <a:endParaRPr lang="en-US" dirty="0"/>
          </a:p>
          <a:p>
            <a:r>
              <a:rPr lang="en-US" dirty="0"/>
              <a:t>Source for bullet #2: http://adai.uw.edu/pubs/infobriefs/MAT.pdf </a:t>
            </a:r>
          </a:p>
          <a:p>
            <a:endParaRPr lang="en-US" dirty="0"/>
          </a:p>
          <a:p>
            <a:r>
              <a:rPr lang="en-US" dirty="0"/>
              <a:t>Flag</a:t>
            </a:r>
            <a:r>
              <a:rPr lang="en-US" baseline="0" dirty="0"/>
              <a:t> Evidence for </a:t>
            </a:r>
            <a:r>
              <a:rPr lang="en-US" baseline="0" dirty="0" err="1"/>
              <a:t>vivitrol</a:t>
            </a:r>
            <a:r>
              <a:rPr lang="en-US" baseline="0" dirty="0"/>
              <a:t>**</a:t>
            </a:r>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20</a:t>
            </a:fld>
            <a:endParaRPr lang="en-US" dirty="0"/>
          </a:p>
        </p:txBody>
      </p:sp>
    </p:spTree>
    <p:extLst>
      <p:ext uri="{BB962C8B-B14F-4D97-AF65-F5344CB8AC3E}">
        <p14:creationId xmlns:p14="http://schemas.microsoft.com/office/powerpoint/2010/main" val="419260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http://www.pewtrusts.org/en/research-and-analysis/blogs/stateline/2016/12/23/in-drug-epidemic-resistance-to-medication-costs-lives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http://www.pewtrusts.org/en/research-and-analysis/blogs/stateline/2016/01/13/helping-drug-addicted-inmates-break-the-cycle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http://www.jhsph.edu/research/centers-and-institutes/center-for-drug-safety-and-effectiveness/opioid-epidemic-town-hall-2015/2015-prescription-opioid-epidemic-report.pdf</a:t>
            </a:r>
          </a:p>
          <a:p>
            <a:endParaRPr lang="en-US" dirty="0"/>
          </a:p>
          <a:p>
            <a:r>
              <a:rPr lang="en-US" dirty="0"/>
              <a:t>http://www.centeronaddiction.org/addiction-research/reports/substance-abuse-prison-system-2010</a:t>
            </a:r>
          </a:p>
        </p:txBody>
      </p:sp>
      <p:sp>
        <p:nvSpPr>
          <p:cNvPr id="4" name="Slide Number Placeholder 3"/>
          <p:cNvSpPr>
            <a:spLocks noGrp="1"/>
          </p:cNvSpPr>
          <p:nvPr>
            <p:ph type="sldNum" sz="quarter" idx="10"/>
          </p:nvPr>
        </p:nvSpPr>
        <p:spPr/>
        <p:txBody>
          <a:bodyPr/>
          <a:lstStyle/>
          <a:p>
            <a:fld id="{20027D18-7B33-405C-B619-588AD2C897CD}" type="slidenum">
              <a:rPr lang="en-US" smtClean="0"/>
              <a:pPr/>
              <a:t>22</a:t>
            </a:fld>
            <a:endParaRPr lang="en-US" dirty="0"/>
          </a:p>
        </p:txBody>
      </p:sp>
    </p:spTree>
    <p:extLst>
      <p:ext uri="{BB962C8B-B14F-4D97-AF65-F5344CB8AC3E}">
        <p14:creationId xmlns:p14="http://schemas.microsoft.com/office/powerpoint/2010/main" val="289691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Substitution myth</a:t>
            </a:r>
            <a:r>
              <a:rPr lang="en-US" dirty="0"/>
              <a:t>:</a:t>
            </a:r>
            <a:r>
              <a:rPr lang="en-US" baseline="0" dirty="0"/>
              <a:t> People who believe that MAT is substituting one opioid for another need to understand the difference between physical dependence and addiction. Also, unlike other opioids, methadone and buprenorphine </a:t>
            </a:r>
            <a:r>
              <a:rPr lang="en-US" sz="1200" b="0" i="0" kern="1200" dirty="0">
                <a:solidFill>
                  <a:schemeClr val="tx1"/>
                </a:solidFill>
                <a:effectLst/>
                <a:latin typeface="+mn-lt"/>
                <a:ea typeface="+mn-ea"/>
                <a:cs typeface="+mn-cs"/>
              </a:rPr>
              <a:t>reduce drug cravings and prevent relapse without causing a “high.” Importantly,</a:t>
            </a:r>
            <a:r>
              <a:rPr lang="en-US" sz="1200" b="0" i="0" kern="1200" baseline="0" dirty="0">
                <a:solidFill>
                  <a:schemeClr val="tx1"/>
                </a:solidFill>
                <a:effectLst/>
                <a:latin typeface="+mn-lt"/>
                <a:ea typeface="+mn-ea"/>
                <a:cs typeface="+mn-cs"/>
              </a:rPr>
              <a:t> people on MAT do not suffer impaired cognitive functioning.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*Not all 12-step programs prohibit MAT and mutual support groups remain an important part of addiction treatment and recovery. </a:t>
            </a:r>
            <a:endParaRPr lang="en-US" dirty="0"/>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24</a:t>
            </a:fld>
            <a:endParaRPr lang="en-US" dirty="0"/>
          </a:p>
        </p:txBody>
      </p:sp>
    </p:spTree>
    <p:extLst>
      <p:ext uri="{BB962C8B-B14F-4D97-AF65-F5344CB8AC3E}">
        <p14:creationId xmlns:p14="http://schemas.microsoft.com/office/powerpoint/2010/main" val="403773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31</a:t>
            </a:fld>
            <a:endParaRPr lang="en-US" dirty="0"/>
          </a:p>
        </p:txBody>
      </p:sp>
    </p:spTree>
    <p:extLst>
      <p:ext uri="{BB962C8B-B14F-4D97-AF65-F5344CB8AC3E}">
        <p14:creationId xmlns:p14="http://schemas.microsoft.com/office/powerpoint/2010/main" val="268129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32</a:t>
            </a:fld>
            <a:endParaRPr lang="en-US" dirty="0"/>
          </a:p>
        </p:txBody>
      </p:sp>
    </p:spTree>
    <p:extLst>
      <p:ext uri="{BB962C8B-B14F-4D97-AF65-F5344CB8AC3E}">
        <p14:creationId xmlns:p14="http://schemas.microsoft.com/office/powerpoint/2010/main" val="315679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bias against MAT</a:t>
            </a:r>
            <a:r>
              <a:rPr lang="en-US" baseline="0" dirty="0"/>
              <a:t> trickles down to patients’ experiences and other systems that touch addiction such as child welfare, criminal justice, housing, employment, etc. </a:t>
            </a:r>
          </a:p>
          <a:p>
            <a:endParaRPr lang="en-US" baseline="0" dirty="0"/>
          </a:p>
          <a:p>
            <a:r>
              <a:rPr lang="en-US" baseline="0" dirty="0"/>
              <a:t>Child welfare: http://www.nbcnews.com/news/us-news/pregnant-opiates-when-following-doctors-orders-breaks-law-n100781 </a:t>
            </a:r>
            <a:endParaRPr lang="en-US" dirty="0"/>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34</a:t>
            </a:fld>
            <a:endParaRPr lang="en-US" dirty="0"/>
          </a:p>
        </p:txBody>
      </p:sp>
    </p:spTree>
    <p:extLst>
      <p:ext uri="{BB962C8B-B14F-4D97-AF65-F5344CB8AC3E}">
        <p14:creationId xmlns:p14="http://schemas.microsoft.com/office/powerpoint/2010/main" val="751034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fact that methadone and buprenorphine are controlled substances have left some in the criminal justice system to show preference towards naltrexone. Specifically, concern about buprenorphine diversion has led many drug courts to prefer Vivitrol injections for mandated treatment. Although methadone and bup are limited in their ability to cause a high, they nonetheless are sold on the street. Diversion of both methadone and buprenorphine show the need for greater access to medication-assisted treatment. </a:t>
            </a:r>
            <a:endParaRPr lang="en-US" dirty="0"/>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35</a:t>
            </a:fld>
            <a:endParaRPr lang="en-US" dirty="0"/>
          </a:p>
        </p:txBody>
      </p:sp>
    </p:spTree>
    <p:extLst>
      <p:ext uri="{BB962C8B-B14F-4D97-AF65-F5344CB8AC3E}">
        <p14:creationId xmlns:p14="http://schemas.microsoft.com/office/powerpoint/2010/main" val="225108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review</a:t>
            </a:r>
            <a:r>
              <a:rPr lang="en-US" baseline="0" dirty="0"/>
              <a:t>ed Perceptions, let’s talk about the other two Ps that create barriers to MAT.  </a:t>
            </a:r>
          </a:p>
          <a:p>
            <a:endParaRPr lang="en-US" baseline="0" dirty="0"/>
          </a:p>
          <a:p>
            <a:r>
              <a:rPr lang="en-US" dirty="0"/>
              <a:t>http://www.pressherald.com/2017/01/08/hurdles-dissuade-doctors-from-providing-suboxone/ (for provider section)</a:t>
            </a:r>
          </a:p>
        </p:txBody>
      </p:sp>
      <p:sp>
        <p:nvSpPr>
          <p:cNvPr id="4" name="Slide Number Placeholder 3"/>
          <p:cNvSpPr>
            <a:spLocks noGrp="1"/>
          </p:cNvSpPr>
          <p:nvPr>
            <p:ph type="sldNum" sz="quarter" idx="10"/>
          </p:nvPr>
        </p:nvSpPr>
        <p:spPr/>
        <p:txBody>
          <a:bodyPr/>
          <a:lstStyle/>
          <a:p>
            <a:fld id="{20027D18-7B33-405C-B619-588AD2C897CD}" type="slidenum">
              <a:rPr lang="en-US" smtClean="0"/>
              <a:pPr/>
              <a:t>37</a:t>
            </a:fld>
            <a:endParaRPr lang="en-US" dirty="0"/>
          </a:p>
        </p:txBody>
      </p:sp>
    </p:spTree>
    <p:extLst>
      <p:ext uri="{BB962C8B-B14F-4D97-AF65-F5344CB8AC3E}">
        <p14:creationId xmlns:p14="http://schemas.microsoft.com/office/powerpoint/2010/main" val="353419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38</a:t>
            </a:fld>
            <a:endParaRPr lang="en-US" dirty="0"/>
          </a:p>
        </p:txBody>
      </p:sp>
    </p:spTree>
    <p:extLst>
      <p:ext uri="{BB962C8B-B14F-4D97-AF65-F5344CB8AC3E}">
        <p14:creationId xmlns:p14="http://schemas.microsoft.com/office/powerpoint/2010/main" val="2117952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a:t>
            </a:r>
            <a:r>
              <a:rPr lang="en-US" baseline="0" dirty="0"/>
              <a:t>-assisted treatment is not the only path to recovery. Creating a recovery-oriented system of care involves </a:t>
            </a:r>
            <a:r>
              <a:rPr lang="en-US" dirty="0"/>
              <a:t>providing a menu of traditional treatment services and alternative therapies, including peer recovery coaching, acupuncture, meditation, and music and art therapy. Recovery support services, including employment assistance, child care, care management and housing support, may enhance the engagement of individuals and their families in achieving and sustaining recovery. </a:t>
            </a:r>
          </a:p>
        </p:txBody>
      </p:sp>
      <p:sp>
        <p:nvSpPr>
          <p:cNvPr id="4" name="Slide Number Placeholder 3"/>
          <p:cNvSpPr>
            <a:spLocks noGrp="1"/>
          </p:cNvSpPr>
          <p:nvPr>
            <p:ph type="sldNum" sz="quarter" idx="10"/>
          </p:nvPr>
        </p:nvSpPr>
        <p:spPr/>
        <p:txBody>
          <a:bodyPr/>
          <a:lstStyle/>
          <a:p>
            <a:fld id="{20027D18-7B33-405C-B619-588AD2C897CD}" type="slidenum">
              <a:rPr lang="en-US" smtClean="0"/>
              <a:pPr/>
              <a:t>42</a:t>
            </a:fld>
            <a:endParaRPr lang="en-US" dirty="0"/>
          </a:p>
        </p:txBody>
      </p:sp>
    </p:spTree>
    <p:extLst>
      <p:ext uri="{BB962C8B-B14F-4D97-AF65-F5344CB8AC3E}">
        <p14:creationId xmlns:p14="http://schemas.microsoft.com/office/powerpoint/2010/main" val="274682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Availability of Heroin Source 1: http://time.com/4505/heroin-gains-popularity-as-cheap-doses-flood-the-u-s/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Availability of Heroin Source 2</a:t>
            </a:r>
            <a:r>
              <a:rPr lang="en-US" baseline="0" dirty="0"/>
              <a:t>: http://www.economist.com/blogs/economist-explains/2014/11/economist-explains-19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Leading Cause of Injury-Related Death: http://www.voanews.com/a/dea-drug-overdoses-are-leading-cause-of-us-injury-deaths/3038150.html</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6</a:t>
            </a:fld>
            <a:endParaRPr lang="en-US" dirty="0"/>
          </a:p>
        </p:txBody>
      </p:sp>
    </p:spTree>
    <p:extLst>
      <p:ext uri="{BB962C8B-B14F-4D97-AF65-F5344CB8AC3E}">
        <p14:creationId xmlns:p14="http://schemas.microsoft.com/office/powerpoint/2010/main" val="258241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DB78B8-E89E-4CE0-B8A3-22DD24792C0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25760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defRPr/>
            </a:pPr>
            <a:r>
              <a:rPr lang="en-US" dirty="0"/>
              <a:t>“Research results suggest that </a:t>
            </a:r>
            <a:r>
              <a:rPr lang="en-US" b="1" i="1" dirty="0"/>
              <a:t>sequential treatment </a:t>
            </a:r>
            <a:r>
              <a:rPr lang="en-US" dirty="0"/>
              <a:t>(treating one disorder first, then the other) and </a:t>
            </a:r>
            <a:r>
              <a:rPr lang="en-US" b="1" i="1" dirty="0"/>
              <a:t>parallel treatment </a:t>
            </a:r>
            <a:r>
              <a:rPr lang="en-US" dirty="0"/>
              <a:t>(treatment for both disorders provided by separate clinicians or teams who do not coordinate services) are not as effective as integrated treatment (Drake, O’Neal, &amp; Wallach, 2008)”.</a:t>
            </a:r>
          </a:p>
          <a:p>
            <a:pPr>
              <a:defRPr/>
            </a:pPr>
            <a:endParaRPr lang="en-US" dirty="0"/>
          </a:p>
          <a:p>
            <a:pPr marL="171450" indent="-171450">
              <a:buFont typeface="Arial" panose="020B0604020202020204" pitchFamily="34" charset="0"/>
              <a:buChar char="•"/>
              <a:defRPr/>
            </a:pPr>
            <a:r>
              <a:rPr lang="en-US" dirty="0"/>
              <a:t>Treatment approaches that treat a singular disorder without consideration of the impact of a co-occurring disorder(s) are less suited to the special needs of individuals with CODs .” (Rosenthal and </a:t>
            </a:r>
            <a:r>
              <a:rPr lang="en-US" dirty="0" err="1"/>
              <a:t>Westreich</a:t>
            </a:r>
            <a:r>
              <a:rPr lang="en-US" dirty="0"/>
              <a:t>, 1999; Sterling et. al., 2011).</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8AC0B17-F467-4B65-AAA5-DF8B7DF91EDC}" type="slidenum">
              <a:rPr lang="en-US" smtClean="0"/>
              <a:pPr/>
              <a:t>44</a:t>
            </a:fld>
            <a:endParaRPr lang="en-US"/>
          </a:p>
        </p:txBody>
      </p:sp>
    </p:spTree>
    <p:extLst>
      <p:ext uri="{BB962C8B-B14F-4D97-AF65-F5344CB8AC3E}">
        <p14:creationId xmlns:p14="http://schemas.microsoft.com/office/powerpoint/2010/main" val="1170041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ln/>
        </p:spPr>
        <p:txBody>
          <a:bodyPr/>
          <a:lstStyle/>
          <a:p>
            <a:pPr>
              <a:buFont typeface="Arial" pitchFamily="34" charset="0"/>
              <a:buChar char="•"/>
              <a:defRPr/>
            </a:pPr>
            <a:r>
              <a:rPr lang="en-US" altLang="en-US" sz="1100" dirty="0">
                <a:ea typeface="ＭＳ Ｐゴシック" pitchFamily="34" charset="-128"/>
              </a:rPr>
              <a:t>Many people who are opioid addicted have co-occurring mental disorders. However, the MH and SUD systems often are separated, and the client with co-occurring disorders tend to </a:t>
            </a:r>
            <a:r>
              <a:rPr lang="en-US" altLang="en-US" sz="1100" b="1" i="1" dirty="0">
                <a:ea typeface="ＭＳ Ｐゴシック" pitchFamily="34" charset="-128"/>
              </a:rPr>
              <a:t>“fall through the cracks” </a:t>
            </a:r>
            <a:r>
              <a:rPr lang="en-US" altLang="en-US" sz="1100" dirty="0">
                <a:ea typeface="ＭＳ Ｐゴシック" pitchFamily="34" charset="-128"/>
              </a:rPr>
              <a:t>of the traditional treatment system and develop even worse and more expensive problems.</a:t>
            </a:r>
          </a:p>
          <a:p>
            <a:pPr>
              <a:buFont typeface="Arial" pitchFamily="34" charset="0"/>
              <a:buChar char="•"/>
              <a:defRPr/>
            </a:pPr>
            <a:endParaRPr lang="en-US" altLang="en-US" sz="1100" dirty="0">
              <a:ea typeface="ＭＳ Ｐゴシック" pitchFamily="34" charset="-128"/>
            </a:endParaRPr>
          </a:p>
          <a:p>
            <a:pPr>
              <a:buFont typeface="Arial" pitchFamily="34" charset="0"/>
              <a:buChar char="•"/>
              <a:defRPr/>
            </a:pPr>
            <a:r>
              <a:rPr lang="en-US" altLang="en-US" sz="1100" dirty="0">
                <a:ea typeface="ＭＳ Ｐゴシック" pitchFamily="34" charset="-128"/>
              </a:rPr>
              <a:t>Many MH facilities and housing programs do not accept clients in MAT, forcing the client to manipulate the system and/or choose which  system to enter to access treatment.  (JOHN R.)</a:t>
            </a:r>
          </a:p>
          <a:p>
            <a:pPr>
              <a:defRPr/>
            </a:pPr>
            <a:endParaRPr lang="en-US" altLang="en-US" sz="1100" dirty="0">
              <a:ea typeface="ＭＳ Ｐゴシック" pitchFamily="34" charset="-128"/>
            </a:endParaRPr>
          </a:p>
          <a:p>
            <a:pPr>
              <a:buFont typeface="Arial" pitchFamily="34" charset="0"/>
              <a:buChar char="•"/>
              <a:defRPr/>
            </a:pPr>
            <a:r>
              <a:rPr lang="en-US" altLang="en-US" sz="1100" dirty="0">
                <a:ea typeface="ＭＳ Ｐゴシック" pitchFamily="34" charset="-128"/>
              </a:rPr>
              <a:t> </a:t>
            </a:r>
            <a:r>
              <a:rPr lang="en-US" sz="1100" dirty="0"/>
              <a:t>Without integrated treatment, one or both disorders might not be addressed properly. </a:t>
            </a:r>
          </a:p>
          <a:p>
            <a:pPr>
              <a:defRPr/>
            </a:pPr>
            <a:endParaRPr lang="en-US" sz="1100" dirty="0"/>
          </a:p>
          <a:p>
            <a:pPr>
              <a:defRPr/>
            </a:pPr>
            <a:endParaRPr lang="en-US" sz="1100" dirty="0"/>
          </a:p>
          <a:p>
            <a:pPr marL="171450" indent="-171450">
              <a:buFont typeface="Arial" panose="020B0604020202020204" pitchFamily="34" charset="0"/>
              <a:buChar char="•"/>
              <a:defRPr/>
            </a:pPr>
            <a:r>
              <a:rPr lang="en-US" sz="1100" dirty="0"/>
              <a:t>The new integrated system effectively serves individuals with co-occurring disorders whether they are seeking help for substance use disorders or mental health conditions.</a:t>
            </a:r>
          </a:p>
        </p:txBody>
      </p:sp>
      <p:sp>
        <p:nvSpPr>
          <p:cNvPr id="542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57" eaLnBrk="0" hangingPunct="0">
              <a:spcBef>
                <a:spcPct val="30000"/>
              </a:spcBef>
              <a:defRPr sz="1200">
                <a:solidFill>
                  <a:schemeClr val="tx1"/>
                </a:solidFill>
                <a:latin typeface="Arial" pitchFamily="34" charset="0"/>
                <a:ea typeface="ＭＳ Ｐゴシック" pitchFamily="34" charset="-128"/>
              </a:defRPr>
            </a:lvl1pPr>
            <a:lvl2pPr marL="745486" indent="-286725" defTabSz="931857" eaLnBrk="0" hangingPunct="0">
              <a:spcBef>
                <a:spcPct val="30000"/>
              </a:spcBef>
              <a:defRPr sz="1200">
                <a:solidFill>
                  <a:schemeClr val="tx1"/>
                </a:solidFill>
                <a:latin typeface="Arial" pitchFamily="34" charset="0"/>
                <a:ea typeface="ＭＳ Ｐゴシック" pitchFamily="34" charset="-128"/>
              </a:defRPr>
            </a:lvl2pPr>
            <a:lvl3pPr marL="1146901" indent="-229380" defTabSz="931857" eaLnBrk="0" hangingPunct="0">
              <a:spcBef>
                <a:spcPct val="30000"/>
              </a:spcBef>
              <a:defRPr sz="1200">
                <a:solidFill>
                  <a:schemeClr val="tx1"/>
                </a:solidFill>
                <a:latin typeface="Arial" pitchFamily="34" charset="0"/>
                <a:ea typeface="ＭＳ Ｐゴシック" pitchFamily="34" charset="-128"/>
              </a:defRPr>
            </a:lvl3pPr>
            <a:lvl4pPr marL="1605662" indent="-229380" defTabSz="931857" eaLnBrk="0" hangingPunct="0">
              <a:spcBef>
                <a:spcPct val="30000"/>
              </a:spcBef>
              <a:defRPr sz="1200">
                <a:solidFill>
                  <a:schemeClr val="tx1"/>
                </a:solidFill>
                <a:latin typeface="Arial" pitchFamily="34" charset="0"/>
                <a:ea typeface="ＭＳ Ｐゴシック" pitchFamily="34" charset="-128"/>
              </a:defRPr>
            </a:lvl4pPr>
            <a:lvl5pPr marL="2064423" indent="-229380" defTabSz="931857" eaLnBrk="0" hangingPunct="0">
              <a:spcBef>
                <a:spcPct val="30000"/>
              </a:spcBef>
              <a:defRPr sz="1200">
                <a:solidFill>
                  <a:schemeClr val="tx1"/>
                </a:solidFill>
                <a:latin typeface="Arial" pitchFamily="34" charset="0"/>
                <a:ea typeface="ＭＳ Ｐゴシック" pitchFamily="34" charset="-128"/>
              </a:defRPr>
            </a:lvl5pPr>
            <a:lvl6pPr marL="2523183" indent="-229380" defTabSz="93185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81944" indent="-229380" defTabSz="93185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40703" indent="-229380" defTabSz="93185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99464" indent="-229380" defTabSz="93185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789BF6F5-3E87-4D4A-8F39-B08512CF17E6}" type="slidenum">
              <a:rPr lang="en-US" altLang="en-US" sz="1100"/>
              <a:pPr eaLnBrk="1" hangingPunct="1">
                <a:spcBef>
                  <a:spcPct val="0"/>
                </a:spcBef>
              </a:pPr>
              <a:t>45</a:t>
            </a:fld>
            <a:endParaRPr lang="en-US" altLang="en-US" sz="1100" dirty="0"/>
          </a:p>
        </p:txBody>
      </p:sp>
    </p:spTree>
    <p:extLst>
      <p:ext uri="{BB962C8B-B14F-4D97-AF65-F5344CB8AC3E}">
        <p14:creationId xmlns:p14="http://schemas.microsoft.com/office/powerpoint/2010/main" val="4208709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who are opioid addicted have co-occurring mental disorders.</a:t>
            </a:r>
          </a:p>
          <a:p>
            <a:endParaRPr lang="en-US" altLang="en-US" sz="1200" dirty="0">
              <a:ea typeface="ＭＳ Ｐゴシック" pitchFamily="34" charset="-128"/>
            </a:endParaRPr>
          </a:p>
          <a:p>
            <a:r>
              <a:rPr lang="en-US" altLang="en-US" sz="1200" dirty="0">
                <a:ea typeface="ＭＳ Ｐゴシック" pitchFamily="34" charset="-128"/>
              </a:rPr>
              <a:t>Patients in MAT who have co-occurring disorders often exhibit behaviors that interfere with treatment </a:t>
            </a:r>
            <a:r>
              <a:rPr lang="en-US" altLang="en-US" sz="1200" b="1" dirty="0">
                <a:ea typeface="ＭＳ Ｐゴシック" pitchFamily="34" charset="-128"/>
              </a:rPr>
              <a:t>(MY STORY).</a:t>
            </a:r>
          </a:p>
          <a:p>
            <a:endParaRPr lang="en-US" b="1" dirty="0">
              <a:ea typeface="ＭＳ Ｐゴシック" pitchFamily="34" charset="-128"/>
            </a:endParaRPr>
          </a:p>
          <a:p>
            <a:pPr marL="628650" lvl="1" indent="-171450">
              <a:buFont typeface="Arial" panose="020B0604020202020204" pitchFamily="34" charset="0"/>
              <a:buChar char="•"/>
            </a:pPr>
            <a:r>
              <a:rPr lang="en-US" b="1" dirty="0"/>
              <a:t>Independent Disorders (Primary)</a:t>
            </a:r>
            <a:r>
              <a:rPr lang="en-US" dirty="0"/>
              <a:t>: continue to occur even when an individual is not using drugs for a sustained period of time, or have an onset before the opioid use disorder.</a:t>
            </a:r>
          </a:p>
          <a:p>
            <a:pPr marL="628650" lvl="1" indent="-171450">
              <a:buFont typeface="Arial" panose="020B0604020202020204" pitchFamily="34" charset="0"/>
              <a:buChar char="•"/>
            </a:pPr>
            <a:r>
              <a:rPr lang="en-US" b="1" dirty="0"/>
              <a:t>Substance-induced Disorders (Secondary)</a:t>
            </a:r>
            <a:r>
              <a:rPr lang="en-US" dirty="0"/>
              <a:t>: all or most of the symptoms are the direct result of substance use.</a:t>
            </a:r>
          </a:p>
          <a:p>
            <a:pPr lvl="1"/>
            <a:endParaRPr lang="en-US" dirty="0"/>
          </a:p>
          <a:p>
            <a:r>
              <a:rPr lang="en-US" dirty="0"/>
              <a:t>Need to accurately identify patients with COD to improve MAT outcomes.</a:t>
            </a:r>
          </a:p>
        </p:txBody>
      </p:sp>
      <p:sp>
        <p:nvSpPr>
          <p:cNvPr id="4" name="Slide Number Placeholder 3"/>
          <p:cNvSpPr>
            <a:spLocks noGrp="1"/>
          </p:cNvSpPr>
          <p:nvPr>
            <p:ph type="sldNum" sz="quarter" idx="10"/>
          </p:nvPr>
        </p:nvSpPr>
        <p:spPr/>
        <p:txBody>
          <a:bodyPr/>
          <a:lstStyle/>
          <a:p>
            <a:fld id="{20027D18-7B33-405C-B619-588AD2C897CD}" type="slidenum">
              <a:rPr lang="en-US" smtClean="0"/>
              <a:pPr/>
              <a:t>46</a:t>
            </a:fld>
            <a:endParaRPr lang="en-US" dirty="0"/>
          </a:p>
        </p:txBody>
      </p:sp>
    </p:spTree>
    <p:extLst>
      <p:ext uri="{BB962C8B-B14F-4D97-AF65-F5344CB8AC3E}">
        <p14:creationId xmlns:p14="http://schemas.microsoft.com/office/powerpoint/2010/main" val="185707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b="1" dirty="0"/>
              <a:t>Aged 12 or Older </a:t>
            </a:r>
          </a:p>
          <a:p>
            <a:pPr lvl="1">
              <a:buFont typeface="Wingdings" panose="05000000000000000000" pitchFamily="2" charset="2"/>
              <a:buChar char="q"/>
            </a:pPr>
            <a:r>
              <a:rPr lang="en-US" dirty="0"/>
              <a:t>In 2015, approximately 20.8 million people aged 12 or older had an SUD</a:t>
            </a: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Among the 20.8 million people with a substance use disorder </a:t>
            </a:r>
          </a:p>
          <a:p>
            <a:pPr marL="1543050" marR="0" lvl="3"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19.6 million adults with a substance use disorder</a:t>
            </a:r>
          </a:p>
          <a:p>
            <a:pPr lvl="4">
              <a:buFont typeface="Wingdings" panose="05000000000000000000" pitchFamily="2" charset="2"/>
              <a:buChar char="q"/>
            </a:pPr>
            <a:r>
              <a:rPr lang="en-US" dirty="0"/>
              <a:t> Approximately 591,000 had a substance use disorder involving heroin.</a:t>
            </a:r>
          </a:p>
          <a:p>
            <a:pPr lvl="4">
              <a:buFont typeface="Wingdings" panose="05000000000000000000" pitchFamily="2" charset="2"/>
              <a:buNone/>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E9DC1EF5-A2C3-4A04-832D-BD48AD4BCB19}" type="slidenum">
              <a:rPr lang="en-US" smtClean="0"/>
              <a:pPr>
                <a:defRPr/>
              </a:pPr>
              <a:t>47</a:t>
            </a:fld>
            <a:endParaRPr lang="en-US" dirty="0"/>
          </a:p>
        </p:txBody>
      </p:sp>
    </p:spTree>
    <p:extLst>
      <p:ext uri="{BB962C8B-B14F-4D97-AF65-F5344CB8AC3E}">
        <p14:creationId xmlns:p14="http://schemas.microsoft.com/office/powerpoint/2010/main" val="1281317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Relapse rates are high amongst people with co-occurring substance use and mental health disorders, especially those who do not receive integrated care. </a:t>
            </a:r>
          </a:p>
          <a:p>
            <a:pPr lvl="1"/>
            <a:r>
              <a:rPr lang="en-US" dirty="0"/>
              <a:t>Over 40% of opioid dependent individuals have co-occurring psychiatric disorders. The most common are:</a:t>
            </a:r>
          </a:p>
          <a:p>
            <a:pPr marL="457200" lvl="1" indent="0">
              <a:buNone/>
            </a:pPr>
            <a:r>
              <a:rPr lang="en-US" dirty="0"/>
              <a:t> depression, anxiety disorders, and bipolar disorder.</a:t>
            </a:r>
          </a:p>
          <a:p>
            <a:pPr lvl="1"/>
            <a:r>
              <a:rPr lang="en-US" dirty="0"/>
              <a:t>Psychiatric comorbidities may complicate buprenorphine treatment in terms of treatment priorities, stabilization concerns, and medication interactions. </a:t>
            </a:r>
          </a:p>
          <a:p>
            <a:pPr lvl="1"/>
            <a:r>
              <a:rPr lang="en-US" dirty="0"/>
              <a:t>To make a sound treatment decision, you need to distinguish between </a:t>
            </a:r>
            <a:r>
              <a:rPr lang="en-US" b="1" i="1" dirty="0"/>
              <a:t>independent</a:t>
            </a:r>
            <a:r>
              <a:rPr lang="en-US" dirty="0"/>
              <a:t> and </a:t>
            </a:r>
            <a:r>
              <a:rPr lang="en-US" b="1" i="1" dirty="0"/>
              <a:t>substance-induced disorders </a:t>
            </a:r>
            <a:r>
              <a:rPr lang="en-US" dirty="0"/>
              <a:t>using the criteria below:</a:t>
            </a:r>
          </a:p>
          <a:p>
            <a:r>
              <a:rPr lang="en-US" b="1" dirty="0"/>
              <a:t>Independent Disorders (Primary)</a:t>
            </a:r>
            <a:r>
              <a:rPr lang="en-US" dirty="0"/>
              <a:t>: continue to occur even when an individual is not using drugs for a sustained period of time, or have an onset before the opioid use disorder.</a:t>
            </a:r>
          </a:p>
          <a:p>
            <a:r>
              <a:rPr lang="en-US" b="1" dirty="0"/>
              <a:t>Substance-induced Disorders (Secondary)</a:t>
            </a:r>
            <a:r>
              <a:rPr lang="en-US" dirty="0"/>
              <a:t>: all or most of the symptoms are the direct result of substance use.</a:t>
            </a:r>
          </a:p>
          <a:p>
            <a:r>
              <a:rPr lang="en-US" dirty="0"/>
              <a:t>Observe the patient during a period of abstinence from the substance use</a:t>
            </a:r>
          </a:p>
          <a:p>
            <a:r>
              <a:rPr lang="en-US" dirty="0"/>
              <a:t>Take a thorough history, if possible, talk to family members or friends treat both problems simultaneously. If one disorder is not treated adequately or at all, both can become more severe.</a:t>
            </a:r>
          </a:p>
          <a:p>
            <a:r>
              <a:rPr lang="en-US" dirty="0"/>
              <a:t>When possible, use medications that treat both disorders (Brady, 2006)</a:t>
            </a:r>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48</a:t>
            </a:fld>
            <a:endParaRPr lang="en-US" dirty="0"/>
          </a:p>
        </p:txBody>
      </p:sp>
    </p:spTree>
    <p:extLst>
      <p:ext uri="{BB962C8B-B14F-4D97-AF65-F5344CB8AC3E}">
        <p14:creationId xmlns:p14="http://schemas.microsoft.com/office/powerpoint/2010/main" val="2356646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76528" indent="-176528" eaLnBrk="1" hangingPunct="1">
              <a:spcBef>
                <a:spcPts val="604"/>
              </a:spcBef>
              <a:defRPr/>
            </a:pPr>
            <a:r>
              <a:rPr lang="en-US" b="0" dirty="0">
                <a:solidFill>
                  <a:srgbClr val="000000"/>
                </a:solidFill>
                <a:ea typeface="ＭＳ Ｐゴシック" charset="-128"/>
              </a:rPr>
              <a:t>Discussion: </a:t>
            </a:r>
          </a:p>
          <a:p>
            <a:pPr marL="176528" indent="-176528" eaLnBrk="1" hangingPunct="1">
              <a:spcBef>
                <a:spcPts val="604"/>
              </a:spcBef>
              <a:buFont typeface="Arial" panose="020B0604020202020204" pitchFamily="34" charset="0"/>
              <a:buChar char="•"/>
              <a:defRPr/>
            </a:pPr>
            <a:r>
              <a:rPr lang="en-US" b="0" dirty="0">
                <a:solidFill>
                  <a:srgbClr val="000000"/>
                </a:solidFill>
                <a:ea typeface="ＭＳ Ｐゴシック" charset="-128"/>
              </a:rPr>
              <a:t>Some addiction specialist believe that disorders like schizophrenia, depression or anxiety trigger substance abuse, while others believe that </a:t>
            </a:r>
            <a:r>
              <a:rPr lang="en-US" b="0" dirty="0" err="1">
                <a:solidFill>
                  <a:srgbClr val="000000"/>
                </a:solidFill>
                <a:ea typeface="ＭＳ Ｐゴシック" charset="-128"/>
              </a:rPr>
              <a:t>durg</a:t>
            </a:r>
            <a:r>
              <a:rPr lang="en-US" b="0" dirty="0">
                <a:solidFill>
                  <a:srgbClr val="000000"/>
                </a:solidFill>
                <a:ea typeface="ＭＳ Ｐゴシック" charset="-128"/>
              </a:rPr>
              <a:t> or alcohol addiction causes mental illness.</a:t>
            </a:r>
          </a:p>
          <a:p>
            <a:pPr marL="176528" indent="-176528" eaLnBrk="1" hangingPunct="1">
              <a:spcBef>
                <a:spcPts val="604"/>
              </a:spcBef>
              <a:buFont typeface="Arial" panose="020B0604020202020204" pitchFamily="34" charset="0"/>
              <a:buChar char="•"/>
              <a:defRPr/>
            </a:pPr>
            <a:r>
              <a:rPr lang="en-US" b="0" dirty="0">
                <a:solidFill>
                  <a:srgbClr val="000000"/>
                </a:solidFill>
                <a:ea typeface="ＭＳ Ｐゴシック" charset="-128"/>
              </a:rPr>
              <a:t>In some cases, symptoms of a mental disorder mimic or resemble the symptoms of substance use so closely that even a psychiatrist would find it difficult to tell where on condition or disorder begins and the other ends.</a:t>
            </a:r>
          </a:p>
          <a:p>
            <a:pPr marL="176528" indent="-176528" eaLnBrk="1" hangingPunct="1">
              <a:spcBef>
                <a:spcPts val="604"/>
              </a:spcBef>
              <a:buFontTx/>
              <a:buChar char="•"/>
              <a:defRPr/>
            </a:pPr>
            <a:endParaRPr lang="en-US" b="0" dirty="0">
              <a:solidFill>
                <a:srgbClr val="000000"/>
              </a:solidFill>
              <a:ea typeface="ＭＳ Ｐゴシック" charset="-128"/>
            </a:endParaRPr>
          </a:p>
          <a:p>
            <a:pPr eaLnBrk="1" hangingPunct="1">
              <a:defRPr/>
            </a:pPr>
            <a:endParaRPr lang="en-US" dirty="0"/>
          </a:p>
        </p:txBody>
      </p:sp>
      <p:sp>
        <p:nvSpPr>
          <p:cNvPr id="870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9300" indent="-287338" defTabSz="931863">
              <a:spcBef>
                <a:spcPct val="30000"/>
              </a:spcBef>
              <a:defRPr sz="1200">
                <a:solidFill>
                  <a:schemeClr val="tx1"/>
                </a:solidFill>
                <a:latin typeface="Arial" panose="020B0604020202020204" pitchFamily="34" charset="0"/>
              </a:defRPr>
            </a:lvl2pPr>
            <a:lvl3pPr marL="1154113" indent="-230188" defTabSz="931863">
              <a:spcBef>
                <a:spcPct val="30000"/>
              </a:spcBef>
              <a:defRPr sz="1200">
                <a:solidFill>
                  <a:schemeClr val="tx1"/>
                </a:solidFill>
                <a:latin typeface="Arial" panose="020B0604020202020204" pitchFamily="34" charset="0"/>
              </a:defRPr>
            </a:lvl3pPr>
            <a:lvl4pPr marL="1616075" indent="-230188" defTabSz="931863">
              <a:spcBef>
                <a:spcPct val="30000"/>
              </a:spcBef>
              <a:defRPr sz="1200">
                <a:solidFill>
                  <a:schemeClr val="tx1"/>
                </a:solidFill>
                <a:latin typeface="Arial" panose="020B0604020202020204" pitchFamily="34" charset="0"/>
              </a:defRPr>
            </a:lvl4pPr>
            <a:lvl5pPr marL="2078038" indent="-230188" defTabSz="931863">
              <a:spcBef>
                <a:spcPct val="30000"/>
              </a:spcBef>
              <a:defRPr sz="1200">
                <a:solidFill>
                  <a:schemeClr val="tx1"/>
                </a:solidFill>
                <a:latin typeface="Arial" panose="020B0604020202020204" pitchFamily="34" charset="0"/>
              </a:defRPr>
            </a:lvl5pPr>
            <a:lvl6pPr marL="2535238" indent="-230188" defTabSz="931863" eaLnBrk="0" fontAlgn="base" hangingPunct="0">
              <a:spcBef>
                <a:spcPct val="30000"/>
              </a:spcBef>
              <a:spcAft>
                <a:spcPct val="0"/>
              </a:spcAft>
              <a:defRPr sz="1200">
                <a:solidFill>
                  <a:schemeClr val="tx1"/>
                </a:solidFill>
                <a:latin typeface="Arial" panose="020B0604020202020204" pitchFamily="34" charset="0"/>
              </a:defRPr>
            </a:lvl6pPr>
            <a:lvl7pPr marL="2992438" indent="-230188" defTabSz="931863" eaLnBrk="0" fontAlgn="base" hangingPunct="0">
              <a:spcBef>
                <a:spcPct val="30000"/>
              </a:spcBef>
              <a:spcAft>
                <a:spcPct val="0"/>
              </a:spcAft>
              <a:defRPr sz="1200">
                <a:solidFill>
                  <a:schemeClr val="tx1"/>
                </a:solidFill>
                <a:latin typeface="Arial" panose="020B0604020202020204" pitchFamily="34" charset="0"/>
              </a:defRPr>
            </a:lvl7pPr>
            <a:lvl8pPr marL="3449638" indent="-230188" defTabSz="931863" eaLnBrk="0" fontAlgn="base" hangingPunct="0">
              <a:spcBef>
                <a:spcPct val="30000"/>
              </a:spcBef>
              <a:spcAft>
                <a:spcPct val="0"/>
              </a:spcAft>
              <a:defRPr sz="1200">
                <a:solidFill>
                  <a:schemeClr val="tx1"/>
                </a:solidFill>
                <a:latin typeface="Arial" panose="020B0604020202020204" pitchFamily="34" charset="0"/>
              </a:defRPr>
            </a:lvl8pPr>
            <a:lvl9pPr marL="3906838" indent="-230188"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78FB88-EA26-4ACC-966D-5C6F5D15B5A1}" type="slidenum">
              <a:rPr lang="en-US" altLang="en-US">
                <a:ea typeface="ＭＳ Ｐゴシック" panose="020B0600070205080204" pitchFamily="34" charset="-128"/>
              </a:rPr>
              <a:pPr>
                <a:spcBef>
                  <a:spcPct val="0"/>
                </a:spcBef>
              </a:pPr>
              <a:t>49</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886779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dirty="0"/>
              <a:t>Positive outcomes include:</a:t>
            </a:r>
          </a:p>
          <a:p>
            <a:pPr>
              <a:defRPr/>
            </a:pPr>
            <a:endParaRPr lang="en-US" sz="1100" dirty="0"/>
          </a:p>
          <a:p>
            <a:pPr marL="1612900" lvl="4" indent="-514350">
              <a:buFont typeface="Wingdings 2" pitchFamily="18" charset="2"/>
              <a:buAutoNum type="arabicPeriod"/>
              <a:defRPr/>
            </a:pPr>
            <a:r>
              <a:rPr lang="en-US" sz="1100" dirty="0"/>
              <a:t>Reduced substance use</a:t>
            </a:r>
          </a:p>
          <a:p>
            <a:pPr marL="1612900" lvl="4" indent="-514350">
              <a:buFont typeface="Wingdings 2" pitchFamily="18" charset="2"/>
              <a:buAutoNum type="arabicPeriod"/>
              <a:defRPr/>
            </a:pPr>
            <a:r>
              <a:rPr lang="en-US" sz="1100" dirty="0"/>
              <a:t>Improvement in psychiatric symptoms and functioning</a:t>
            </a:r>
          </a:p>
          <a:p>
            <a:pPr marL="1612900" lvl="4" indent="-514350">
              <a:buFont typeface="Wingdings 2" pitchFamily="18" charset="2"/>
              <a:buAutoNum type="arabicPeriod"/>
              <a:defRPr/>
            </a:pPr>
            <a:r>
              <a:rPr lang="en-US" sz="1100" dirty="0"/>
              <a:t>Decreased hospitalization</a:t>
            </a:r>
          </a:p>
          <a:p>
            <a:pPr marL="1612900" lvl="4" indent="-514350">
              <a:buFont typeface="Wingdings 2" pitchFamily="18" charset="2"/>
              <a:buAutoNum type="arabicPeriod"/>
              <a:defRPr/>
            </a:pPr>
            <a:r>
              <a:rPr lang="en-US" sz="1100" dirty="0"/>
              <a:t>Increased housing stability</a:t>
            </a:r>
          </a:p>
          <a:p>
            <a:pPr marL="1612900" lvl="4" indent="-514350">
              <a:buFont typeface="Wingdings 2" pitchFamily="18" charset="2"/>
              <a:buAutoNum type="arabicPeriod"/>
              <a:defRPr/>
            </a:pPr>
            <a:r>
              <a:rPr lang="en-US" sz="1100" dirty="0"/>
              <a:t>Fewer arrests</a:t>
            </a:r>
          </a:p>
          <a:p>
            <a:pPr marL="1612900" lvl="4" indent="-514350">
              <a:buFont typeface="Wingdings 2" pitchFamily="18" charset="2"/>
              <a:buAutoNum type="arabicPeriod"/>
              <a:defRPr/>
            </a:pPr>
            <a:r>
              <a:rPr lang="en-US" sz="1100" dirty="0"/>
              <a:t>Improved quality of life</a:t>
            </a:r>
          </a:p>
          <a:p>
            <a:r>
              <a:rPr lang="en-US" sz="1100" dirty="0">
                <a:effectLst/>
              </a:rPr>
              <a:t>. </a:t>
            </a:r>
          </a:p>
          <a:p>
            <a:endParaRPr lang="en-US" sz="1100" dirty="0"/>
          </a:p>
        </p:txBody>
      </p:sp>
      <p:sp>
        <p:nvSpPr>
          <p:cNvPr id="4" name="Slide Number Placeholder 3"/>
          <p:cNvSpPr>
            <a:spLocks noGrp="1"/>
          </p:cNvSpPr>
          <p:nvPr>
            <p:ph type="sldNum" sz="quarter" idx="10"/>
          </p:nvPr>
        </p:nvSpPr>
        <p:spPr/>
        <p:txBody>
          <a:bodyPr/>
          <a:lstStyle/>
          <a:p>
            <a:fld id="{5F62F184-47A0-4FA4-8F4E-F7CEFC1EE1E8}" type="slidenum">
              <a:rPr lang="en-US" smtClean="0"/>
              <a:pPr/>
              <a:t>51</a:t>
            </a:fld>
            <a:endParaRPr lang="en-US"/>
          </a:p>
        </p:txBody>
      </p:sp>
    </p:spTree>
    <p:extLst>
      <p:ext uri="{BB962C8B-B14F-4D97-AF65-F5344CB8AC3E}">
        <p14:creationId xmlns:p14="http://schemas.microsoft.com/office/powerpoint/2010/main" val="3318125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principles are essential to manage patients with co-occurring disorders in an OTP:</a:t>
            </a:r>
          </a:p>
          <a:p>
            <a:pPr marL="171450" indent="-171450">
              <a:buFont typeface="Arial" panose="020B0604020202020204" pitchFamily="34" charset="0"/>
              <a:buChar char="•"/>
            </a:pPr>
            <a:r>
              <a:rPr lang="en-US" dirty="0"/>
              <a:t>Treatment of co-occurring disorders should be integrated or closely coordinated with substance abuse treatment when the former is not available on site.</a:t>
            </a:r>
          </a:p>
          <a:p>
            <a:pPr marL="171450" indent="-171450">
              <a:buFont typeface="Arial" panose="020B0604020202020204" pitchFamily="34" charset="0"/>
              <a:buChar char="•"/>
            </a:pPr>
            <a:r>
              <a:rPr lang="en-US" dirty="0"/>
              <a:t>Staff members, whether primarily from the substance abuse treatment or mental health fields, should be knowledgeable about treatments for both disorders.</a:t>
            </a:r>
          </a:p>
          <a:p>
            <a:pPr marL="171450" indent="-171450">
              <a:buFont typeface="Arial" panose="020B0604020202020204" pitchFamily="34" charset="0"/>
              <a:buChar char="•"/>
            </a:pPr>
            <a:r>
              <a:rPr lang="en-US" dirty="0"/>
              <a:t>Psychotropic medications should be prescribed only after patients are stabilized on the treatment medication (which in the panel's experience takes an average of 3 to 7 days for buprenorphine and 3 weeks to a month for methadone), unless an independent co-occurring disorder is evident from past records or clinical examination or significant impairment associated with the symptoms of a co-occurring disorder exists.</a:t>
            </a:r>
          </a:p>
          <a:p>
            <a:pPr marL="171450" indent="-171450">
              <a:buFont typeface="Arial" panose="020B0604020202020204" pitchFamily="34" charset="0"/>
              <a:buChar char="•"/>
            </a:pPr>
            <a:r>
              <a:rPr lang="en-US" dirty="0"/>
              <a:t>All medications used by patients and patients' adherence to medication regimens should be monitored carefully, for example, via drug testing. Physicians should be careful about prescribing substances with abuse potential, such as benzodiazepines. If such medications are prescribed, the less abusable drugs in a class should be chosen, for example, oxazepam (</a:t>
            </a:r>
            <a:r>
              <a:rPr lang="en-US" dirty="0" err="1"/>
              <a:t>Serax</a:t>
            </a:r>
            <a:r>
              <a:rPr lang="en-US" baseline="30000" dirty="0"/>
              <a:t>®</a:t>
            </a:r>
            <a:r>
              <a:rPr lang="en-US" dirty="0"/>
              <a:t>) rather than lorazepam, clonazepam, alprazolam or diazepam.</a:t>
            </a:r>
          </a:p>
          <a:p>
            <a:pPr marL="171450" indent="-171450">
              <a:buFont typeface="Arial" panose="020B0604020202020204" pitchFamily="34" charset="0"/>
              <a:buChar char="•"/>
            </a:pPr>
            <a:r>
              <a:rPr lang="en-US" dirty="0"/>
              <a:t>Patients resistant to being psychiatrically diagnosed should be assured that it is not shameful but is likely to provide a better understanding of their problems and aid in treatment. Educating patients about co-occurring disorders helps.</a:t>
            </a:r>
          </a:p>
          <a:p>
            <a:pPr marL="171450" indent="-171450">
              <a:buFont typeface="Arial" panose="020B0604020202020204" pitchFamily="34" charset="0"/>
              <a:buChar char="•"/>
            </a:pPr>
            <a:r>
              <a:rPr lang="en-US" dirty="0"/>
              <a:t>Therapy for patients with co-occurring disorders should be more intensive, on average, than for patients without co-occurring disorders. The primary goal is abstinence from substances. Remission of co-occurring disorder symptoms should be an important secondary goal.</a:t>
            </a:r>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52</a:t>
            </a:fld>
            <a:endParaRPr lang="en-US" dirty="0"/>
          </a:p>
        </p:txBody>
      </p:sp>
    </p:spTree>
    <p:extLst>
      <p:ext uri="{BB962C8B-B14F-4D97-AF65-F5344CB8AC3E}">
        <p14:creationId xmlns:p14="http://schemas.microsoft.com/office/powerpoint/2010/main" val="1858747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xfrm>
            <a:off x="616148" y="4343855"/>
            <a:ext cx="5854171" cy="4640515"/>
          </a:xfrm>
          <a:ln>
            <a:solidFill>
              <a:schemeClr val="tx1"/>
            </a:solidFill>
          </a:ln>
        </p:spPr>
        <p:txBody>
          <a:bodyPr>
            <a:normAutofit fontScale="92500" lnSpcReduction="10000"/>
          </a:bodyPr>
          <a:lstStyle/>
          <a:p>
            <a:pPr marL="171362" lvl="1" indent="-171362">
              <a:spcBef>
                <a:spcPts val="602"/>
              </a:spcBef>
              <a:buFontTx/>
              <a:buChar char="•"/>
            </a:pPr>
            <a:r>
              <a:rPr lang="en-US" altLang="en-US" b="1" dirty="0">
                <a:ea typeface="ＭＳ Ｐゴシック" pitchFamily="34" charset="-128"/>
              </a:rPr>
              <a:t>The Four-Quadrant Model:</a:t>
            </a:r>
            <a:r>
              <a:rPr lang="en-US" altLang="en-US" dirty="0">
                <a:ea typeface="ＭＳ Ｐゴシック" pitchFamily="34" charset="-128"/>
              </a:rPr>
              <a:t>  A</a:t>
            </a:r>
            <a:r>
              <a:rPr lang="en-US" sz="1200" b="0" i="0" kern="1200" dirty="0">
                <a:solidFill>
                  <a:schemeClr val="tx1"/>
                </a:solidFill>
                <a:latin typeface="+mn-lt"/>
                <a:ea typeface="+mn-ea"/>
                <a:cs typeface="+mn-cs"/>
              </a:rPr>
              <a:t> basic framework for </a:t>
            </a:r>
            <a:r>
              <a:rPr lang="en-US" sz="1200" b="1" i="0" kern="1200" dirty="0">
                <a:solidFill>
                  <a:schemeClr val="tx1"/>
                </a:solidFill>
                <a:latin typeface="+mn-lt"/>
                <a:ea typeface="+mn-ea"/>
                <a:cs typeface="+mn-cs"/>
              </a:rPr>
              <a:t>matching disorder severity with appropriate treatment. </a:t>
            </a:r>
          </a:p>
          <a:p>
            <a:r>
              <a:rPr lang="en-US" b="1" dirty="0"/>
              <a:t>Quadrant 1</a:t>
            </a:r>
            <a:r>
              <a:rPr lang="en-US" b="1" baseline="30000" dirty="0"/>
              <a:t> </a:t>
            </a:r>
            <a:r>
              <a:rPr lang="en-US" b="1" dirty="0"/>
              <a:t> </a:t>
            </a:r>
            <a:r>
              <a:rPr lang="en-US" dirty="0"/>
              <a:t>People with low-severity substance abuse and low-severity mental illness can be treated: </a:t>
            </a:r>
          </a:p>
          <a:p>
            <a:pPr lvl="1">
              <a:buFont typeface="Arial" pitchFamily="34" charset="0"/>
              <a:buChar char="•"/>
            </a:pPr>
            <a:r>
              <a:rPr lang="en-US" dirty="0"/>
              <a:t>Within the primary healthcare system (such as by your physician). </a:t>
            </a:r>
          </a:p>
          <a:p>
            <a:pPr lvl="1">
              <a:buFont typeface="Arial" pitchFamily="34" charset="0"/>
              <a:buChar char="•"/>
            </a:pPr>
            <a:r>
              <a:rPr lang="en-US" dirty="0"/>
              <a:t> From either intermediate outpatient addiction treatment or intermediate outpatient mental health programs (</a:t>
            </a:r>
            <a:r>
              <a:rPr lang="en-US" i="1" dirty="0"/>
              <a:t>some integration of services between mental health and addiction treatment providers)</a:t>
            </a:r>
            <a:endParaRPr lang="en-US" dirty="0"/>
          </a:p>
          <a:p>
            <a:r>
              <a:rPr lang="en-US" b="1" dirty="0"/>
              <a:t>Quadrant 2 </a:t>
            </a:r>
            <a:r>
              <a:rPr lang="en-US" dirty="0"/>
              <a:t>People with serious mental illness and milder substance use disorders can access the mental health system through :</a:t>
            </a:r>
          </a:p>
          <a:p>
            <a:pPr lvl="1">
              <a:buFont typeface="Arial" pitchFamily="34" charset="0"/>
              <a:buChar char="•"/>
            </a:pPr>
            <a:r>
              <a:rPr lang="en-US" dirty="0"/>
              <a:t>Outpatient mental health centers (such as clinics) or </a:t>
            </a:r>
          </a:p>
          <a:p>
            <a:pPr lvl="1">
              <a:buFont typeface="Arial" pitchFamily="34" charset="0"/>
              <a:buChar char="•"/>
            </a:pPr>
            <a:r>
              <a:rPr lang="en-US" dirty="0"/>
              <a:t>More intensive residential or inpatient programs. Many mental health providers will also offer some addiction treatment, such as motivational interviewing or skills training. </a:t>
            </a:r>
          </a:p>
          <a:p>
            <a:r>
              <a:rPr lang="en-US" b="1" dirty="0"/>
              <a:t>Quadrant 3 Care - DDC and DDE Programs</a:t>
            </a:r>
          </a:p>
          <a:p>
            <a:r>
              <a:rPr lang="en-US" dirty="0"/>
              <a:t>People with more serious substance use disorders and less serious mental health disorders should receive substance abuse treatment as the primary focus of care. </a:t>
            </a:r>
          </a:p>
          <a:p>
            <a:pPr lvl="1">
              <a:buFont typeface="Arial" pitchFamily="34" charset="0"/>
              <a:buChar char="•"/>
            </a:pPr>
            <a:r>
              <a:rPr lang="en-US" dirty="0"/>
              <a:t>Programs designed for people needing co-occurring disorder services are called dual diagnosis capable (DDC) and dual diagnosis enhanced (DDE) programs.</a:t>
            </a:r>
          </a:p>
          <a:p>
            <a:pPr lvl="2">
              <a:buFont typeface="Arial" pitchFamily="34" charset="0"/>
              <a:buChar char="•"/>
            </a:pPr>
            <a:r>
              <a:rPr lang="en-US" baseline="30000" dirty="0"/>
              <a:t> </a:t>
            </a:r>
            <a:r>
              <a:rPr lang="en-US" b="1" dirty="0"/>
              <a:t>DDC Programs </a:t>
            </a:r>
            <a:r>
              <a:rPr lang="en-US" dirty="0"/>
              <a:t>– These programs address the interaction between mental disorders and SUD. DDC programs offer treatment integration needs of clients with co-occurring disorders. </a:t>
            </a:r>
            <a:r>
              <a:rPr lang="en-US" b="1" dirty="0"/>
              <a:t>DDE Programs</a:t>
            </a:r>
            <a:r>
              <a:rPr lang="en-US" dirty="0"/>
              <a:t> –DDE programs offer a higher level of treatment integration for those who have more serious mental health disorder symptoms or functional impairment.</a:t>
            </a:r>
          </a:p>
          <a:p>
            <a:r>
              <a:rPr lang="en-US" b="1" dirty="0"/>
              <a:t>Quadrant 4</a:t>
            </a:r>
            <a:r>
              <a:rPr lang="en-US" dirty="0"/>
              <a:t>Patients presenting with suicidal or homicidal ideation or threats, or those manifesting psychotic symptoms that may interfere with their safety and ability to function. Immediate administration of antipsychotic drugs, benzodiazepines, or other sedatives may be required to establish behavioral control. A physician, physician's assistant, or nurse practitioner on staff can prescribe medications at the OTP. </a:t>
            </a:r>
          </a:p>
          <a:p>
            <a:r>
              <a:rPr lang="en-US" dirty="0"/>
              <a:t> </a:t>
            </a:r>
          </a:p>
          <a:p>
            <a:pPr marL="171362" lvl="1" indent="-171362">
              <a:spcBef>
                <a:spcPts val="602"/>
              </a:spcBef>
              <a:buFontTx/>
              <a:buChar char="•"/>
            </a:pPr>
            <a:endParaRPr lang="en-US" b="1" dirty="0">
              <a:ea typeface="ＭＳ Ｐゴシック" charset="-128"/>
            </a:endParaRPr>
          </a:p>
          <a:p>
            <a:pPr marL="172659" lvl="1" indent="-172659">
              <a:lnSpc>
                <a:spcPct val="90000"/>
              </a:lnSpc>
              <a:spcBef>
                <a:spcPts val="598"/>
              </a:spcBef>
              <a:defRPr/>
            </a:pPr>
            <a:endParaRPr lang="en-US" sz="1000" i="1" dirty="0"/>
          </a:p>
          <a:p>
            <a:pPr marL="172659" lvl="1" indent="-172659">
              <a:lnSpc>
                <a:spcPct val="80000"/>
              </a:lnSpc>
              <a:buFontTx/>
              <a:buChar char="•"/>
              <a:defRPr/>
            </a:pPr>
            <a:endParaRPr lang="en-US" sz="900" dirty="0"/>
          </a:p>
          <a:p>
            <a:pPr marL="172659" lvl="1" indent="-172659">
              <a:lnSpc>
                <a:spcPct val="80000"/>
              </a:lnSpc>
              <a:defRPr/>
            </a:pPr>
            <a:endParaRPr lang="en-US" sz="900" dirty="0"/>
          </a:p>
          <a:p>
            <a:pPr marL="172659" lvl="1" indent="-172659">
              <a:lnSpc>
                <a:spcPct val="80000"/>
              </a:lnSpc>
              <a:defRPr/>
            </a:pPr>
            <a:endParaRPr lang="en-US" sz="900" dirty="0"/>
          </a:p>
          <a:p>
            <a:pPr marL="343733" indent="-171075">
              <a:lnSpc>
                <a:spcPct val="80000"/>
              </a:lnSpc>
              <a:defRPr/>
            </a:pPr>
            <a:endParaRPr lang="en-US" sz="900" dirty="0">
              <a:ea typeface="ＭＳ Ｐゴシック" charset="-128"/>
            </a:endParaRPr>
          </a:p>
        </p:txBody>
      </p:sp>
    </p:spTree>
    <p:extLst>
      <p:ext uri="{BB962C8B-B14F-4D97-AF65-F5344CB8AC3E}">
        <p14:creationId xmlns:p14="http://schemas.microsoft.com/office/powerpoint/2010/main" val="81634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discrimination to treat people in MAT differently than people who are prescribed medication to treat other disabilities, such as people prescribed insulin for diabetes or people with high cholesterol who are prescribed cholesterol-lowering medication. </a:t>
            </a:r>
          </a:p>
        </p:txBody>
      </p:sp>
      <p:sp>
        <p:nvSpPr>
          <p:cNvPr id="4" name="Slide Number Placeholder 3"/>
          <p:cNvSpPr>
            <a:spLocks noGrp="1"/>
          </p:cNvSpPr>
          <p:nvPr>
            <p:ph type="sldNum" sz="quarter" idx="10"/>
          </p:nvPr>
        </p:nvSpPr>
        <p:spPr/>
        <p:txBody>
          <a:bodyPr/>
          <a:lstStyle/>
          <a:p>
            <a:fld id="{20027D18-7B33-405C-B619-588AD2C897CD}" type="slidenum">
              <a:rPr lang="en-US" smtClean="0"/>
              <a:pPr/>
              <a:t>7</a:t>
            </a:fld>
            <a:endParaRPr lang="en-US" dirty="0"/>
          </a:p>
        </p:txBody>
      </p:sp>
    </p:spTree>
    <p:extLst>
      <p:ext uri="{BB962C8B-B14F-4D97-AF65-F5344CB8AC3E}">
        <p14:creationId xmlns:p14="http://schemas.microsoft.com/office/powerpoint/2010/main" val="497781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xfrm>
            <a:off x="616148" y="4343855"/>
            <a:ext cx="5854171" cy="4640515"/>
          </a:xfrm>
          <a:ln>
            <a:solidFill>
              <a:schemeClr val="tx1"/>
            </a:solidFill>
          </a:ln>
        </p:spPr>
        <p:txBody>
          <a:bodyPr>
            <a:normAutofit/>
          </a:bodyPr>
          <a:lstStyle/>
          <a:p>
            <a:pPr marL="343733" indent="-171075">
              <a:lnSpc>
                <a:spcPct val="80000"/>
              </a:lnSpc>
              <a:defRPr/>
            </a:pPr>
            <a:r>
              <a:rPr lang="en-US" sz="900" dirty="0"/>
              <a:t>Level 1WM - Ambulatory Withdrawal Management without Extended On-Site </a:t>
            </a:r>
            <a:r>
              <a:rPr lang="en-US" sz="900" dirty="0" err="1"/>
              <a:t>MonitoringMild</a:t>
            </a:r>
            <a:r>
              <a:rPr lang="en-US" sz="900" dirty="0"/>
              <a:t> withdrawal with daily or less than daily outpatient supervision; likely to complete withdrawal management and to continue treatment or recovery.</a:t>
            </a:r>
          </a:p>
          <a:p>
            <a:pPr marL="343733" indent="-171075">
              <a:lnSpc>
                <a:spcPct val="80000"/>
              </a:lnSpc>
              <a:defRPr/>
            </a:pPr>
            <a:r>
              <a:rPr lang="en-US" sz="900" dirty="0"/>
              <a:t>Level 2 WM -Ambulatory Withdrawal Management with Extended On-Site Monitoring.</a:t>
            </a:r>
            <a:r>
              <a:rPr lang="en-US" sz="900" baseline="0" dirty="0"/>
              <a:t> </a:t>
            </a:r>
            <a:r>
              <a:rPr lang="en-US" sz="900" dirty="0"/>
              <a:t>Moderate withdrawal with all day WM support and supervision; at night, has supportive family or living situation; likely to complete WM. 3.2</a:t>
            </a:r>
          </a:p>
          <a:p>
            <a:pPr marL="343733" indent="-171075">
              <a:lnSpc>
                <a:spcPct val="80000"/>
              </a:lnSpc>
              <a:defRPr/>
            </a:pPr>
            <a:r>
              <a:rPr lang="en-US" sz="900" dirty="0"/>
              <a:t>Level</a:t>
            </a:r>
            <a:r>
              <a:rPr lang="en-US" sz="900" baseline="0" dirty="0"/>
              <a:t> 3.2 </a:t>
            </a:r>
            <a:r>
              <a:rPr lang="en-US" sz="900" dirty="0"/>
              <a:t>WM - Clinically Managed Residential Withdrawal Management. Moderate withdrawal, but needs 24-hour support to complete WM and increase likelihood of continuing treatment or recovery.</a:t>
            </a:r>
          </a:p>
          <a:p>
            <a:pPr marL="343733" indent="-171075">
              <a:lnSpc>
                <a:spcPct val="80000"/>
              </a:lnSpc>
              <a:defRPr/>
            </a:pPr>
            <a:r>
              <a:rPr lang="en-US" sz="900" dirty="0"/>
              <a:t>Level 3.7 WM - Medically-Monitored Inpatient Withdrawal Management.</a:t>
            </a:r>
            <a:r>
              <a:rPr lang="en-US" sz="900" baseline="0" dirty="0"/>
              <a:t> </a:t>
            </a:r>
            <a:r>
              <a:rPr lang="en-US" sz="900" dirty="0"/>
              <a:t>Severe withdrawal and needs 24-hour nursing care and physician visits as necessary; unlikely to complete WM without medical, nursing monitoring.</a:t>
            </a:r>
          </a:p>
          <a:p>
            <a:pPr marL="343733" indent="-171075">
              <a:lnSpc>
                <a:spcPct val="80000"/>
              </a:lnSpc>
              <a:defRPr/>
            </a:pPr>
            <a:r>
              <a:rPr lang="en-US" sz="900" dirty="0"/>
              <a:t>Level</a:t>
            </a:r>
            <a:r>
              <a:rPr lang="en-US" sz="900" baseline="0" dirty="0"/>
              <a:t> 4 WM - </a:t>
            </a:r>
            <a:r>
              <a:rPr lang="en-US" sz="900" dirty="0"/>
              <a:t>Medically-Managed Inpatient Withdrawal Management. Severe, unstable withdrawal and needs 24-hour nursing care and daily physician visits to modify WM regimen and manage medical instability.</a:t>
            </a:r>
          </a:p>
          <a:p>
            <a:pPr marL="343733" indent="-171075">
              <a:lnSpc>
                <a:spcPct val="80000"/>
              </a:lnSpc>
              <a:defRPr/>
            </a:pPr>
            <a:r>
              <a:rPr lang="en-US" sz="800" dirty="0"/>
              <a:t>Level 0.5 Early Intervention  - Assessment and education for at risk individuals who do not meet diagnostic criteria for Substance-Related Disorder </a:t>
            </a:r>
          </a:p>
          <a:p>
            <a:pPr marL="343733" indent="-171075">
              <a:lnSpc>
                <a:spcPct val="80000"/>
              </a:lnSpc>
              <a:defRPr/>
            </a:pPr>
            <a:r>
              <a:rPr lang="en-US" sz="800" dirty="0"/>
              <a:t>Level  1 Outpatient Services  - Less than 9 hours of service/week (adults); less than 6 hours/week (adolescents) for recovery or motivational enhancement therapies/ strategies </a:t>
            </a:r>
          </a:p>
          <a:p>
            <a:pPr marL="343733" indent="-171075">
              <a:lnSpc>
                <a:spcPct val="80000"/>
              </a:lnSpc>
              <a:defRPr/>
            </a:pPr>
            <a:r>
              <a:rPr lang="en-US" sz="800" dirty="0"/>
              <a:t>Level 2.1 Intensive Outpatient  - 9 or more hours of service/week (adults); 6 or more hours/week (adolescents) to treat multidimensional instability </a:t>
            </a:r>
          </a:p>
          <a:p>
            <a:pPr marL="343733" indent="-171075">
              <a:lnSpc>
                <a:spcPct val="80000"/>
              </a:lnSpc>
              <a:defRPr/>
            </a:pPr>
            <a:r>
              <a:rPr lang="en-US" sz="800" dirty="0"/>
              <a:t>Level 2.5 Partial Hospitalization -  20 or more hours of service/week for multidimensional instability not requiring 24 hour care </a:t>
            </a:r>
          </a:p>
          <a:p>
            <a:pPr marL="343733" indent="-171075">
              <a:lnSpc>
                <a:spcPct val="80000"/>
              </a:lnSpc>
              <a:defRPr/>
            </a:pPr>
            <a:r>
              <a:rPr lang="en-US" sz="800" dirty="0"/>
              <a:t>Level 3.1 Clinically-Managed Low-Intensity Residential  -  24 hour structure with available trained personnel; at least 5 hours of clinical service/week </a:t>
            </a:r>
          </a:p>
          <a:p>
            <a:pPr marL="343733" indent="-171075">
              <a:lnSpc>
                <a:spcPct val="80000"/>
              </a:lnSpc>
              <a:defRPr/>
            </a:pPr>
            <a:r>
              <a:rPr lang="en-US" sz="800" dirty="0"/>
              <a:t>Level 3.3 Clinically Managed Population-Specific High Intensity Residential Services (Adult criteria only)  -  24 hour care with trained counselors to stabilize multidimensional imminent danger. Less intense milieu and group treatment for those with cognitive or other impairments unable to use full active milieu or therapeutic community </a:t>
            </a:r>
          </a:p>
          <a:p>
            <a:pPr marL="343733" indent="-171075">
              <a:lnSpc>
                <a:spcPct val="80000"/>
              </a:lnSpc>
              <a:defRPr/>
            </a:pPr>
            <a:r>
              <a:rPr lang="en-US" sz="800" dirty="0"/>
              <a:t>Level 3.5 Clinically-Managed High-Intensity Residential  - 24 hour care with trained counselors to stabilize multidimensional imminent danger and prepare for outpatient treatment. Able to tolerate and use full active milieu or therapeutic community </a:t>
            </a:r>
          </a:p>
          <a:p>
            <a:pPr marL="343733" indent="-171075">
              <a:lnSpc>
                <a:spcPct val="80000"/>
              </a:lnSpc>
              <a:defRPr/>
            </a:pPr>
            <a:r>
              <a:rPr lang="en-US" sz="800" dirty="0"/>
              <a:t>Level 3.7 Medically-Monitored Intensive Inpatient  -  24 hour nursing care with physician availability for significant problems in Dimensions 1, 2 or 3. Sixteen hour/day counselor ability </a:t>
            </a:r>
          </a:p>
          <a:p>
            <a:pPr marL="343733" indent="-171075">
              <a:lnSpc>
                <a:spcPct val="80000"/>
              </a:lnSpc>
              <a:defRPr/>
            </a:pPr>
            <a:r>
              <a:rPr lang="en-US" sz="800" dirty="0"/>
              <a:t>Level 4 Medically-Managed Intensive Inpatient  -  24 hour nursing care and daily physician care for severe, unstable problems in Dimensions 1, 2 or 3. Counseling available to engage patient in treatment </a:t>
            </a:r>
          </a:p>
          <a:p>
            <a:pPr marL="343733" indent="-171075">
              <a:lnSpc>
                <a:spcPct val="80000"/>
              </a:lnSpc>
              <a:defRPr/>
            </a:pPr>
            <a:r>
              <a:rPr lang="en-US" sz="800" dirty="0" err="1"/>
              <a:t>Opioid</a:t>
            </a:r>
            <a:r>
              <a:rPr lang="en-US" sz="800" dirty="0"/>
              <a:t> Treatment Services OTS  - </a:t>
            </a:r>
            <a:r>
              <a:rPr lang="en-US" sz="800" dirty="0" err="1"/>
              <a:t>Opioid</a:t>
            </a:r>
            <a:r>
              <a:rPr lang="en-US" sz="800" dirty="0"/>
              <a:t> Treatment Program (OTP) – agonist meds: methadone, </a:t>
            </a:r>
            <a:r>
              <a:rPr lang="en-US" sz="800" dirty="0" err="1"/>
              <a:t>buprenorphine</a:t>
            </a:r>
            <a:r>
              <a:rPr lang="en-US" sz="800" dirty="0"/>
              <a:t>; Office Based </a:t>
            </a:r>
            <a:r>
              <a:rPr lang="en-US" sz="800" dirty="0" err="1"/>
              <a:t>Opioid</a:t>
            </a:r>
            <a:r>
              <a:rPr lang="en-US" sz="800" dirty="0"/>
              <a:t> Treatment (OBOT); antagonist medication – </a:t>
            </a:r>
            <a:r>
              <a:rPr lang="en-US" sz="800" dirty="0" err="1"/>
              <a:t>naltrexone</a:t>
            </a:r>
            <a:endParaRPr lang="en-US" sz="900" dirty="0">
              <a:ea typeface="ＭＳ Ｐゴシック" charset="-128"/>
            </a:endParaRPr>
          </a:p>
        </p:txBody>
      </p:sp>
    </p:spTree>
    <p:extLst>
      <p:ext uri="{BB962C8B-B14F-4D97-AF65-F5344CB8AC3E}">
        <p14:creationId xmlns:p14="http://schemas.microsoft.com/office/powerpoint/2010/main" val="816348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027D18-7B33-405C-B619-588AD2C897CD}" type="slidenum">
              <a:rPr lang="en-US" smtClean="0"/>
              <a:pPr/>
              <a:t>55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Patients in acute psychiatric danger - </a:t>
            </a:r>
            <a:r>
              <a:rPr lang="en-US" dirty="0">
                <a:solidFill>
                  <a:schemeClr val="tx1"/>
                </a:solidFill>
              </a:rPr>
              <a:t>Although their symptoms may be short lived, admission to a psychiatric unit for brief treatment may be necessary if outpatient care is too risky or problematic. Immediate administration of antipsychotic drugs, benzodiazepines, or other sedatives may be required to establish behavioral control. A physician, physician's assistant, or nurse practitioner on staff can prescribe medications at the OTP. </a:t>
            </a:r>
          </a:p>
        </p:txBody>
      </p:sp>
      <p:sp>
        <p:nvSpPr>
          <p:cNvPr id="4" name="Slide Number Placeholder 3"/>
          <p:cNvSpPr>
            <a:spLocks noGrp="1"/>
          </p:cNvSpPr>
          <p:nvPr>
            <p:ph type="sldNum" sz="quarter" idx="10"/>
          </p:nvPr>
        </p:nvSpPr>
        <p:spPr/>
        <p:txBody>
          <a:bodyPr/>
          <a:lstStyle/>
          <a:p>
            <a:fld id="{20027D18-7B33-405C-B619-588AD2C897CD}" type="slidenum">
              <a:rPr lang="en-US" smtClean="0"/>
              <a:pPr/>
              <a:t>56</a:t>
            </a:fld>
            <a:endParaRPr lang="en-US" dirty="0"/>
          </a:p>
        </p:txBody>
      </p:sp>
    </p:spTree>
    <p:extLst>
      <p:ext uri="{BB962C8B-B14F-4D97-AF65-F5344CB8AC3E}">
        <p14:creationId xmlns:p14="http://schemas.microsoft.com/office/powerpoint/2010/main" val="958760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Motivates and supports a range of positive treatment behaviors and outcomes in patients.</a:t>
            </a:r>
          </a:p>
          <a:p>
            <a:pPr marL="171450" indent="-171450">
              <a:buFont typeface="Arial" panose="020B0604020202020204" pitchFamily="34" charset="0"/>
              <a:buChar char="•"/>
            </a:pPr>
            <a:r>
              <a:rPr lang="en-US" dirty="0"/>
              <a:t>Treatment strategies employ ongoing indicators of clinical response </a:t>
            </a:r>
            <a:r>
              <a:rPr lang="en-US" b="1" dirty="0"/>
              <a:t>used to adjust </a:t>
            </a:r>
            <a:r>
              <a:rPr lang="en-US" dirty="0"/>
              <a:t>both the amount and scope of clinical services over time to.</a:t>
            </a:r>
          </a:p>
          <a:p>
            <a:pPr marL="171450" indent="-171450">
              <a:buFont typeface="Arial" panose="020B0604020202020204" pitchFamily="34" charset="0"/>
              <a:buChar char="•"/>
            </a:pPr>
            <a:r>
              <a:rPr lang="en-US" dirty="0"/>
              <a:t>Prescribing more services for patients with partial and poor responses and less services for those doing well.</a:t>
            </a:r>
          </a:p>
          <a:p>
            <a:r>
              <a:rPr lang="en-US" dirty="0"/>
              <a:t>COLLABORATION AND COORDINATED CARE</a:t>
            </a:r>
          </a:p>
          <a:p>
            <a:pPr marL="171450" indent="-171450">
              <a:buFont typeface="Arial" panose="020B0604020202020204" pitchFamily="34" charset="0"/>
              <a:buChar char="•"/>
            </a:pPr>
            <a:r>
              <a:rPr lang="en-US" dirty="0"/>
              <a:t>The OTP links primary care, psychiatric, and other office-based providers.</a:t>
            </a:r>
          </a:p>
          <a:p>
            <a:pPr marL="171450" indent="-171450">
              <a:buFont typeface="Arial" panose="020B0604020202020204" pitchFamily="34" charset="0"/>
              <a:buChar char="•"/>
            </a:pPr>
            <a:r>
              <a:rPr lang="en-US" dirty="0"/>
              <a:t>Coordinating with Primary Care - patients frequently have multiple chronic somatic health problems that are ignored or poorly managed. Successful treatment of substance use reduces the risk of contracting, and can slow the progression of, addiction-related medical diseases such as hepatitis and HIV. Adherence to medical treatments is improved when substance use declines. </a:t>
            </a:r>
          </a:p>
          <a:p>
            <a:pPr marL="171450" indent="-171450">
              <a:buFont typeface="Arial" panose="020B0604020202020204" pitchFamily="34" charset="0"/>
              <a:buChar char="•"/>
            </a:pPr>
            <a:r>
              <a:rPr lang="en-US" dirty="0"/>
              <a:t>Coordinating with Psychiatric Providers - fully integrated (e.g., co-located) psychiatric evaluation and treatment within the OTP is ideal</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DB78B8-E89E-4CE0-B8A3-22DD24792C0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94711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olidFill>
                  <a:srgbClr val="0070C0"/>
                </a:solidFill>
              </a:rPr>
              <a:t>Engagement Stage of  Treatment </a:t>
            </a:r>
            <a:r>
              <a:rPr lang="en-US" sz="2000" dirty="0">
                <a:solidFill>
                  <a:srgbClr val="C00000"/>
                </a:solidFill>
              </a:rPr>
              <a:t>(Precontemplation)</a:t>
            </a:r>
          </a:p>
          <a:p>
            <a:pPr lvl="1"/>
            <a:r>
              <a:rPr lang="en-US" sz="2000" dirty="0"/>
              <a:t>Reduce acute symptoms of mental disorders</a:t>
            </a:r>
          </a:p>
          <a:p>
            <a:pPr lvl="1"/>
            <a:r>
              <a:rPr lang="en-US" sz="2000" dirty="0"/>
              <a:t>Facilitate therapeutic alliance</a:t>
            </a:r>
          </a:p>
          <a:p>
            <a:r>
              <a:rPr lang="en-US" sz="2000" b="1" dirty="0">
                <a:solidFill>
                  <a:srgbClr val="0070C0"/>
                </a:solidFill>
              </a:rPr>
              <a:t>Persuasion Stage of Treatment </a:t>
            </a:r>
            <a:r>
              <a:rPr lang="en-US" sz="2000" dirty="0">
                <a:solidFill>
                  <a:srgbClr val="C00000"/>
                </a:solidFill>
              </a:rPr>
              <a:t>(Contemplation &amp; Preparation)</a:t>
            </a:r>
          </a:p>
          <a:p>
            <a:pPr lvl="1"/>
            <a:r>
              <a:rPr lang="en-US" sz="2000" dirty="0"/>
              <a:t>Stabilize and decrease psychiatric symptoms</a:t>
            </a:r>
          </a:p>
          <a:p>
            <a:pPr lvl="1"/>
            <a:r>
              <a:rPr lang="en-US" sz="2000" dirty="0"/>
              <a:t>Avoid meds that may be addictive</a:t>
            </a:r>
          </a:p>
          <a:p>
            <a:r>
              <a:rPr lang="en-US" sz="2000" b="1" dirty="0">
                <a:solidFill>
                  <a:srgbClr val="0070C0"/>
                </a:solidFill>
              </a:rPr>
              <a:t>Active Treatment </a:t>
            </a:r>
            <a:r>
              <a:rPr lang="en-US" sz="2000" dirty="0">
                <a:solidFill>
                  <a:srgbClr val="C00000"/>
                </a:solidFill>
              </a:rPr>
              <a:t>(Action SOC)</a:t>
            </a:r>
          </a:p>
          <a:p>
            <a:pPr lvl="1"/>
            <a:r>
              <a:rPr lang="en-US" sz="2000" dirty="0"/>
              <a:t>Stabilize and manage psychiatric symptoms</a:t>
            </a:r>
          </a:p>
          <a:p>
            <a:pPr lvl="1"/>
            <a:r>
              <a:rPr lang="en-US" sz="2000" b="1" dirty="0"/>
              <a:t>Medication Assisted Treatment </a:t>
            </a:r>
          </a:p>
          <a:p>
            <a:pPr lvl="1"/>
            <a:r>
              <a:rPr lang="en-US" sz="2000" dirty="0"/>
              <a:t>Avoid meds that may be addictive</a:t>
            </a:r>
          </a:p>
          <a:p>
            <a:r>
              <a:rPr lang="en-US" sz="2000" b="1" dirty="0">
                <a:solidFill>
                  <a:srgbClr val="0070C0"/>
                </a:solidFill>
              </a:rPr>
              <a:t>Relapse Prevention </a:t>
            </a:r>
            <a:r>
              <a:rPr lang="en-US" sz="2000" dirty="0">
                <a:solidFill>
                  <a:srgbClr val="C00000"/>
                </a:solidFill>
              </a:rPr>
              <a:t>(Maintenance SOC)</a:t>
            </a:r>
          </a:p>
          <a:p>
            <a:pPr lvl="1"/>
            <a:r>
              <a:rPr lang="en-US" sz="2000" dirty="0"/>
              <a:t>Reduce risk of relapse of symptoms of both disorders</a:t>
            </a:r>
          </a:p>
          <a:p>
            <a:pPr lvl="1"/>
            <a:r>
              <a:rPr lang="en-US" sz="2000" dirty="0"/>
              <a:t>Avoid meds that may be addictive</a:t>
            </a:r>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61</a:t>
            </a:fld>
            <a:endParaRPr lang="en-US" dirty="0"/>
          </a:p>
        </p:txBody>
      </p:sp>
    </p:spTree>
    <p:extLst>
      <p:ext uri="{BB962C8B-B14F-4D97-AF65-F5344CB8AC3E}">
        <p14:creationId xmlns:p14="http://schemas.microsoft.com/office/powerpoint/2010/main" val="1646270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62</a:t>
            </a:fld>
            <a:endParaRPr lang="en-US" dirty="0"/>
          </a:p>
        </p:txBody>
      </p:sp>
    </p:spTree>
    <p:extLst>
      <p:ext uri="{BB962C8B-B14F-4D97-AF65-F5344CB8AC3E}">
        <p14:creationId xmlns:p14="http://schemas.microsoft.com/office/powerpoint/2010/main" val="2371801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65</a:t>
            </a:fld>
            <a:endParaRPr lang="en-US" dirty="0"/>
          </a:p>
        </p:txBody>
      </p:sp>
    </p:spTree>
    <p:extLst>
      <p:ext uri="{BB962C8B-B14F-4D97-AF65-F5344CB8AC3E}">
        <p14:creationId xmlns:p14="http://schemas.microsoft.com/office/powerpoint/2010/main" val="1787202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Declining</a:t>
            </a:r>
            <a:r>
              <a:rPr lang="en-US" baseline="0" dirty="0"/>
              <a:t> Teen Drug Use is documented in NIDA’s Monitoring the Future Survey, see 2016 numbers: https://www.drugabuse.gov/publications/drugfacts/monitoring-future-survey-high-school-youth-trends </a:t>
            </a:r>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68</a:t>
            </a:fld>
            <a:endParaRPr lang="en-US" dirty="0"/>
          </a:p>
        </p:txBody>
      </p:sp>
    </p:spTree>
    <p:extLst>
      <p:ext uri="{BB962C8B-B14F-4D97-AF65-F5344CB8AC3E}">
        <p14:creationId xmlns:p14="http://schemas.microsoft.com/office/powerpoint/2010/main" val="77417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choice of language can perpetuate negative public perceptions of individuals who use drugs and alcohol. </a:t>
            </a:r>
          </a:p>
          <a:p>
            <a:endParaRPr lang="en-US" dirty="0"/>
          </a:p>
          <a:p>
            <a:r>
              <a:rPr lang="en-US" dirty="0"/>
              <a:t>Source: John F. Kelly PhD, Richard Saitz MD &amp; Sarah Wakeman MD (2016) Language,</a:t>
            </a:r>
          </a:p>
          <a:p>
            <a:r>
              <a:rPr lang="en-US" dirty="0"/>
              <a:t>Substance Use Disorders, and Policy: The Need to Reach Consensus on an “Addiction-ary”,</a:t>
            </a:r>
          </a:p>
          <a:p>
            <a:r>
              <a:rPr lang="en-US" dirty="0"/>
              <a:t>Alcoholism Treatment Quarterly, 34:1, 116-123, DOI: 10.1080/07347324.2016.1113103</a:t>
            </a:r>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9</a:t>
            </a:fld>
            <a:endParaRPr lang="en-US" dirty="0"/>
          </a:p>
        </p:txBody>
      </p:sp>
    </p:spTree>
    <p:extLst>
      <p:ext uri="{BB962C8B-B14F-4D97-AF65-F5344CB8AC3E}">
        <p14:creationId xmlns:p14="http://schemas.microsoft.com/office/powerpoint/2010/main" val="214642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a:t>
            </a:r>
            <a:r>
              <a:rPr lang="en-US" baseline="0" dirty="0"/>
              <a:t> students </a:t>
            </a:r>
            <a:r>
              <a:rPr lang="en-US" i="1" baseline="0" dirty="0"/>
              <a:t>not</a:t>
            </a:r>
            <a:r>
              <a:rPr lang="en-US" i="0" baseline="0" dirty="0"/>
              <a:t> meeting dx criteria does not mean everything is fine. A Positive Screen may not meet diagnostic criteria but could still benefit from a brief intervention.</a:t>
            </a:r>
            <a:endParaRPr lang="en-US" dirty="0"/>
          </a:p>
        </p:txBody>
      </p:sp>
      <p:sp>
        <p:nvSpPr>
          <p:cNvPr id="4" name="Slide Number Placeholder 3"/>
          <p:cNvSpPr>
            <a:spLocks noGrp="1"/>
          </p:cNvSpPr>
          <p:nvPr>
            <p:ph type="sldNum" sz="quarter" idx="10"/>
          </p:nvPr>
        </p:nvSpPr>
        <p:spPr/>
        <p:txBody>
          <a:bodyPr/>
          <a:lstStyle/>
          <a:p>
            <a:fld id="{30D95C05-0B87-456E-A85A-09B0F2F72441}" type="slidenum">
              <a:rPr lang="en-US" smtClean="0"/>
              <a:pPr/>
              <a:t>10</a:t>
            </a:fld>
            <a:endParaRPr lang="en-US"/>
          </a:p>
        </p:txBody>
      </p:sp>
    </p:spTree>
    <p:extLst>
      <p:ext uri="{BB962C8B-B14F-4D97-AF65-F5344CB8AC3E}">
        <p14:creationId xmlns:p14="http://schemas.microsoft.com/office/powerpoint/2010/main" val="210562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article explains</a:t>
            </a:r>
            <a:r>
              <a:rPr lang="en-US" baseline="0" dirty="0"/>
              <a:t> the evidence for each of the 11 </a:t>
            </a:r>
            <a:r>
              <a:rPr lang="en-US" baseline="0" dirty="0" err="1"/>
              <a:t>Critera</a:t>
            </a:r>
            <a:r>
              <a:rPr lang="en-US" baseline="0" dirty="0"/>
              <a:t> in DSM 5</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0027D18-7B33-405C-B619-588AD2C897C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5311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itchFamily="34" charset="0"/>
            </a:endParaRPr>
          </a:p>
          <a:p>
            <a:r>
              <a:rPr lang="en-US" altLang="en-US">
                <a:latin typeface="Arial Narrow" pitchFamily="34" charset="0"/>
              </a:rPr>
              <a:t>It’s outside the scope of this presentation to fully describe the scope of changes that occur in the brain, but a brief overview is important to our discussion.  According the National Institute of Drug Abuse, most addictive substances target the brain’s reward system by flooding the circuit with dopamine. Dopamine is a neurotransmitter present in regions of the brain that regulate movement, emotion, cognition, motivation, and feelings of pleasure. The overstimulation of this system, which rewards our natural behaviors, produces the euphoric effects sought by people who use drugs and teaches them to repeat the behavior. </a:t>
            </a:r>
          </a:p>
          <a:p>
            <a:endParaRPr lang="en-US" altLang="en-US">
              <a:latin typeface="Arial Narrow" pitchFamily="34" charset="0"/>
            </a:endParaRPr>
          </a:p>
          <a:p>
            <a:endParaRPr lang="en-US" altLang="en-US">
              <a:latin typeface="Arial Narrow" pitchFamily="34" charset="0"/>
            </a:endParaRPr>
          </a:p>
          <a:p>
            <a:r>
              <a:rPr lang="en-US" altLang="en-US">
                <a:latin typeface="Arial Narrow" pitchFamily="34" charset="0"/>
              </a:rPr>
              <a:t>Previously, SUD had been treated with an acute care approach, but public health leaders have been outspoken in transitioning away from this model and recognizing the importance of seeing SUD as a chronic disease.  </a:t>
            </a:r>
          </a:p>
          <a:p>
            <a:r>
              <a:rPr lang="en-US" altLang="en-US">
                <a:latin typeface="Arial Narrow" pitchFamily="34" charset="0"/>
              </a:rPr>
              <a:t>Surgeon General Vivek Murthy, National Institute on Drug Abuse  Director Nora Volkow and others have all been outspoken about the need to treat SUD as a chronic disease</a:t>
            </a:r>
          </a:p>
          <a:p>
            <a:pPr eaLnBrk="1" hangingPunct="1">
              <a:spcBef>
                <a:spcPct val="0"/>
              </a:spcBef>
            </a:pPr>
            <a:endParaRPr lang="en-US" altLang="en-US">
              <a:latin typeface="Arial Narrow" pitchFamily="34" charset="0"/>
            </a:endParaRPr>
          </a:p>
          <a:p>
            <a:pPr eaLnBrk="1" hangingPunct="1">
              <a:spcBef>
                <a:spcPct val="0"/>
              </a:spcBef>
            </a:pPr>
            <a:r>
              <a:rPr lang="en-US" altLang="en-US">
                <a:latin typeface="Arial Narrow" pitchFamily="34" charset="0"/>
              </a:rPr>
              <a:t>As with all chronic disease the disease may worsen or relapse and require more intensive treatment to bring the disease back in control. </a:t>
            </a:r>
          </a:p>
          <a:p>
            <a:pPr eaLnBrk="1" hangingPunct="1">
              <a:spcBef>
                <a:spcPct val="0"/>
              </a:spcBef>
            </a:pPr>
            <a:endParaRPr lang="en-US" altLang="en-US">
              <a:latin typeface="Arial Narrow" pitchFamily="34" charset="0"/>
            </a:endParaRPr>
          </a:p>
          <a:p>
            <a:endParaRPr lang="en-US" altLang="en-US">
              <a:latin typeface="Arial Narrow" pitchFamily="34" charset="0"/>
            </a:endParaRPr>
          </a:p>
          <a:p>
            <a:pPr eaLnBrk="1" hangingPunct="1">
              <a:spcBef>
                <a:spcPct val="0"/>
              </a:spcBef>
            </a:pPr>
            <a:r>
              <a:rPr lang="en-US" altLang="en-US">
                <a:latin typeface="Arial Narrow" pitchFamily="34" charset="0"/>
              </a:rPr>
              <a:t>When we view SUD as a chronic disease, there is recognition of the need for consistent and ongoing treatment. Patients with SUD require treatment services over time in order to sustain recovery. </a:t>
            </a:r>
          </a:p>
          <a:p>
            <a:endParaRPr lang="en-US" altLang="en-US">
              <a:latin typeface="Arial Narrow" pitchFamily="34" charset="0"/>
            </a:endParaRPr>
          </a:p>
          <a:p>
            <a:pPr marL="169863" lvl="1" indent="-169863" eaLnBrk="1" hangingPunct="1">
              <a:spcBef>
                <a:spcPct val="0"/>
              </a:spcBef>
              <a:buFontTx/>
              <a:buChar char="-"/>
            </a:pPr>
            <a:endParaRPr lang="en-US" altLang="en-US">
              <a:latin typeface="Arial Narrow" pitchFamily="34" charset="0"/>
            </a:endParaRPr>
          </a:p>
          <a:p>
            <a:endParaRPr lang="en-US" altLang="en-US">
              <a:latin typeface="Arial Narrow" pitchFamily="34" charset="0"/>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100" b="1">
                <a:solidFill>
                  <a:schemeClr val="bg2"/>
                </a:solidFill>
                <a:latin typeface="Arial" pitchFamily="34" charset="0"/>
                <a:ea typeface="MS PGothic" pitchFamily="34" charset="-128"/>
              </a:defRPr>
            </a:lvl1pPr>
            <a:lvl2pPr marL="742950" indent="-285750" defTabSz="931863">
              <a:defRPr sz="1100" b="1">
                <a:solidFill>
                  <a:schemeClr val="bg2"/>
                </a:solidFill>
                <a:latin typeface="Arial" pitchFamily="34" charset="0"/>
                <a:ea typeface="MS PGothic" pitchFamily="34" charset="-128"/>
              </a:defRPr>
            </a:lvl2pPr>
            <a:lvl3pPr marL="1143000" indent="-228600" defTabSz="931863">
              <a:defRPr sz="1100" b="1">
                <a:solidFill>
                  <a:schemeClr val="bg2"/>
                </a:solidFill>
                <a:latin typeface="Arial" pitchFamily="34" charset="0"/>
                <a:ea typeface="MS PGothic" pitchFamily="34" charset="-128"/>
              </a:defRPr>
            </a:lvl3pPr>
            <a:lvl4pPr marL="1600200" indent="-228600" defTabSz="931863">
              <a:defRPr sz="1100" b="1">
                <a:solidFill>
                  <a:schemeClr val="bg2"/>
                </a:solidFill>
                <a:latin typeface="Arial" pitchFamily="34" charset="0"/>
                <a:ea typeface="MS PGothic" pitchFamily="34" charset="-128"/>
              </a:defRPr>
            </a:lvl4pPr>
            <a:lvl5pPr marL="2057400" indent="-228600" defTabSz="931863">
              <a:defRPr sz="1100" b="1">
                <a:solidFill>
                  <a:schemeClr val="bg2"/>
                </a:solidFill>
                <a:latin typeface="Arial" pitchFamily="34" charset="0"/>
                <a:ea typeface="MS PGothic" pitchFamily="34" charset="-128"/>
              </a:defRPr>
            </a:lvl5pPr>
            <a:lvl6pPr marL="2514600" indent="-228600" defTabSz="931863" eaLnBrk="0" fontAlgn="base" hangingPunct="0">
              <a:spcBef>
                <a:spcPct val="0"/>
              </a:spcBef>
              <a:spcAft>
                <a:spcPct val="0"/>
              </a:spcAft>
              <a:defRPr sz="1100" b="1">
                <a:solidFill>
                  <a:schemeClr val="bg2"/>
                </a:solidFill>
                <a:latin typeface="Arial" pitchFamily="34" charset="0"/>
                <a:ea typeface="MS PGothic" pitchFamily="34" charset="-128"/>
              </a:defRPr>
            </a:lvl6pPr>
            <a:lvl7pPr marL="2971800" indent="-228600" defTabSz="931863" eaLnBrk="0" fontAlgn="base" hangingPunct="0">
              <a:spcBef>
                <a:spcPct val="0"/>
              </a:spcBef>
              <a:spcAft>
                <a:spcPct val="0"/>
              </a:spcAft>
              <a:defRPr sz="1100" b="1">
                <a:solidFill>
                  <a:schemeClr val="bg2"/>
                </a:solidFill>
                <a:latin typeface="Arial" pitchFamily="34" charset="0"/>
                <a:ea typeface="MS PGothic" pitchFamily="34" charset="-128"/>
              </a:defRPr>
            </a:lvl7pPr>
            <a:lvl8pPr marL="3429000" indent="-228600" defTabSz="931863" eaLnBrk="0" fontAlgn="base" hangingPunct="0">
              <a:spcBef>
                <a:spcPct val="0"/>
              </a:spcBef>
              <a:spcAft>
                <a:spcPct val="0"/>
              </a:spcAft>
              <a:defRPr sz="1100" b="1">
                <a:solidFill>
                  <a:schemeClr val="bg2"/>
                </a:solidFill>
                <a:latin typeface="Arial" pitchFamily="34" charset="0"/>
                <a:ea typeface="MS PGothic" pitchFamily="34" charset="-128"/>
              </a:defRPr>
            </a:lvl8pPr>
            <a:lvl9pPr marL="3886200" indent="-228600" defTabSz="931863" eaLnBrk="0" fontAlgn="base" hangingPunct="0">
              <a:spcBef>
                <a:spcPct val="0"/>
              </a:spcBef>
              <a:spcAft>
                <a:spcPct val="0"/>
              </a:spcAft>
              <a:defRPr sz="1100" b="1">
                <a:solidFill>
                  <a:schemeClr val="bg2"/>
                </a:solidFill>
                <a:latin typeface="Arial" pitchFamily="34" charset="0"/>
                <a:ea typeface="MS PGothic" pitchFamily="34" charset="-128"/>
              </a:defRPr>
            </a:lvl9pPr>
          </a:lstStyle>
          <a:p>
            <a:fld id="{A7DF9423-EA0F-44F3-8869-2449266B38A9}" type="slidenum">
              <a:rPr lang="en-US" altLang="en-US" sz="1200" b="0" smtClean="0">
                <a:solidFill>
                  <a:schemeClr val="tx1"/>
                </a:solidFill>
                <a:latin typeface="Arial Narrow" pitchFamily="34" charset="0"/>
              </a:rPr>
              <a:pPr/>
              <a:t>12</a:t>
            </a:fld>
            <a:endParaRPr lang="en-US" altLang="en-US" sz="1200" b="0">
              <a:solidFill>
                <a:schemeClr val="tx1"/>
              </a:solidFill>
              <a:latin typeface="Arial Narrow" pitchFamily="34" charset="0"/>
            </a:endParaRPr>
          </a:p>
        </p:txBody>
      </p:sp>
    </p:spTree>
    <p:extLst>
      <p:ext uri="{BB962C8B-B14F-4D97-AF65-F5344CB8AC3E}">
        <p14:creationId xmlns:p14="http://schemas.microsoft.com/office/powerpoint/2010/main" val="390806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ASAM definition: http://www.asam.org/quality-practice/definition-of-addiction </a:t>
            </a:r>
          </a:p>
          <a:p>
            <a:r>
              <a:rPr lang="en-US" dirty="0"/>
              <a:t>Addiction is a disease. – Science indicates and EBPs exist for:</a:t>
            </a:r>
          </a:p>
          <a:p>
            <a:endParaRPr lang="en-US" dirty="0"/>
          </a:p>
          <a:p>
            <a:r>
              <a:rPr lang="en-US" dirty="0"/>
              <a:t>Biological: detox, integrated physical and behavioral healthcare, SBIRT, MAT</a:t>
            </a:r>
          </a:p>
          <a:p>
            <a:endParaRPr lang="en-US" dirty="0"/>
          </a:p>
          <a:p>
            <a:r>
              <a:rPr lang="en-US" dirty="0"/>
              <a:t>Psychological:  counseling/psychotherapy such as CBT to help people regulate their thoughts, feelings, and behaviors</a:t>
            </a:r>
          </a:p>
          <a:p>
            <a:endParaRPr lang="en-US" dirty="0"/>
          </a:p>
          <a:p>
            <a:r>
              <a:rPr lang="en-US" dirty="0"/>
              <a:t>Social:  Social Model of Recovery – which deploys peer support in practicing new ways of thinking and acting to transition from the culture of addiction to the culture of recovery -  (People, places, things)</a:t>
            </a:r>
          </a:p>
          <a:p>
            <a:endParaRPr lang="en-US" dirty="0"/>
          </a:p>
        </p:txBody>
      </p:sp>
      <p:sp>
        <p:nvSpPr>
          <p:cNvPr id="4" name="Slide Number Placeholder 3"/>
          <p:cNvSpPr>
            <a:spLocks noGrp="1"/>
          </p:cNvSpPr>
          <p:nvPr>
            <p:ph type="sldNum" sz="quarter" idx="10"/>
          </p:nvPr>
        </p:nvSpPr>
        <p:spPr/>
        <p:txBody>
          <a:bodyPr/>
          <a:lstStyle/>
          <a:p>
            <a:fld id="{20027D18-7B33-405C-B619-588AD2C897CD}" type="slidenum">
              <a:rPr lang="en-US" smtClean="0"/>
              <a:pPr/>
              <a:t>13</a:t>
            </a:fld>
            <a:endParaRPr lang="en-US" dirty="0"/>
          </a:p>
        </p:txBody>
      </p:sp>
    </p:spTree>
    <p:extLst>
      <p:ext uri="{BB962C8B-B14F-4D97-AF65-F5344CB8AC3E}">
        <p14:creationId xmlns:p14="http://schemas.microsoft.com/office/powerpoint/2010/main" val="296394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ea typeface="+mn-ea"/>
                <a:cs typeface="+mn-cs"/>
              </a:rPr>
              <a:t>This graphic provides more detail on how the three FDA medications work</a:t>
            </a:r>
          </a:p>
          <a:p>
            <a:pPr>
              <a:defRPr/>
            </a:pPr>
            <a:endParaRPr lang="en-US" dirty="0">
              <a:latin typeface="+mn-lt"/>
              <a:ea typeface="+mn-ea"/>
              <a:cs typeface="+mn-cs"/>
            </a:endParaRPr>
          </a:p>
          <a:p>
            <a:pPr marL="171107" indent="-171107">
              <a:buFont typeface="Arial" panose="020B0604020202020204" pitchFamily="34" charset="0"/>
              <a:buChar char="•"/>
              <a:defRPr/>
            </a:pPr>
            <a:r>
              <a:rPr lang="en-US" b="1" dirty="0">
                <a:latin typeface="+mn-lt"/>
                <a:ea typeface="+mn-ea"/>
                <a:cs typeface="+mn-cs"/>
              </a:rPr>
              <a:t>Methadone</a:t>
            </a:r>
            <a:r>
              <a:rPr lang="en-US" dirty="0">
                <a:latin typeface="+mn-lt"/>
                <a:ea typeface="+mn-ea"/>
                <a:cs typeface="+mn-cs"/>
              </a:rPr>
              <a:t> is a full agonist. By fully occupying the mu-opioid receptor, methadone lessens the painful symptoms of opiate withdrawal and blocks the euphoric effects of other opioid drugs.</a:t>
            </a:r>
          </a:p>
          <a:p>
            <a:pPr marL="171107" indent="-171107">
              <a:buFont typeface="Arial" panose="020B0604020202020204" pitchFamily="34" charset="0"/>
              <a:buChar char="•"/>
              <a:defRPr/>
            </a:pPr>
            <a:r>
              <a:rPr lang="en-US" b="1" dirty="0">
                <a:latin typeface="+mn-lt"/>
                <a:ea typeface="+mn-ea"/>
                <a:cs typeface="+mn-cs"/>
              </a:rPr>
              <a:t>Buprenorphine</a:t>
            </a:r>
            <a:r>
              <a:rPr lang="en-US" dirty="0">
                <a:latin typeface="+mn-lt"/>
                <a:ea typeface="+mn-ea"/>
                <a:cs typeface="+mn-cs"/>
              </a:rPr>
              <a:t> is a partial agonist, meaning it does not completely bind to the mu-opioid receptor. As a result, buprenorphine has a ceiling effect, meaning that its effects will plateau and will not increase even with repeated dosing.</a:t>
            </a:r>
          </a:p>
          <a:p>
            <a:pPr marL="171107" indent="-171107">
              <a:buFont typeface="Arial" panose="020B0604020202020204" pitchFamily="34" charset="0"/>
              <a:buChar char="•"/>
              <a:defRPr/>
            </a:pPr>
            <a:r>
              <a:rPr lang="en-US" b="1" dirty="0">
                <a:latin typeface="+mn-lt"/>
                <a:ea typeface="+mn-ea"/>
                <a:cs typeface="+mn-cs"/>
              </a:rPr>
              <a:t>Naltrexone</a:t>
            </a:r>
            <a:r>
              <a:rPr lang="en-US" dirty="0">
                <a:latin typeface="+mn-lt"/>
                <a:ea typeface="+mn-ea"/>
                <a:cs typeface="+mn-cs"/>
              </a:rPr>
              <a:t> is an opioid antagonist, meaning that it covers, rather than activates, the mu-opioid receptor, effectively blocking the effects of opioids if they are used. </a:t>
            </a:r>
          </a:p>
          <a:p>
            <a:pPr marL="171107" indent="-171107">
              <a:buFont typeface="Arial" panose="020B0604020202020204" pitchFamily="34" charset="0"/>
              <a:buChar char="•"/>
              <a:defRPr/>
            </a:pPr>
            <a:endParaRPr lang="en-US" dirty="0">
              <a:latin typeface="+mn-lt"/>
              <a:ea typeface="+mn-ea"/>
              <a:cs typeface="+mn-cs"/>
            </a:endParaRPr>
          </a:p>
          <a:p>
            <a:pPr>
              <a:defRPr/>
            </a:pPr>
            <a:r>
              <a:rPr lang="en-US" dirty="0">
                <a:latin typeface="+mn-lt"/>
                <a:ea typeface="+mn-ea"/>
                <a:cs typeface="+mn-cs"/>
              </a:rPr>
              <a:t>Guidelines from the American Society of Addiction recommend that prescribers have the ability to prescribe any of these drugs for a patient based on the disease course, past treatment history, and setting of care.  We’ll talk more about that later in the presentation.</a:t>
            </a:r>
            <a:endParaRPr lang="en-US" dirty="0"/>
          </a:p>
          <a:p>
            <a:pPr>
              <a:defRPr/>
            </a:pPr>
            <a:endParaRPr lang="en-US" dirty="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100" b="1">
                <a:solidFill>
                  <a:schemeClr val="bg2"/>
                </a:solidFill>
                <a:latin typeface="Arial" pitchFamily="34" charset="0"/>
                <a:ea typeface="MS PGothic" pitchFamily="34" charset="-128"/>
              </a:defRPr>
            </a:lvl1pPr>
            <a:lvl2pPr marL="742950" indent="-285750" defTabSz="931863">
              <a:defRPr sz="1100" b="1">
                <a:solidFill>
                  <a:schemeClr val="bg2"/>
                </a:solidFill>
                <a:latin typeface="Arial" pitchFamily="34" charset="0"/>
                <a:ea typeface="MS PGothic" pitchFamily="34" charset="-128"/>
              </a:defRPr>
            </a:lvl2pPr>
            <a:lvl3pPr marL="1143000" indent="-228600" defTabSz="931863">
              <a:defRPr sz="1100" b="1">
                <a:solidFill>
                  <a:schemeClr val="bg2"/>
                </a:solidFill>
                <a:latin typeface="Arial" pitchFamily="34" charset="0"/>
                <a:ea typeface="MS PGothic" pitchFamily="34" charset="-128"/>
              </a:defRPr>
            </a:lvl3pPr>
            <a:lvl4pPr marL="1600200" indent="-228600" defTabSz="931863">
              <a:defRPr sz="1100" b="1">
                <a:solidFill>
                  <a:schemeClr val="bg2"/>
                </a:solidFill>
                <a:latin typeface="Arial" pitchFamily="34" charset="0"/>
                <a:ea typeface="MS PGothic" pitchFamily="34" charset="-128"/>
              </a:defRPr>
            </a:lvl4pPr>
            <a:lvl5pPr marL="2057400" indent="-228600" defTabSz="931863">
              <a:defRPr sz="1100" b="1">
                <a:solidFill>
                  <a:schemeClr val="bg2"/>
                </a:solidFill>
                <a:latin typeface="Arial" pitchFamily="34" charset="0"/>
                <a:ea typeface="MS PGothic" pitchFamily="34" charset="-128"/>
              </a:defRPr>
            </a:lvl5pPr>
            <a:lvl6pPr marL="2514600" indent="-228600" defTabSz="931863" eaLnBrk="0" fontAlgn="base" hangingPunct="0">
              <a:spcBef>
                <a:spcPct val="0"/>
              </a:spcBef>
              <a:spcAft>
                <a:spcPct val="0"/>
              </a:spcAft>
              <a:defRPr sz="1100" b="1">
                <a:solidFill>
                  <a:schemeClr val="bg2"/>
                </a:solidFill>
                <a:latin typeface="Arial" pitchFamily="34" charset="0"/>
                <a:ea typeface="MS PGothic" pitchFamily="34" charset="-128"/>
              </a:defRPr>
            </a:lvl6pPr>
            <a:lvl7pPr marL="2971800" indent="-228600" defTabSz="931863" eaLnBrk="0" fontAlgn="base" hangingPunct="0">
              <a:spcBef>
                <a:spcPct val="0"/>
              </a:spcBef>
              <a:spcAft>
                <a:spcPct val="0"/>
              </a:spcAft>
              <a:defRPr sz="1100" b="1">
                <a:solidFill>
                  <a:schemeClr val="bg2"/>
                </a:solidFill>
                <a:latin typeface="Arial" pitchFamily="34" charset="0"/>
                <a:ea typeface="MS PGothic" pitchFamily="34" charset="-128"/>
              </a:defRPr>
            </a:lvl7pPr>
            <a:lvl8pPr marL="3429000" indent="-228600" defTabSz="931863" eaLnBrk="0" fontAlgn="base" hangingPunct="0">
              <a:spcBef>
                <a:spcPct val="0"/>
              </a:spcBef>
              <a:spcAft>
                <a:spcPct val="0"/>
              </a:spcAft>
              <a:defRPr sz="1100" b="1">
                <a:solidFill>
                  <a:schemeClr val="bg2"/>
                </a:solidFill>
                <a:latin typeface="Arial" pitchFamily="34" charset="0"/>
                <a:ea typeface="MS PGothic" pitchFamily="34" charset="-128"/>
              </a:defRPr>
            </a:lvl8pPr>
            <a:lvl9pPr marL="3886200" indent="-228600" defTabSz="931863" eaLnBrk="0" fontAlgn="base" hangingPunct="0">
              <a:spcBef>
                <a:spcPct val="0"/>
              </a:spcBef>
              <a:spcAft>
                <a:spcPct val="0"/>
              </a:spcAft>
              <a:defRPr sz="1100" b="1">
                <a:solidFill>
                  <a:schemeClr val="bg2"/>
                </a:solidFill>
                <a:latin typeface="Arial" pitchFamily="34" charset="0"/>
                <a:ea typeface="MS PGothic" pitchFamily="34" charset="-128"/>
              </a:defRPr>
            </a:lvl9pPr>
          </a:lstStyle>
          <a:p>
            <a:fld id="{7CEE7EC3-ED58-4DCF-92E0-A190C7EC4B03}" type="slidenum">
              <a:rPr lang="en-US" altLang="en-US" sz="1200" b="0" smtClean="0">
                <a:solidFill>
                  <a:schemeClr val="tx1"/>
                </a:solidFill>
                <a:latin typeface="Arial Narrow" pitchFamily="34" charset="0"/>
              </a:rPr>
              <a:pPr/>
              <a:t>19</a:t>
            </a:fld>
            <a:endParaRPr lang="en-US" altLang="en-US" sz="1200" b="0">
              <a:solidFill>
                <a:schemeClr val="tx1"/>
              </a:solidFill>
              <a:latin typeface="Arial Narrow" pitchFamily="34" charset="0"/>
            </a:endParaRPr>
          </a:p>
        </p:txBody>
      </p:sp>
    </p:spTree>
    <p:extLst>
      <p:ext uri="{BB962C8B-B14F-4D97-AF65-F5344CB8AC3E}">
        <p14:creationId xmlns:p14="http://schemas.microsoft.com/office/powerpoint/2010/main" val="172692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atC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020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B90C6A-041A-4F30-8356-22800C7250F3}"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9EE93-75D5-4E82-8186-A68F7DBC5C4C}" type="slidenum">
              <a:rPr lang="en-US" smtClean="0"/>
              <a:pPr/>
              <a:t>‹#›</a:t>
            </a:fld>
            <a:endParaRPr lang="en-US"/>
          </a:p>
        </p:txBody>
      </p:sp>
    </p:spTree>
    <p:extLst>
      <p:ext uri="{BB962C8B-B14F-4D97-AF65-F5344CB8AC3E}">
        <p14:creationId xmlns:p14="http://schemas.microsoft.com/office/powerpoint/2010/main" val="148207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Title and Content">
    <p:spTree>
      <p:nvGrpSpPr>
        <p:cNvPr id="1" name=""/>
        <p:cNvGrpSpPr/>
        <p:nvPr/>
      </p:nvGrpSpPr>
      <p:grpSpPr>
        <a:xfrm>
          <a:off x="0" y="0"/>
          <a:ext cx="0" cy="0"/>
          <a:chOff x="0" y="0"/>
          <a:chExt cx="0" cy="0"/>
        </a:xfrm>
      </p:grpSpPr>
      <p:sp>
        <p:nvSpPr>
          <p:cNvPr id="2" name="Text Placeholder 2"/>
          <p:cNvSpPr>
            <a:spLocks noGrp="1"/>
          </p:cNvSpPr>
          <p:nvPr>
            <p:ph idx="1" hasCustomPrompt="1"/>
          </p:nvPr>
        </p:nvSpPr>
        <p:spPr>
          <a:xfrm>
            <a:off x="609600" y="1600201"/>
            <a:ext cx="10972800" cy="4525963"/>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baseline="0"/>
            </a:lvl4pPr>
            <a:lvl5pPr marL="1828800" indent="0">
              <a:buNone/>
              <a:defRPr/>
            </a:lvl5pPr>
          </a:lstStyle>
          <a:p>
            <a:pPr lvl="0"/>
            <a:r>
              <a:rPr lang="en-US" dirty="0"/>
              <a:t>Heading 1</a:t>
            </a:r>
          </a:p>
          <a:p>
            <a:pPr lvl="1"/>
            <a:r>
              <a:rPr lang="en-US" dirty="0"/>
              <a:t>Heading 2</a:t>
            </a:r>
          </a:p>
          <a:p>
            <a:pPr lvl="2"/>
            <a:r>
              <a:rPr lang="en-US" dirty="0"/>
              <a:t>Heading 3</a:t>
            </a:r>
          </a:p>
          <a:p>
            <a:pPr lvl="3"/>
            <a:r>
              <a:rPr lang="en-US" dirty="0"/>
              <a:t>Content Content Content</a:t>
            </a:r>
          </a:p>
        </p:txBody>
      </p:sp>
      <p:sp>
        <p:nvSpPr>
          <p:cNvPr id="3"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1799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87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523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636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634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907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5817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1655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09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53533" y="1361408"/>
            <a:ext cx="10524067" cy="664212"/>
          </a:xfrm>
        </p:spPr>
        <p:txBody>
          <a:bodyPr/>
          <a:lstStyle>
            <a:lvl1pPr marL="0" indent="0" algn="ctr">
              <a:buNone/>
              <a:defRPr b="1">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p>
        </p:txBody>
      </p:sp>
      <p:sp>
        <p:nvSpPr>
          <p:cNvPr id="7" name="Subtitle 2"/>
          <p:cNvSpPr txBox="1">
            <a:spLocks/>
          </p:cNvSpPr>
          <p:nvPr/>
        </p:nvSpPr>
        <p:spPr>
          <a:xfrm>
            <a:off x="753533" y="2453069"/>
            <a:ext cx="10524067" cy="28164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a:p>
        </p:txBody>
      </p:sp>
      <p:sp>
        <p:nvSpPr>
          <p:cNvPr id="11" name="Text Placeholder 10"/>
          <p:cNvSpPr>
            <a:spLocks noGrp="1"/>
          </p:cNvSpPr>
          <p:nvPr>
            <p:ph type="body" sz="quarter" idx="13"/>
          </p:nvPr>
        </p:nvSpPr>
        <p:spPr>
          <a:xfrm>
            <a:off x="753533" y="2327656"/>
            <a:ext cx="10524067" cy="35270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113359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5764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56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9206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5783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9046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8340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4684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3398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071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78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 Inf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91067" y="1334440"/>
            <a:ext cx="5122719" cy="4736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Content Placeholder 2"/>
          <p:cNvSpPr>
            <a:spLocks noGrp="1"/>
          </p:cNvSpPr>
          <p:nvPr>
            <p:ph idx="13"/>
          </p:nvPr>
        </p:nvSpPr>
        <p:spPr>
          <a:xfrm>
            <a:off x="5855265" y="1317680"/>
            <a:ext cx="5929700" cy="4752920"/>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72554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tCon Blank 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2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491066" y="1280164"/>
            <a:ext cx="11293897" cy="47142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93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tCon Slide 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66432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28370-6D51-4BA4-9207-5191E05454A3}" type="datetimeFigureOut">
              <a:rPr lang="en-US" smtClean="0"/>
              <a:pPr/>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B82AEF-3179-4D32-AE35-EF3299B3D6A5}" type="slidenum">
              <a:rPr lang="en-US" smtClean="0"/>
              <a:pPr/>
              <a:t>‹#›</a:t>
            </a:fld>
            <a:endParaRPr lang="en-US" dirty="0"/>
          </a:p>
        </p:txBody>
      </p:sp>
    </p:spTree>
    <p:extLst>
      <p:ext uri="{BB962C8B-B14F-4D97-AF65-F5344CB8AC3E}">
        <p14:creationId xmlns:p14="http://schemas.microsoft.com/office/powerpoint/2010/main" val="109673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icture + Inf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91067" y="1334440"/>
            <a:ext cx="5122719" cy="4736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Content Placeholder 2"/>
          <p:cNvSpPr>
            <a:spLocks noGrp="1"/>
          </p:cNvSpPr>
          <p:nvPr>
            <p:ph idx="13"/>
          </p:nvPr>
        </p:nvSpPr>
        <p:spPr>
          <a:xfrm>
            <a:off x="5855265" y="1317680"/>
            <a:ext cx="5929700" cy="4752920"/>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427087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p>
            <a:r>
              <a:rPr lang="en-US" dirty="0"/>
              <a:t>Slide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99391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93" r:id="rId9"/>
    <p:sldLayoutId id="2147483707" r:id="rId10"/>
  </p:sldLayoutIdLst>
  <p:txStyles>
    <p:titleStyle>
      <a:lvl1pPr algn="ctr" defTabSz="457200" rtl="0" eaLnBrk="1" latinLnBrk="0" hangingPunct="1">
        <a:spcBef>
          <a:spcPct val="0"/>
        </a:spcBef>
        <a:buNone/>
        <a:defRPr sz="4800" b="1" i="0" kern="1200" baseline="0">
          <a:solidFill>
            <a:srgbClr val="558ED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422753700"/>
      </p:ext>
    </p:extLst>
  </p:cSld>
  <p:clrMap bg1="lt1" tx1="dk1" bg2="lt2" tx2="dk2" accent1="accent1" accent2="accent2" accent3="accent3" accent4="accent4" accent5="accent5" accent6="accent6" hlink="hlink" folHlink="folHlink"/>
  <p:sldLayoutIdLst>
    <p:sldLayoutId id="2147483705" r:id="rId1"/>
    <p:sldLayoutId id="2147483706" r:id="rId2"/>
  </p:sldLayoutIdLst>
  <p:hf sldNum="0" hdr="0" ftr="0"/>
  <p:txStyles>
    <p:titleStyle>
      <a:lvl1pPr algn="ctr" defTabSz="457200" rtl="0" eaLnBrk="1" latinLnBrk="0" hangingPunct="1">
        <a:spcBef>
          <a:spcPct val="0"/>
        </a:spcBef>
        <a:buNone/>
        <a:defRPr sz="4800" b="1" i="0" kern="1200">
          <a:solidFill>
            <a:srgbClr val="558ED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5/30/2017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0983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voanews.com/a/dea-drug-overdoses-are-leading-cause-of-us-injury-deaths/3038150.html"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voanews.com/a/dea-drug-overdoses-are-leading-cause-of-us-injury-deaths/3038150.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hyperlink" Target="http://www.caps-therapy.com/" TargetMode="External"/><Relationship Id="rId2" Type="http://schemas.openxmlformats.org/officeDocument/2006/relationships/hyperlink" Target="mailto:Caps.therapy@yahoo.com" TargetMode="Externa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8" Type="http://schemas.openxmlformats.org/officeDocument/2006/relationships/hyperlink" Target="https://obamawhitehouse.archives.gov/sites/default/files/ondcp/policy-and-research/2016_ndcs_data_supplement_20170110.pdf" TargetMode="External"/><Relationship Id="rId3" Type="http://schemas.openxmlformats.org/officeDocument/2006/relationships/hyperlink" Target="https://www.cdc.gov/drugoverdose/" TargetMode="External"/><Relationship Id="rId7" Type="http://schemas.openxmlformats.org/officeDocument/2006/relationships/hyperlink" Target="https://obamawhitehouse.archives.gov/ondcp/policy-and-research/ndcs"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s://www.samhsa.gov/medication-assisted-treatment" TargetMode="External"/><Relationship Id="rId5" Type="http://schemas.openxmlformats.org/officeDocument/2006/relationships/hyperlink" Target="https://www.samhsa.gov/atod/opioids" TargetMode="External"/><Relationship Id="rId4" Type="http://schemas.openxmlformats.org/officeDocument/2006/relationships/hyperlink" Target="https://www.cdc.gov/drugoverdose/prescribing/guideline.html" TargetMode="External"/><Relationship Id="rId9" Type="http://schemas.openxmlformats.org/officeDocument/2006/relationships/hyperlink" Target="https://www.drugabuse.gov/drugs-abuse/opioids"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mailto:pcssmat@aaap.org" TargetMode="External"/><Relationship Id="rId7" Type="http://schemas.openxmlformats.org/officeDocument/2006/relationships/image" Target="../media/image31.emf"/><Relationship Id="rId2" Type="http://schemas.openxmlformats.org/officeDocument/2006/relationships/hyperlink" Target="http://www.pcssmat.org/" TargetMode="Externa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hyperlink" Target="http://www.twitter.com/PCSSProjects" TargetMode="External"/><Relationship Id="rId4" Type="http://schemas.openxmlformats.org/officeDocument/2006/relationships/hyperlink" Target="https://twitter.com/PCSSprojec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nicks@thenationalcouncil.or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46" y="121596"/>
            <a:ext cx="11476383" cy="1451113"/>
          </a:xfrm>
        </p:spPr>
        <p:txBody>
          <a:bodyPr>
            <a:noAutofit/>
          </a:bodyPr>
          <a:lstStyle/>
          <a:p>
            <a:pPr algn="ctr"/>
            <a:r>
              <a:rPr lang="en-US" sz="5400" b="1" dirty="0"/>
              <a:t>The Fundamentals of Medication Assisted Treatment</a:t>
            </a:r>
          </a:p>
        </p:txBody>
      </p:sp>
      <p:sp>
        <p:nvSpPr>
          <p:cNvPr id="3" name="Content Placeholder 2"/>
          <p:cNvSpPr>
            <a:spLocks noGrp="1"/>
          </p:cNvSpPr>
          <p:nvPr>
            <p:ph idx="1"/>
          </p:nvPr>
        </p:nvSpPr>
        <p:spPr>
          <a:xfrm>
            <a:off x="1300038" y="1081548"/>
            <a:ext cx="9601200" cy="5776452"/>
          </a:xfrm>
        </p:spPr>
        <p:txBody>
          <a:bodyPr>
            <a:normAutofit fontScale="400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7600" dirty="0"/>
          </a:p>
          <a:p>
            <a:pPr marL="0" indent="0" algn="ctr">
              <a:buNone/>
            </a:pPr>
            <a:endParaRPr lang="en-US" sz="7600" dirty="0"/>
          </a:p>
          <a:p>
            <a:pPr marL="0" indent="0" algn="ctr">
              <a:buNone/>
            </a:pPr>
            <a:r>
              <a:rPr lang="en-US" sz="14400" dirty="0"/>
              <a:t>Nick Szubiak, MSW, LCSW</a:t>
            </a:r>
          </a:p>
          <a:p>
            <a:pPr marL="0" indent="0" algn="ctr">
              <a:buNone/>
            </a:pPr>
            <a:endParaRPr lang="en-US" sz="7400" dirty="0"/>
          </a:p>
          <a:p>
            <a:pPr marL="0" indent="0" algn="ctr">
              <a:buNone/>
            </a:pPr>
            <a:r>
              <a:rPr lang="en-US" sz="7400" dirty="0"/>
              <a:t>Director, Clinical Excellence in Addictions</a:t>
            </a:r>
          </a:p>
          <a:p>
            <a:pPr marL="0" indent="0" algn="ctr">
              <a:buNone/>
            </a:pPr>
            <a:r>
              <a:rPr lang="en-US" sz="7400" dirty="0"/>
              <a:t>National Council for Behavioral Health</a:t>
            </a:r>
          </a:p>
          <a:p>
            <a:pPr marL="0" indent="0" algn="ctr">
              <a:buNone/>
            </a:pPr>
            <a:endParaRPr lang="en-US" dirty="0"/>
          </a:p>
          <a:p>
            <a:pPr marL="0" indent="0" algn="ctr">
              <a:buNone/>
            </a:pPr>
            <a:endParaRPr lang="en-US" dirty="0"/>
          </a:p>
          <a:p>
            <a:pPr marL="0" indent="0" algn="ctr">
              <a:buNone/>
            </a:pPr>
            <a:endParaRPr lang="en-US" sz="4900" dirty="0"/>
          </a:p>
          <a:p>
            <a:pPr marL="0" indent="0" algn="ctr">
              <a:buNone/>
            </a:pPr>
            <a:endParaRPr lang="en-US" sz="4300" dirty="0"/>
          </a:p>
          <a:p>
            <a:pPr marL="0" indent="0" algn="ctr">
              <a:buNone/>
            </a:pPr>
            <a:endParaRPr lang="en-US" sz="4300" dirty="0"/>
          </a:p>
        </p:txBody>
      </p:sp>
    </p:spTree>
    <p:extLst>
      <p:ext uri="{BB962C8B-B14F-4D97-AF65-F5344CB8AC3E}">
        <p14:creationId xmlns:p14="http://schemas.microsoft.com/office/powerpoint/2010/main" val="370042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in Model title.tiff"/>
          <p:cNvPicPr>
            <a:picLocks noGrp="1" noChangeAspect="1"/>
          </p:cNvPicPr>
          <p:nvPr>
            <p:ph idx="1"/>
          </p:nvPr>
        </p:nvPicPr>
        <p:blipFill>
          <a:blip r:embed="rId3" cstate="print">
            <a:extLst>
              <a:ext uri="{28A0092B-C50C-407E-A947-70E740481C1C}">
                <a14:useLocalDpi xmlns:a14="http://schemas.microsoft.com/office/drawing/2010/main" val="0"/>
              </a:ext>
            </a:extLst>
          </a:blip>
          <a:srcRect l="5762" r="5762"/>
          <a:stretch>
            <a:fillRect/>
          </a:stretch>
        </p:blipFill>
        <p:spPr>
          <a:xfrm>
            <a:off x="1981200" y="23383"/>
            <a:ext cx="8229600" cy="4906963"/>
          </a:xfrm>
        </p:spPr>
      </p:pic>
    </p:spTree>
    <p:extLst>
      <p:ext uri="{BB962C8B-B14F-4D97-AF65-F5344CB8AC3E}">
        <p14:creationId xmlns:p14="http://schemas.microsoft.com/office/powerpoint/2010/main" val="361296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Figure 1 Volkow brain disease.tif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63616" y="826478"/>
            <a:ext cx="8440616" cy="5449869"/>
          </a:xfrm>
        </p:spPr>
      </p:pic>
      <p:sp>
        <p:nvSpPr>
          <p:cNvPr id="2" name="TextBox 1"/>
          <p:cNvSpPr txBox="1"/>
          <p:nvPr/>
        </p:nvSpPr>
        <p:spPr>
          <a:xfrm>
            <a:off x="3871137" y="987610"/>
            <a:ext cx="739424" cy="456087"/>
          </a:xfrm>
          <a:prstGeom prst="rect">
            <a:avLst/>
          </a:prstGeom>
          <a:solidFill>
            <a:schemeClr val="accent2"/>
          </a:solidFill>
          <a:ln w="12700">
            <a:solidFill>
              <a:schemeClr val="tx1"/>
            </a:solidFill>
          </a:ln>
        </p:spPr>
        <p:txBody>
          <a:bodyPr wrap="square" rtlCol="0">
            <a:spAutoFit/>
          </a:bodyPr>
          <a:lstStyle/>
          <a:p>
            <a:pPr algn="ctr"/>
            <a:r>
              <a:rPr lang="en-US" sz="788" kern="0" dirty="0">
                <a:solidFill>
                  <a:schemeClr val="bg1"/>
                </a:solidFill>
                <a:latin typeface="Arial" panose="020B0604020202020204" pitchFamily="34" charset="0"/>
                <a:cs typeface="Arial" panose="020B0604020202020204" pitchFamily="34" charset="0"/>
              </a:rPr>
              <a:t>Excessive amounts used</a:t>
            </a:r>
          </a:p>
        </p:txBody>
      </p:sp>
      <p:sp>
        <p:nvSpPr>
          <p:cNvPr id="8" name="TextBox 7"/>
          <p:cNvSpPr txBox="1"/>
          <p:nvPr/>
        </p:nvSpPr>
        <p:spPr>
          <a:xfrm>
            <a:off x="6204116" y="826478"/>
            <a:ext cx="1108001" cy="456087"/>
          </a:xfrm>
          <a:prstGeom prst="rect">
            <a:avLst/>
          </a:prstGeom>
          <a:solidFill>
            <a:schemeClr val="accent2"/>
          </a:solidFill>
          <a:ln w="12700">
            <a:solidFill>
              <a:schemeClr val="tx1"/>
            </a:solidFill>
          </a:ln>
        </p:spPr>
        <p:txBody>
          <a:bodyPr wrap="square" rtlCol="0">
            <a:spAutoFit/>
          </a:bodyPr>
          <a:lstStyle/>
          <a:p>
            <a:pPr algn="ctr"/>
            <a:r>
              <a:rPr lang="en-US" sz="788" kern="0" dirty="0">
                <a:solidFill>
                  <a:schemeClr val="bg1"/>
                </a:solidFill>
                <a:latin typeface="Arial" panose="020B0604020202020204" pitchFamily="34" charset="0"/>
                <a:cs typeface="Arial" panose="020B0604020202020204" pitchFamily="34" charset="0"/>
              </a:rPr>
              <a:t>Excessive time spent using/obtaining</a:t>
            </a:r>
          </a:p>
        </p:txBody>
      </p:sp>
      <p:sp>
        <p:nvSpPr>
          <p:cNvPr id="9" name="TextBox 8"/>
          <p:cNvSpPr txBox="1"/>
          <p:nvPr/>
        </p:nvSpPr>
        <p:spPr>
          <a:xfrm>
            <a:off x="4985069" y="896758"/>
            <a:ext cx="748738" cy="213585"/>
          </a:xfrm>
          <a:prstGeom prst="rect">
            <a:avLst/>
          </a:prstGeom>
          <a:solidFill>
            <a:schemeClr val="accent2"/>
          </a:solidFill>
          <a:ln w="12700">
            <a:solidFill>
              <a:schemeClr val="tx1"/>
            </a:solidFill>
          </a:ln>
        </p:spPr>
        <p:txBody>
          <a:bodyPr wrap="square" rtlCol="0">
            <a:spAutoFit/>
          </a:bodyPr>
          <a:lstStyle/>
          <a:p>
            <a:pPr algn="ctr"/>
            <a:r>
              <a:rPr lang="en-US" sz="788" kern="0" dirty="0">
                <a:solidFill>
                  <a:schemeClr val="bg1"/>
                </a:solidFill>
                <a:latin typeface="Arial" panose="020B0604020202020204" pitchFamily="34" charset="0"/>
                <a:cs typeface="Arial" panose="020B0604020202020204" pitchFamily="34" charset="0"/>
              </a:rPr>
              <a:t>Tolerance</a:t>
            </a:r>
          </a:p>
        </p:txBody>
      </p:sp>
      <p:sp>
        <p:nvSpPr>
          <p:cNvPr id="10" name="TextBox 9"/>
          <p:cNvSpPr txBox="1"/>
          <p:nvPr/>
        </p:nvSpPr>
        <p:spPr>
          <a:xfrm>
            <a:off x="8744035" y="2793585"/>
            <a:ext cx="748738" cy="213585"/>
          </a:xfrm>
          <a:prstGeom prst="rect">
            <a:avLst/>
          </a:prstGeom>
          <a:solidFill>
            <a:schemeClr val="accent2"/>
          </a:solidFill>
          <a:ln w="12700">
            <a:solidFill>
              <a:schemeClr val="tx1"/>
            </a:solidFill>
          </a:ln>
        </p:spPr>
        <p:txBody>
          <a:bodyPr wrap="square" rtlCol="0">
            <a:spAutoFit/>
          </a:bodyPr>
          <a:lstStyle/>
          <a:p>
            <a:pPr algn="ctr"/>
            <a:r>
              <a:rPr lang="en-US" sz="788" kern="0" dirty="0">
                <a:solidFill>
                  <a:schemeClr val="bg1"/>
                </a:solidFill>
                <a:latin typeface="Arial" panose="020B0604020202020204" pitchFamily="34" charset="0"/>
                <a:cs typeface="Arial" panose="020B0604020202020204" pitchFamily="34" charset="0"/>
              </a:rPr>
              <a:t>Withdrawal</a:t>
            </a:r>
          </a:p>
        </p:txBody>
      </p:sp>
      <p:sp>
        <p:nvSpPr>
          <p:cNvPr id="11" name="TextBox 10"/>
          <p:cNvSpPr txBox="1"/>
          <p:nvPr/>
        </p:nvSpPr>
        <p:spPr>
          <a:xfrm>
            <a:off x="2381957" y="2930756"/>
            <a:ext cx="838637" cy="334835"/>
          </a:xfrm>
          <a:prstGeom prst="rect">
            <a:avLst/>
          </a:prstGeom>
          <a:solidFill>
            <a:schemeClr val="accent2"/>
          </a:solidFill>
          <a:ln w="12700">
            <a:solidFill>
              <a:schemeClr val="tx1"/>
            </a:solidFill>
          </a:ln>
        </p:spPr>
        <p:txBody>
          <a:bodyPr wrap="square" rtlCol="0">
            <a:spAutoFit/>
          </a:bodyPr>
          <a:lstStyle/>
          <a:p>
            <a:pPr algn="ctr"/>
            <a:r>
              <a:rPr lang="en-US" sz="788" kern="0" dirty="0">
                <a:solidFill>
                  <a:schemeClr val="bg1"/>
                </a:solidFill>
                <a:latin typeface="Arial" panose="020B0604020202020204" pitchFamily="34" charset="0"/>
                <a:cs typeface="Arial" panose="020B0604020202020204" pitchFamily="34" charset="0"/>
              </a:rPr>
              <a:t>Cravings or urges to use</a:t>
            </a:r>
          </a:p>
        </p:txBody>
      </p:sp>
      <p:sp>
        <p:nvSpPr>
          <p:cNvPr id="12" name="TextBox 11"/>
          <p:cNvSpPr txBox="1"/>
          <p:nvPr/>
        </p:nvSpPr>
        <p:spPr>
          <a:xfrm>
            <a:off x="3450493" y="3537568"/>
            <a:ext cx="841289" cy="456087"/>
          </a:xfrm>
          <a:prstGeom prst="rect">
            <a:avLst/>
          </a:prstGeom>
          <a:solidFill>
            <a:schemeClr val="accent2"/>
          </a:solidFill>
          <a:ln w="12700">
            <a:solidFill>
              <a:schemeClr val="tx1"/>
            </a:solidFill>
          </a:ln>
        </p:spPr>
        <p:txBody>
          <a:bodyPr wrap="square" rtlCol="0">
            <a:spAutoFit/>
          </a:bodyPr>
          <a:lstStyle/>
          <a:p>
            <a:pPr algn="ctr"/>
            <a:r>
              <a:rPr lang="en-US" sz="788" kern="0" dirty="0">
                <a:solidFill>
                  <a:schemeClr val="bg1"/>
                </a:solidFill>
                <a:latin typeface="Arial" panose="020B0604020202020204" pitchFamily="34" charset="0"/>
                <a:cs typeface="Arial" panose="020B0604020202020204" pitchFamily="34" charset="0"/>
              </a:rPr>
              <a:t>Unsuccessful attempts to cut down</a:t>
            </a:r>
          </a:p>
        </p:txBody>
      </p:sp>
      <p:sp>
        <p:nvSpPr>
          <p:cNvPr id="13" name="TextBox 12"/>
          <p:cNvSpPr txBox="1"/>
          <p:nvPr/>
        </p:nvSpPr>
        <p:spPr>
          <a:xfrm>
            <a:off x="6502831" y="3091900"/>
            <a:ext cx="1164875" cy="1062342"/>
          </a:xfrm>
          <a:prstGeom prst="rect">
            <a:avLst/>
          </a:prstGeom>
          <a:solidFill>
            <a:schemeClr val="accent2"/>
          </a:solidFill>
          <a:ln w="12700">
            <a:solidFill>
              <a:schemeClr val="tx1"/>
            </a:solidFill>
          </a:ln>
        </p:spPr>
        <p:txBody>
          <a:bodyPr wrap="square" rtlCol="0">
            <a:spAutoFit/>
          </a:bodyPr>
          <a:lstStyle/>
          <a:p>
            <a:r>
              <a:rPr lang="en-US" sz="788" kern="0" dirty="0">
                <a:solidFill>
                  <a:schemeClr val="bg1"/>
                </a:solidFill>
                <a:latin typeface="Arial" panose="020B0604020202020204" pitchFamily="34" charset="0"/>
                <a:cs typeface="Arial" panose="020B0604020202020204" pitchFamily="34" charset="0"/>
              </a:rPr>
              <a:t>-    Hazardous use </a:t>
            </a:r>
          </a:p>
          <a:p>
            <a:pPr marL="160735" indent="-160735">
              <a:buFontTx/>
              <a:buChar char="-"/>
            </a:pPr>
            <a:r>
              <a:rPr lang="en-US" sz="788" kern="0" dirty="0">
                <a:solidFill>
                  <a:schemeClr val="bg1"/>
                </a:solidFill>
                <a:latin typeface="Arial" panose="020B0604020202020204" pitchFamily="34" charset="0"/>
                <a:cs typeface="Arial" panose="020B0604020202020204" pitchFamily="34" charset="0"/>
              </a:rPr>
              <a:t>Health problems</a:t>
            </a:r>
          </a:p>
          <a:p>
            <a:pPr marL="160735" indent="-160735">
              <a:buFontTx/>
              <a:buChar char="-"/>
            </a:pPr>
            <a:r>
              <a:rPr lang="en-US" sz="788" kern="0" dirty="0">
                <a:solidFill>
                  <a:schemeClr val="bg1"/>
                </a:solidFill>
                <a:latin typeface="Arial" panose="020B0604020202020204" pitchFamily="34" charset="0"/>
                <a:cs typeface="Arial" panose="020B0604020202020204" pitchFamily="34" charset="0"/>
              </a:rPr>
              <a:t>Missed obligations</a:t>
            </a:r>
          </a:p>
          <a:p>
            <a:pPr marL="160735" indent="-160735">
              <a:buFontTx/>
              <a:buChar char="-"/>
            </a:pPr>
            <a:r>
              <a:rPr lang="en-US" sz="788" kern="0" dirty="0">
                <a:solidFill>
                  <a:schemeClr val="bg1"/>
                </a:solidFill>
                <a:latin typeface="Arial" panose="020B0604020202020204" pitchFamily="34" charset="0"/>
                <a:cs typeface="Arial" panose="020B0604020202020204" pitchFamily="34" charset="0"/>
              </a:rPr>
              <a:t>Interference with activities</a:t>
            </a:r>
          </a:p>
          <a:p>
            <a:pPr marL="160735" indent="-160735">
              <a:buFontTx/>
              <a:buChar char="-"/>
            </a:pPr>
            <a:r>
              <a:rPr lang="en-US" sz="788" kern="0" dirty="0">
                <a:solidFill>
                  <a:schemeClr val="bg1"/>
                </a:solidFill>
                <a:latin typeface="Arial" panose="020B0604020202020204" pitchFamily="34" charset="0"/>
                <a:cs typeface="Arial" panose="020B0604020202020204" pitchFamily="34" charset="0"/>
              </a:rPr>
              <a:t>Personal problems</a:t>
            </a:r>
          </a:p>
        </p:txBody>
      </p:sp>
      <p:sp>
        <p:nvSpPr>
          <p:cNvPr id="14" name="Title 3"/>
          <p:cNvSpPr>
            <a:spLocks noGrp="1"/>
          </p:cNvSpPr>
          <p:nvPr>
            <p:ph type="title"/>
          </p:nvPr>
        </p:nvSpPr>
        <p:spPr/>
        <p:txBody>
          <a:bodyPr/>
          <a:lstStyle/>
          <a:p>
            <a:r>
              <a:rPr lang="en-US" dirty="0"/>
              <a:t>Three Stages of Addiction</a:t>
            </a:r>
          </a:p>
        </p:txBody>
      </p:sp>
    </p:spTree>
    <p:extLst>
      <p:ext uri="{BB962C8B-B14F-4D97-AF65-F5344CB8AC3E}">
        <p14:creationId xmlns:p14="http://schemas.microsoft.com/office/powerpoint/2010/main" val="307868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endParaRPr lang="en-US" altLang="en-US">
              <a:cs typeface="Times New Roman" pitchFamily="18" charset="0"/>
            </a:endParaRPr>
          </a:p>
        </p:txBody>
      </p:sp>
      <p:sp>
        <p:nvSpPr>
          <p:cNvPr id="3" name="Content Placeholder 2"/>
          <p:cNvSpPr>
            <a:spLocks noGrp="1"/>
          </p:cNvSpPr>
          <p:nvPr>
            <p:ph idx="1"/>
          </p:nvPr>
        </p:nvSpPr>
        <p:spPr>
          <a:xfrm>
            <a:off x="348343" y="4800600"/>
            <a:ext cx="11713028" cy="1295400"/>
          </a:xfrm>
        </p:spPr>
        <p:txBody>
          <a:bodyPr>
            <a:normAutofit fontScale="70000" lnSpcReduction="20000"/>
          </a:bodyPr>
          <a:lstStyle/>
          <a:p>
            <a:pPr>
              <a:buClr>
                <a:srgbClr val="0070C0"/>
              </a:buClr>
              <a:defRPr/>
            </a:pPr>
            <a:r>
              <a:rPr lang="en-US" dirty="0"/>
              <a:t>SUD is a complex disease that results in chemical and physiologic changes to the brain  </a:t>
            </a:r>
          </a:p>
          <a:p>
            <a:pPr>
              <a:buClr>
                <a:srgbClr val="0070C0"/>
              </a:buClr>
              <a:defRPr/>
            </a:pPr>
            <a:r>
              <a:rPr lang="en-US" dirty="0"/>
              <a:t>SUD must be treated like any other chronic, relapsing condition </a:t>
            </a:r>
          </a:p>
          <a:p>
            <a:pPr marL="0" indent="0">
              <a:buNone/>
              <a:defRPr/>
            </a:pPr>
            <a:endParaRPr lang="en-US" sz="1000" dirty="0"/>
          </a:p>
          <a:p>
            <a:pPr marL="0" indent="0">
              <a:buNone/>
              <a:defRPr/>
            </a:pPr>
            <a:endParaRPr lang="en-US" sz="1000" dirty="0"/>
          </a:p>
          <a:p>
            <a:pPr marL="0" indent="0">
              <a:buNone/>
              <a:defRPr/>
            </a:pPr>
            <a:endParaRPr lang="en-US" sz="1000" dirty="0"/>
          </a:p>
          <a:p>
            <a:pPr marL="0" indent="0">
              <a:buNone/>
              <a:defRPr/>
            </a:pPr>
            <a:r>
              <a:rPr lang="en-US" sz="1000" dirty="0"/>
              <a:t>Slide from C. Cynthia Reilly, MS, BS Pharm</a:t>
            </a:r>
            <a:br>
              <a:rPr lang="en-US" sz="1000" dirty="0"/>
            </a:br>
            <a:r>
              <a:rPr lang="en-US" sz="1000" dirty="0"/>
              <a:t>Director, Substance Use Prevention and Treatment Initiative</a:t>
            </a:r>
            <a:br>
              <a:rPr lang="en-US" sz="1000" dirty="0"/>
            </a:br>
            <a:r>
              <a:rPr lang="en-US" sz="1000" dirty="0"/>
              <a:t>The Pew Charitable Trusts </a:t>
            </a:r>
            <a:r>
              <a:rPr lang="en-US" sz="1000" dirty="0" err="1"/>
              <a:t>Reily</a:t>
            </a:r>
            <a:endParaRPr lang="en-US" sz="1100" dirty="0"/>
          </a:p>
        </p:txBody>
      </p:sp>
      <p:sp>
        <p:nvSpPr>
          <p:cNvPr id="28676" name="TextBox 3"/>
          <p:cNvSpPr txBox="1">
            <a:spLocks noChangeArrowheads="1"/>
          </p:cNvSpPr>
          <p:nvPr/>
        </p:nvSpPr>
        <p:spPr bwMode="auto">
          <a:xfrm>
            <a:off x="5867400" y="6121401"/>
            <a:ext cx="4648200"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a:spcBef>
                <a:spcPct val="20000"/>
              </a:spcBef>
              <a:buClr>
                <a:srgbClr val="6E9D95"/>
              </a:buClr>
              <a:buSzPct val="110000"/>
              <a:buFont typeface="Wingdings" pitchFamily="2" charset="2"/>
              <a:buChar char="§"/>
              <a:defRPr sz="2400" b="1">
                <a:solidFill>
                  <a:srgbClr val="595959"/>
                </a:solidFill>
                <a:latin typeface="Arial" pitchFamily="34" charset="0"/>
                <a:ea typeface="MS PGothic" pitchFamily="34" charset="-128"/>
              </a:defRPr>
            </a:lvl1pPr>
            <a:lvl2pPr marL="742950" indent="-285750">
              <a:spcBef>
                <a:spcPct val="20000"/>
              </a:spcBef>
              <a:buClr>
                <a:srgbClr val="6E9D95"/>
              </a:buClr>
              <a:buSzPct val="110000"/>
              <a:buFont typeface="Arial" pitchFamily="34" charset="0"/>
              <a:buChar char="-"/>
              <a:defRPr sz="2400" b="1">
                <a:solidFill>
                  <a:srgbClr val="595959"/>
                </a:solidFill>
                <a:latin typeface="Arial" pitchFamily="34" charset="0"/>
                <a:ea typeface="MS PGothic" pitchFamily="34" charset="-128"/>
              </a:defRPr>
            </a:lvl2pPr>
            <a:lvl3pPr marL="1143000" indent="-228600">
              <a:spcBef>
                <a:spcPct val="20000"/>
              </a:spcBef>
              <a:buClr>
                <a:srgbClr val="6E9D95"/>
              </a:buClr>
              <a:buSzPct val="110000"/>
              <a:buFont typeface="Times" charset="0"/>
              <a:buChar char="•"/>
              <a:defRPr sz="2400" b="1">
                <a:solidFill>
                  <a:srgbClr val="595959"/>
                </a:solidFill>
                <a:latin typeface="Arial" pitchFamily="34" charset="0"/>
                <a:ea typeface="MS PGothic"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itchFamily="34" charset="0"/>
                <a:ea typeface="MS PGothic"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itchFamily="34" charset="0"/>
                <a:ea typeface="MS PGothic"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9pPr>
          </a:lstStyle>
          <a:p>
            <a:pPr algn="r">
              <a:spcBef>
                <a:spcPct val="0"/>
              </a:spcBef>
              <a:buClrTx/>
              <a:buSzTx/>
              <a:buFontTx/>
              <a:buNone/>
            </a:pPr>
            <a:r>
              <a:rPr lang="en-US" altLang="en-US" sz="1400" b="0">
                <a:solidFill>
                  <a:srgbClr val="4688AF"/>
                </a:solidFill>
              </a:rPr>
              <a:t>www.nida.gov</a:t>
            </a:r>
          </a:p>
        </p:txBody>
      </p:sp>
      <p:pic>
        <p:nvPicPr>
          <p:cNvPr id="28677"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5139"/>
            <a:ext cx="8173756" cy="47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6938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6669" y="136054"/>
            <a:ext cx="9626358" cy="830997"/>
          </a:xfrm>
          <a:prstGeom prst="rect">
            <a:avLst/>
          </a:prstGeom>
          <a:noFill/>
        </p:spPr>
        <p:txBody>
          <a:bodyPr wrap="square" rtlCol="0">
            <a:spAutoFit/>
          </a:bodyPr>
          <a:lstStyle/>
          <a:p>
            <a:pPr algn="ctr"/>
            <a:r>
              <a:rPr lang="en-US" sz="4800" b="1" dirty="0">
                <a:solidFill>
                  <a:schemeClr val="tx2">
                    <a:lumMod val="60000"/>
                    <a:lumOff val="40000"/>
                  </a:schemeClr>
                </a:solidFill>
                <a:latin typeface="Arial" panose="020B0604020202020204" pitchFamily="34" charset="0"/>
                <a:cs typeface="Arial" panose="020B0604020202020204" pitchFamily="34" charset="0"/>
              </a:rPr>
              <a:t>Defining Addiction</a:t>
            </a:r>
          </a:p>
        </p:txBody>
      </p:sp>
      <p:sp>
        <p:nvSpPr>
          <p:cNvPr id="5" name="Text Placeholder 3"/>
          <p:cNvSpPr txBox="1">
            <a:spLocks/>
          </p:cNvSpPr>
          <p:nvPr/>
        </p:nvSpPr>
        <p:spPr>
          <a:xfrm>
            <a:off x="978069" y="1743202"/>
            <a:ext cx="3795099" cy="2819654"/>
          </a:xfrm>
          <a:prstGeom prst="rect">
            <a:avLst/>
          </a:prstGeom>
          <a:ln w="28575">
            <a:solidFill>
              <a:schemeClr val="tx1">
                <a:lumMod val="85000"/>
                <a:lumOff val="15000"/>
              </a:schemeClr>
            </a:solidFill>
          </a:ln>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ctr"/>
            <a:endParaRPr lang="en-US" sz="3200" b="1" dirty="0"/>
          </a:p>
          <a:p>
            <a:pPr marL="0" indent="0" algn="ctr">
              <a:buNone/>
            </a:pPr>
            <a:r>
              <a:rPr lang="en-US" sz="3600" dirty="0"/>
              <a:t>Addiction is a primary, chronic </a:t>
            </a:r>
          </a:p>
          <a:p>
            <a:pPr marL="0" indent="0" algn="ctr">
              <a:buNone/>
            </a:pPr>
            <a:r>
              <a:rPr lang="en-US" sz="3600" dirty="0"/>
              <a:t>disease</a:t>
            </a:r>
          </a:p>
        </p:txBody>
      </p:sp>
      <p:sp>
        <p:nvSpPr>
          <p:cNvPr id="6" name="Text Placeholder 2"/>
          <p:cNvSpPr txBox="1">
            <a:spLocks/>
          </p:cNvSpPr>
          <p:nvPr/>
        </p:nvSpPr>
        <p:spPr>
          <a:xfrm>
            <a:off x="5330953" y="1559052"/>
            <a:ext cx="3483863" cy="3406140"/>
          </a:xfrm>
          <a:prstGeom prst="rect">
            <a:avLst/>
          </a:prstGeom>
        </p:spPr>
        <p:txBody>
          <a:bodyPr>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3600" dirty="0"/>
              <a:t>Biological</a:t>
            </a:r>
          </a:p>
          <a:p>
            <a:endParaRPr lang="en-US" sz="3600" dirty="0"/>
          </a:p>
          <a:p>
            <a:r>
              <a:rPr lang="en-US" sz="3600" dirty="0"/>
              <a:t>Psychological</a:t>
            </a:r>
          </a:p>
          <a:p>
            <a:pPr marL="0" indent="0">
              <a:buFont typeface="Franklin Gothic Book" panose="020B0503020102020204" pitchFamily="34" charset="0"/>
              <a:buNone/>
            </a:pPr>
            <a:endParaRPr lang="en-US" sz="3600" dirty="0"/>
          </a:p>
          <a:p>
            <a:r>
              <a:rPr lang="en-US" sz="3600" dirty="0"/>
              <a:t>Social</a:t>
            </a:r>
          </a:p>
          <a:p>
            <a:pPr marL="0" indent="0">
              <a:buFont typeface="Franklin Gothic Book" panose="020B0503020102020204" pitchFamily="34" charset="0"/>
              <a:buNone/>
            </a:pPr>
            <a:r>
              <a:rPr lang="en-US" sz="3600" dirty="0"/>
              <a:t>Components </a:t>
            </a:r>
          </a:p>
        </p:txBody>
      </p:sp>
      <p:pic>
        <p:nvPicPr>
          <p:cNvPr id="7" name="Picture 6"/>
          <p:cNvPicPr>
            <a:picLocks noChangeAspect="1"/>
          </p:cNvPicPr>
          <p:nvPr/>
        </p:nvPicPr>
        <p:blipFill>
          <a:blip r:embed="rId3" cstate="print"/>
          <a:stretch>
            <a:fillRect/>
          </a:stretch>
        </p:blipFill>
        <p:spPr>
          <a:xfrm>
            <a:off x="8408860" y="1943735"/>
            <a:ext cx="3416735" cy="2418588"/>
          </a:xfrm>
          <a:prstGeom prst="rect">
            <a:avLst/>
          </a:prstGeom>
        </p:spPr>
      </p:pic>
      <p:sp>
        <p:nvSpPr>
          <p:cNvPr id="2" name="TextBox 1"/>
          <p:cNvSpPr txBox="1"/>
          <p:nvPr/>
        </p:nvSpPr>
        <p:spPr>
          <a:xfrm>
            <a:off x="1206669" y="5083629"/>
            <a:ext cx="10451931" cy="923330"/>
          </a:xfrm>
          <a:prstGeom prst="rect">
            <a:avLst/>
          </a:prstGeom>
          <a:noFill/>
        </p:spPr>
        <p:txBody>
          <a:bodyPr wrap="square" rtlCol="0">
            <a:spAutoFit/>
          </a:bodyPr>
          <a:lstStyle/>
          <a:p>
            <a:r>
              <a:rPr lang="en-US" b="1" dirty="0"/>
              <a:t>Primary Disease </a:t>
            </a:r>
            <a:r>
              <a:rPr lang="en-US" dirty="0"/>
              <a:t>-  meaning that it’s not the result of other causes such as emotional or psychiatric problems. </a:t>
            </a:r>
            <a:r>
              <a:rPr lang="en-US" b="1" dirty="0"/>
              <a:t>Chronic Disease </a:t>
            </a:r>
            <a:r>
              <a:rPr lang="en-US" dirty="0"/>
              <a:t>- like cardiovascular disease or diabetes it must be treated, managed and monitored over a life‐time.  </a:t>
            </a:r>
          </a:p>
        </p:txBody>
      </p:sp>
    </p:spTree>
    <p:extLst>
      <p:ext uri="{BB962C8B-B14F-4D97-AF65-F5344CB8AC3E}">
        <p14:creationId xmlns:p14="http://schemas.microsoft.com/office/powerpoint/2010/main" val="370015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r>
              <a:rPr lang="en-US" dirty="0"/>
              <a:t>“At its core, addiction isn’t just a social problem or a moral problem or a criminal problem. It’s a </a:t>
            </a:r>
            <a:r>
              <a:rPr lang="en-US" b="1" dirty="0"/>
              <a:t>brain problem </a:t>
            </a:r>
            <a:r>
              <a:rPr lang="en-US" dirty="0"/>
              <a:t>whose behaviors manifest in all these other areas. “</a:t>
            </a:r>
          </a:p>
          <a:p>
            <a:r>
              <a:rPr lang="en-US" dirty="0"/>
              <a:t>Many behaviors driven by addiction are real problems and sometimes criminal acts. But the disease is about brains, not drugs. It’s about underlying neurology, not outward actions.”  </a:t>
            </a:r>
          </a:p>
          <a:p>
            <a:pPr marL="0" indent="0">
              <a:buNone/>
            </a:pPr>
            <a:r>
              <a:rPr lang="en-US" dirty="0"/>
              <a:t>	- Dr. Michael Miller, ASAM</a:t>
            </a:r>
          </a:p>
        </p:txBody>
      </p:sp>
    </p:spTree>
    <p:extLst>
      <p:ext uri="{BB962C8B-B14F-4D97-AF65-F5344CB8AC3E}">
        <p14:creationId xmlns:p14="http://schemas.microsoft.com/office/powerpoint/2010/main" val="303836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Addiction</a:t>
            </a:r>
          </a:p>
        </p:txBody>
      </p:sp>
      <p:sp>
        <p:nvSpPr>
          <p:cNvPr id="3" name="Content Placeholder 2"/>
          <p:cNvSpPr>
            <a:spLocks noGrp="1"/>
          </p:cNvSpPr>
          <p:nvPr>
            <p:ph idx="1"/>
          </p:nvPr>
        </p:nvSpPr>
        <p:spPr/>
        <p:txBody>
          <a:bodyPr/>
          <a:lstStyle/>
          <a:p>
            <a:pPr marL="0" indent="0" algn="ctr">
              <a:buNone/>
            </a:pPr>
            <a:r>
              <a:rPr lang="en-US" dirty="0"/>
              <a:t>Addiction is a primary, chronic and relapsing brain disease characterized by an individual pathologically pursuing reward and/or relief by substance use and other behaviors</a:t>
            </a:r>
          </a:p>
          <a:p>
            <a:pPr algn="ctr"/>
            <a:endParaRPr lang="en-US" dirty="0"/>
          </a:p>
          <a:p>
            <a:pPr marL="0" indent="0" algn="ctr">
              <a:buNone/>
            </a:pPr>
            <a:r>
              <a:rPr lang="en-US" dirty="0"/>
              <a:t>- ASAM</a:t>
            </a:r>
          </a:p>
          <a:p>
            <a:endParaRPr lang="en-US" dirty="0"/>
          </a:p>
        </p:txBody>
      </p:sp>
    </p:spTree>
    <p:extLst>
      <p:ext uri="{BB962C8B-B14F-4D97-AF65-F5344CB8AC3E}">
        <p14:creationId xmlns:p14="http://schemas.microsoft.com/office/powerpoint/2010/main" val="58952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Beliefs                   Perceptions</a:t>
            </a:r>
          </a:p>
        </p:txBody>
      </p:sp>
      <p:pic>
        <p:nvPicPr>
          <p:cNvPr id="6" name="Picture 5"/>
          <p:cNvPicPr>
            <a:picLocks noChangeAspect="1"/>
          </p:cNvPicPr>
          <p:nvPr/>
        </p:nvPicPr>
        <p:blipFill>
          <a:blip r:embed="rId2" cstate="print"/>
          <a:stretch>
            <a:fillRect/>
          </a:stretch>
        </p:blipFill>
        <p:spPr>
          <a:xfrm>
            <a:off x="93209" y="1009644"/>
            <a:ext cx="5806177" cy="5104383"/>
          </a:xfrm>
          <a:prstGeom prst="rect">
            <a:avLst/>
          </a:prstGeom>
        </p:spPr>
      </p:pic>
      <p:pic>
        <p:nvPicPr>
          <p:cNvPr id="8" name="Content Placeholder 7"/>
          <p:cNvPicPr>
            <a:picLocks noGrp="1" noChangeAspect="1"/>
          </p:cNvPicPr>
          <p:nvPr>
            <p:ph idx="1"/>
          </p:nvPr>
        </p:nvPicPr>
        <p:blipFill>
          <a:blip r:embed="rId3" cstate="print"/>
          <a:stretch>
            <a:fillRect/>
          </a:stretch>
        </p:blipFill>
        <p:spPr>
          <a:xfrm>
            <a:off x="5987142" y="1413947"/>
            <a:ext cx="6106886" cy="4295775"/>
          </a:xfrm>
          <a:prstGeom prst="rect">
            <a:avLst/>
          </a:prstGeom>
        </p:spPr>
      </p:pic>
    </p:spTree>
    <p:extLst>
      <p:ext uri="{BB962C8B-B14F-4D97-AF65-F5344CB8AC3E}">
        <p14:creationId xmlns:p14="http://schemas.microsoft.com/office/powerpoint/2010/main" val="89779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328" y="245859"/>
            <a:ext cx="9601200" cy="1485900"/>
          </a:xfrm>
        </p:spPr>
        <p:txBody>
          <a:bodyPr>
            <a:noAutofit/>
          </a:bodyPr>
          <a:lstStyle/>
          <a:p>
            <a:r>
              <a:rPr lang="en-US" sz="4800" dirty="0"/>
              <a:t>How has addiction treatment changed?</a:t>
            </a:r>
          </a:p>
        </p:txBody>
      </p:sp>
      <p:sp>
        <p:nvSpPr>
          <p:cNvPr id="3" name="Content Placeholder 2"/>
          <p:cNvSpPr>
            <a:spLocks noGrp="1"/>
          </p:cNvSpPr>
          <p:nvPr>
            <p:ph idx="1"/>
          </p:nvPr>
        </p:nvSpPr>
        <p:spPr>
          <a:xfrm>
            <a:off x="801328" y="2197508"/>
            <a:ext cx="9601200" cy="4567085"/>
          </a:xfrm>
        </p:spPr>
        <p:txBody>
          <a:bodyPr>
            <a:normAutofit/>
          </a:bodyPr>
          <a:lstStyle/>
          <a:p>
            <a:pPr>
              <a:buFont typeface="Wingdings" panose="05000000000000000000" pitchFamily="2" charset="2"/>
              <a:buChar char="§"/>
            </a:pPr>
            <a:r>
              <a:rPr lang="en-US" sz="2800" u="sng" dirty="0">
                <a:latin typeface="Calibri" panose="020F0502020204030204" pitchFamily="34" charset="0"/>
                <a:cs typeface="Calibri" panose="020F0502020204030204" pitchFamily="34" charset="0"/>
              </a:rPr>
              <a:t>Short-term acute</a:t>
            </a:r>
            <a:r>
              <a:rPr lang="en-US" sz="2800" dirty="0">
                <a:latin typeface="Calibri" panose="020F0502020204030204" pitchFamily="34" charset="0"/>
                <a:cs typeface="Calibri" panose="020F0502020204030204" pitchFamily="34" charset="0"/>
              </a:rPr>
              <a:t> interventions vs. </a:t>
            </a:r>
            <a:r>
              <a:rPr lang="en-US" sz="2800" u="sng" dirty="0">
                <a:latin typeface="Calibri" panose="020F0502020204030204" pitchFamily="34" charset="0"/>
                <a:cs typeface="Calibri" panose="020F0502020204030204" pitchFamily="34" charset="0"/>
              </a:rPr>
              <a:t>chronic disease </a:t>
            </a:r>
            <a:r>
              <a:rPr lang="en-US" sz="2800" dirty="0">
                <a:latin typeface="Calibri" panose="020F0502020204030204" pitchFamily="34" charset="0"/>
                <a:cs typeface="Calibri" panose="020F0502020204030204" pitchFamily="34" charset="0"/>
              </a:rPr>
              <a:t>management model</a:t>
            </a:r>
          </a:p>
          <a:p>
            <a:pPr>
              <a:buFont typeface="Wingdings" panose="05000000000000000000" pitchFamily="2" charset="2"/>
              <a:buChar char="§"/>
            </a:pPr>
            <a:r>
              <a:rPr lang="en-US" sz="2800" dirty="0">
                <a:latin typeface="Calibri" panose="020F0502020204030204" pitchFamily="34" charset="0"/>
                <a:cs typeface="Calibri" panose="020F0502020204030204" pitchFamily="34" charset="0"/>
              </a:rPr>
              <a:t>Relapse is a part of the disease, </a:t>
            </a:r>
            <a:r>
              <a:rPr lang="en-US" sz="2800" b="1" dirty="0">
                <a:latin typeface="Calibri" panose="020F0502020204030204" pitchFamily="34" charset="0"/>
                <a:cs typeface="Calibri" panose="020F0502020204030204" pitchFamily="34" charset="0"/>
              </a:rPr>
              <a:t>NOT</a:t>
            </a:r>
            <a:r>
              <a:rPr lang="en-US" sz="2800" dirty="0">
                <a:latin typeface="Calibri" panose="020F0502020204030204" pitchFamily="34" charset="0"/>
                <a:cs typeface="Calibri" panose="020F0502020204030204" pitchFamily="34" charset="0"/>
              </a:rPr>
              <a:t> a failure</a:t>
            </a:r>
          </a:p>
          <a:p>
            <a:pPr lvl="1" indent="-457200">
              <a:buFont typeface="Calibri" panose="020F0502020204030204" pitchFamily="34" charset="0"/>
              <a:buChar char="─"/>
            </a:pPr>
            <a:r>
              <a:rPr lang="en-US" sz="2800" dirty="0">
                <a:latin typeface="Calibri" panose="020F0502020204030204" pitchFamily="34" charset="0"/>
                <a:cs typeface="Calibri" panose="020F0502020204030204" pitchFamily="34" charset="0"/>
              </a:rPr>
              <a:t>Similar to other chronic diseases, addiction often involves cycles of relapse and remission </a:t>
            </a:r>
          </a:p>
          <a:p>
            <a:pPr lvl="1" indent="-457200">
              <a:buFont typeface="Calibri" panose="020F0502020204030204" pitchFamily="34" charset="0"/>
              <a:buChar char="─"/>
            </a:pPr>
            <a:r>
              <a:rPr lang="en-US" sz="2800" dirty="0">
                <a:latin typeface="Calibri" panose="020F0502020204030204" pitchFamily="34" charset="0"/>
                <a:cs typeface="Calibri" panose="020F0502020204030204" pitchFamily="34" charset="0"/>
              </a:rPr>
              <a:t>Without treatment or engagement in recovery activities, addiction is progressive and can result in disability or premature death</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pic>
        <p:nvPicPr>
          <p:cNvPr id="4" name="Picture 3"/>
          <p:cNvPicPr>
            <a:picLocks noChangeAspect="1"/>
          </p:cNvPicPr>
          <p:nvPr/>
        </p:nvPicPr>
        <p:blipFill>
          <a:blip r:embed="rId2" cstate="print"/>
          <a:stretch>
            <a:fillRect/>
          </a:stretch>
        </p:blipFill>
        <p:spPr>
          <a:xfrm>
            <a:off x="8994671" y="1417074"/>
            <a:ext cx="2815714" cy="1941872"/>
          </a:xfrm>
          <a:prstGeom prst="rect">
            <a:avLst/>
          </a:prstGeom>
        </p:spPr>
      </p:pic>
    </p:spTree>
    <p:extLst>
      <p:ext uri="{BB962C8B-B14F-4D97-AF65-F5344CB8AC3E}">
        <p14:creationId xmlns:p14="http://schemas.microsoft.com/office/powerpoint/2010/main" val="60004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2331"/>
            <a:ext cx="10972800" cy="1400917"/>
          </a:xfrm>
        </p:spPr>
        <p:txBody>
          <a:bodyPr/>
          <a:lstStyle/>
          <a:p>
            <a:pPr algn="ctr"/>
            <a:r>
              <a:rPr lang="en-US" b="1" dirty="0"/>
              <a:t>Welcome MAT</a:t>
            </a:r>
            <a:br>
              <a:rPr lang="en-US" dirty="0"/>
            </a:br>
            <a:r>
              <a:rPr lang="en-US" dirty="0"/>
              <a:t> </a:t>
            </a:r>
          </a:p>
        </p:txBody>
      </p:sp>
      <p:sp>
        <p:nvSpPr>
          <p:cNvPr id="3" name="Content Placeholder 2"/>
          <p:cNvSpPr>
            <a:spLocks noGrp="1"/>
          </p:cNvSpPr>
          <p:nvPr>
            <p:ph sz="half" idx="1"/>
          </p:nvPr>
        </p:nvSpPr>
        <p:spPr>
          <a:xfrm>
            <a:off x="304800" y="2373086"/>
            <a:ext cx="2393607" cy="1314783"/>
          </a:xfrm>
        </p:spPr>
        <p:txBody>
          <a:bodyPr>
            <a:normAutofit/>
          </a:bodyPr>
          <a:lstStyle/>
          <a:p>
            <a:pPr marL="0" indent="0">
              <a:buNone/>
            </a:pPr>
            <a:r>
              <a:rPr lang="en-US" dirty="0"/>
              <a:t>Medications				</a:t>
            </a:r>
          </a:p>
        </p:txBody>
      </p:sp>
      <p:sp>
        <p:nvSpPr>
          <p:cNvPr id="4" name="Content Placeholder 3"/>
          <p:cNvSpPr>
            <a:spLocks noGrp="1"/>
          </p:cNvSpPr>
          <p:nvPr>
            <p:ph sz="half" idx="2"/>
          </p:nvPr>
        </p:nvSpPr>
        <p:spPr>
          <a:xfrm>
            <a:off x="9012195" y="2100943"/>
            <a:ext cx="3179805" cy="1748508"/>
          </a:xfrm>
        </p:spPr>
        <p:txBody>
          <a:bodyPr>
            <a:normAutofit/>
          </a:bodyPr>
          <a:lstStyle/>
          <a:p>
            <a:pPr marL="0" indent="0">
              <a:buNone/>
            </a:pPr>
            <a:r>
              <a:rPr lang="en-US" dirty="0"/>
              <a:t>Recovery Work </a:t>
            </a:r>
          </a:p>
          <a:p>
            <a:pPr marL="0" indent="0">
              <a:buNone/>
            </a:pPr>
            <a:r>
              <a:rPr lang="en-US" sz="2000" dirty="0"/>
              <a:t>Intensive Psycho, Social and Behavioral treatments</a:t>
            </a:r>
          </a:p>
          <a:p>
            <a:endParaRPr lang="en-US" dirty="0"/>
          </a:p>
        </p:txBody>
      </p:sp>
      <p:pic>
        <p:nvPicPr>
          <p:cNvPr id="5" name="Picture 4"/>
          <p:cNvPicPr>
            <a:picLocks noChangeAspect="1"/>
          </p:cNvPicPr>
          <p:nvPr/>
        </p:nvPicPr>
        <p:blipFill>
          <a:blip r:embed="rId2" cstate="print"/>
          <a:stretch>
            <a:fillRect/>
          </a:stretch>
        </p:blipFill>
        <p:spPr>
          <a:xfrm>
            <a:off x="3500437" y="1593249"/>
            <a:ext cx="5191125" cy="3105150"/>
          </a:xfrm>
          <a:prstGeom prst="rect">
            <a:avLst/>
          </a:prstGeom>
        </p:spPr>
      </p:pic>
    </p:spTree>
    <p:extLst>
      <p:ext uri="{BB962C8B-B14F-4D97-AF65-F5344CB8AC3E}">
        <p14:creationId xmlns:p14="http://schemas.microsoft.com/office/powerpoint/2010/main" val="221860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58988" y="338139"/>
            <a:ext cx="8151812" cy="822325"/>
          </a:xfrm>
        </p:spPr>
        <p:txBody>
          <a:bodyPr/>
          <a:lstStyle/>
          <a:p>
            <a:r>
              <a:rPr lang="en-US" altLang="en-US" sz="3000">
                <a:cs typeface="Times New Roman" pitchFamily="18" charset="0"/>
              </a:rPr>
              <a:t>OUD Drugs: Distinct Pharmacology and Roles in Treatment</a:t>
            </a:r>
          </a:p>
        </p:txBody>
      </p:sp>
      <p:sp>
        <p:nvSpPr>
          <p:cNvPr id="31747" name="TextBox 4"/>
          <p:cNvSpPr txBox="1">
            <a:spLocks noChangeArrowheads="1"/>
          </p:cNvSpPr>
          <p:nvPr/>
        </p:nvSpPr>
        <p:spPr bwMode="auto">
          <a:xfrm>
            <a:off x="1581150" y="6116638"/>
            <a:ext cx="8991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lr>
                <a:srgbClr val="6E9D95"/>
              </a:buClr>
              <a:buSzPct val="110000"/>
              <a:buFont typeface="Wingdings" pitchFamily="2" charset="2"/>
              <a:buChar char="§"/>
              <a:defRPr sz="2400" b="1">
                <a:solidFill>
                  <a:srgbClr val="595959"/>
                </a:solidFill>
                <a:latin typeface="Arial" pitchFamily="34" charset="0"/>
                <a:ea typeface="MS PGothic" pitchFamily="34" charset="-128"/>
              </a:defRPr>
            </a:lvl1pPr>
            <a:lvl2pPr marL="742950" indent="-285750">
              <a:spcBef>
                <a:spcPct val="20000"/>
              </a:spcBef>
              <a:buClr>
                <a:srgbClr val="6E9D95"/>
              </a:buClr>
              <a:buSzPct val="110000"/>
              <a:buFont typeface="Arial" pitchFamily="34" charset="0"/>
              <a:buChar char="-"/>
              <a:defRPr sz="2400" b="1">
                <a:solidFill>
                  <a:srgbClr val="595959"/>
                </a:solidFill>
                <a:latin typeface="Arial" pitchFamily="34" charset="0"/>
                <a:ea typeface="MS PGothic" pitchFamily="34" charset="-128"/>
              </a:defRPr>
            </a:lvl2pPr>
            <a:lvl3pPr marL="1143000" indent="-228600">
              <a:spcBef>
                <a:spcPct val="20000"/>
              </a:spcBef>
              <a:buClr>
                <a:srgbClr val="6E9D95"/>
              </a:buClr>
              <a:buSzPct val="110000"/>
              <a:buFont typeface="Times" charset="0"/>
              <a:buChar char="•"/>
              <a:defRPr sz="2400" b="1">
                <a:solidFill>
                  <a:srgbClr val="595959"/>
                </a:solidFill>
                <a:latin typeface="Arial" pitchFamily="34" charset="0"/>
                <a:ea typeface="MS PGothic"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itchFamily="34" charset="0"/>
                <a:ea typeface="MS PGothic"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itchFamily="34" charset="0"/>
                <a:ea typeface="MS PGothic"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9pPr>
          </a:lstStyle>
          <a:p>
            <a:pPr algn="r">
              <a:spcBef>
                <a:spcPct val="0"/>
              </a:spcBef>
              <a:buClrTx/>
              <a:buSzTx/>
              <a:buFontTx/>
              <a:buNone/>
            </a:pPr>
            <a:r>
              <a:rPr lang="en-US" altLang="en-US" sz="1000" b="0">
                <a:solidFill>
                  <a:srgbClr val="4688AF"/>
                </a:solidFill>
              </a:rPr>
              <a:t>http://www.pewtrusts.org/en/research-and-analysis/fact-sheets/2016/11/medication-assisted-treatment-improves-outcomes-for-patients-with-opioid-use-disorder</a:t>
            </a:r>
          </a:p>
        </p:txBody>
      </p:sp>
      <p:pic>
        <p:nvPicPr>
          <p:cNvPr id="3174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0314" y="1524001"/>
            <a:ext cx="7153275" cy="4257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0880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20000"/>
          </a:bodyPr>
          <a:lstStyle/>
          <a:p>
            <a:pPr marL="0" indent="0" fontAlgn="base">
              <a:buNone/>
            </a:pPr>
            <a:endParaRPr lang="en-US" dirty="0"/>
          </a:p>
          <a:p>
            <a:pPr fontAlgn="base"/>
            <a:r>
              <a:rPr lang="en-US" dirty="0"/>
              <a:t>Understand why and how Medication Assisted Treatment works and why we don't use it by challenging the way we view, judge and think about addiction.</a:t>
            </a:r>
          </a:p>
          <a:p>
            <a:pPr fontAlgn="base"/>
            <a:r>
              <a:rPr lang="en-US" dirty="0"/>
              <a:t>Gain an understanding and recognition of the discrimination and bias that impacts access to evidenced based care for those who need treatment for substance use disorders.</a:t>
            </a:r>
          </a:p>
          <a:p>
            <a:pPr fontAlgn="base"/>
            <a:r>
              <a:rPr lang="en-US"/>
              <a:t>Participants </a:t>
            </a:r>
            <a:r>
              <a:rPr lang="en-US" dirty="0"/>
              <a:t>will identify and describe three differences between integrated MAT treatment practices versus non-integrated MAT treatment practices.</a:t>
            </a:r>
          </a:p>
          <a:p>
            <a:pPr fontAlgn="base"/>
            <a:r>
              <a:rPr lang="en-US"/>
              <a:t>Participants </a:t>
            </a:r>
            <a:r>
              <a:rPr lang="en-US" dirty="0"/>
              <a:t>will list and describe three common barriers to access MAT and identify strategies to increase access to care.</a:t>
            </a:r>
          </a:p>
          <a:p>
            <a:pPr fontAlgn="base"/>
            <a:endParaRPr lang="en-US" dirty="0"/>
          </a:p>
          <a:p>
            <a:endParaRPr lang="en-US" dirty="0"/>
          </a:p>
        </p:txBody>
      </p:sp>
    </p:spTree>
    <p:extLst>
      <p:ext uri="{BB962C8B-B14F-4D97-AF65-F5344CB8AC3E}">
        <p14:creationId xmlns:p14="http://schemas.microsoft.com/office/powerpoint/2010/main" val="257739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155" y="138541"/>
            <a:ext cx="9601200" cy="818535"/>
          </a:xfrm>
        </p:spPr>
        <p:txBody>
          <a:bodyPr>
            <a:normAutofit fontScale="90000"/>
          </a:bodyPr>
          <a:lstStyle/>
          <a:p>
            <a:r>
              <a:rPr lang="en-US" sz="4800" dirty="0"/>
              <a:t>The Case for MAT</a:t>
            </a:r>
          </a:p>
        </p:txBody>
      </p:sp>
      <p:sp>
        <p:nvSpPr>
          <p:cNvPr id="3" name="Content Placeholder 2"/>
          <p:cNvSpPr>
            <a:spLocks noGrp="1"/>
          </p:cNvSpPr>
          <p:nvPr>
            <p:ph idx="1"/>
          </p:nvPr>
        </p:nvSpPr>
        <p:spPr>
          <a:xfrm>
            <a:off x="870155" y="1099225"/>
            <a:ext cx="10336108" cy="4484452"/>
          </a:xfrm>
        </p:spPr>
        <p:txBody>
          <a:bodyPr>
            <a:normAutofit fontScale="25000" lnSpcReduction="20000"/>
          </a:bodyPr>
          <a:lstStyle/>
          <a:p>
            <a:pPr>
              <a:buFont typeface="Wingdings" panose="05000000000000000000" pitchFamily="2" charset="2"/>
              <a:buChar char="§"/>
            </a:pPr>
            <a:r>
              <a:rPr lang="en-US" sz="11200" dirty="0">
                <a:latin typeface="+mj-lt"/>
                <a:cs typeface="Calibri" panose="020F0502020204030204" pitchFamily="34" charset="0"/>
              </a:rPr>
              <a:t>MAT is “the use of medications, in combination with counseling and behavioral therapies, to provide a whole-patient approach to the treatment of substance use disorders.”--SAMHSA </a:t>
            </a:r>
          </a:p>
          <a:p>
            <a:endParaRPr lang="en-US" sz="5100" dirty="0">
              <a:latin typeface="+mj-lt"/>
              <a:cs typeface="Calibri" panose="020F0502020204030204" pitchFamily="34" charset="0"/>
            </a:endParaRPr>
          </a:p>
          <a:p>
            <a:pPr>
              <a:buFont typeface="Wingdings" panose="05000000000000000000" pitchFamily="2" charset="2"/>
              <a:buChar char="§"/>
            </a:pPr>
            <a:r>
              <a:rPr lang="en-US" sz="11200" dirty="0">
                <a:latin typeface="+mj-lt"/>
                <a:cs typeface="Calibri" panose="020F0502020204030204" pitchFamily="34" charset="0"/>
              </a:rPr>
              <a:t>Research indicates that </a:t>
            </a:r>
            <a:r>
              <a:rPr lang="en-US" sz="11200" u="sng" dirty="0">
                <a:latin typeface="+mj-lt"/>
                <a:cs typeface="Calibri" panose="020F0502020204030204" pitchFamily="34" charset="0"/>
              </a:rPr>
              <a:t>methadone</a:t>
            </a:r>
            <a:r>
              <a:rPr lang="en-US" sz="11200" dirty="0">
                <a:latin typeface="+mj-lt"/>
                <a:cs typeface="Calibri" panose="020F0502020204030204" pitchFamily="34" charset="0"/>
              </a:rPr>
              <a:t> and </a:t>
            </a:r>
            <a:r>
              <a:rPr lang="en-US" sz="11200" u="sng" dirty="0">
                <a:latin typeface="+mj-lt"/>
                <a:cs typeface="Calibri" panose="020F0502020204030204" pitchFamily="34" charset="0"/>
              </a:rPr>
              <a:t>buprenorphine</a:t>
            </a:r>
            <a:r>
              <a:rPr lang="en-US" sz="11200" dirty="0">
                <a:latin typeface="+mj-lt"/>
                <a:cs typeface="Calibri" panose="020F0502020204030204" pitchFamily="34" charset="0"/>
              </a:rPr>
              <a:t> have a strong evidence base supporting their clinical effectiveness. Strong support for </a:t>
            </a:r>
            <a:r>
              <a:rPr lang="en-US" sz="11200" u="sng" dirty="0">
                <a:latin typeface="+mj-lt"/>
                <a:cs typeface="Calibri" panose="020F0502020204030204" pitchFamily="34" charset="0"/>
              </a:rPr>
              <a:t>Vivitrol</a:t>
            </a:r>
            <a:r>
              <a:rPr lang="en-US" sz="11200" dirty="0">
                <a:latin typeface="+mj-lt"/>
                <a:cs typeface="Calibri" panose="020F0502020204030204" pitchFamily="34" charset="0"/>
              </a:rPr>
              <a:t>.</a:t>
            </a:r>
            <a:endParaRPr lang="en-US" sz="5100" dirty="0">
              <a:latin typeface="+mj-lt"/>
              <a:cs typeface="Calibri" panose="020F0502020204030204" pitchFamily="34" charset="0"/>
            </a:endParaRPr>
          </a:p>
          <a:p>
            <a:pPr marL="0" indent="0">
              <a:buNone/>
            </a:pPr>
            <a:endParaRPr lang="en-US" sz="5100" dirty="0">
              <a:latin typeface="+mj-lt"/>
              <a:cs typeface="Calibri" panose="020F0502020204030204" pitchFamily="34" charset="0"/>
            </a:endParaRPr>
          </a:p>
          <a:p>
            <a:pPr>
              <a:buFont typeface="Wingdings" panose="05000000000000000000" pitchFamily="2" charset="2"/>
              <a:buChar char="§"/>
            </a:pPr>
            <a:r>
              <a:rPr lang="en-US" sz="11200" dirty="0">
                <a:latin typeface="+mj-lt"/>
                <a:cs typeface="Calibri" panose="020F0502020204030204" pitchFamily="34" charset="0"/>
              </a:rPr>
              <a:t>MAT is the </a:t>
            </a:r>
            <a:r>
              <a:rPr lang="en-US" sz="11200" b="1" dirty="0">
                <a:latin typeface="+mj-lt"/>
                <a:cs typeface="Calibri" panose="020F0502020204030204" pitchFamily="34" charset="0"/>
              </a:rPr>
              <a:t>gold standard</a:t>
            </a:r>
            <a:r>
              <a:rPr lang="en-US" sz="11200" dirty="0">
                <a:latin typeface="+mj-lt"/>
                <a:cs typeface="Calibri" panose="020F0502020204030204" pitchFamily="34" charset="0"/>
              </a:rPr>
              <a:t> for opioid use disorder (OUD) treatment:</a:t>
            </a:r>
          </a:p>
          <a:p>
            <a:pPr marL="873252" lvl="1" indent="-342900">
              <a:buFont typeface="Wingdings" panose="05000000000000000000" pitchFamily="2" charset="2"/>
              <a:buChar char="Ø"/>
            </a:pPr>
            <a:r>
              <a:rPr lang="en-US" sz="11200" dirty="0">
                <a:latin typeface="+mj-lt"/>
                <a:cs typeface="Calibri" panose="020F0502020204030204" pitchFamily="34" charset="0"/>
              </a:rPr>
              <a:t>Reduces drug use</a:t>
            </a:r>
          </a:p>
          <a:p>
            <a:pPr marL="873252" lvl="1" indent="-342900">
              <a:buFont typeface="Wingdings" panose="05000000000000000000" pitchFamily="2" charset="2"/>
              <a:buChar char="Ø"/>
            </a:pPr>
            <a:r>
              <a:rPr lang="en-US" sz="11200" dirty="0">
                <a:latin typeface="+mj-lt"/>
                <a:cs typeface="Calibri" panose="020F0502020204030204" pitchFamily="34" charset="0"/>
              </a:rPr>
              <a:t>Reduces risk of overdose</a:t>
            </a:r>
          </a:p>
          <a:p>
            <a:pPr marL="873252" lvl="1" indent="-342900">
              <a:buFont typeface="Wingdings" panose="05000000000000000000" pitchFamily="2" charset="2"/>
              <a:buChar char="Ø"/>
            </a:pPr>
            <a:r>
              <a:rPr lang="en-US" sz="11200" dirty="0">
                <a:latin typeface="+mj-lt"/>
                <a:cs typeface="Calibri" panose="020F0502020204030204" pitchFamily="34" charset="0"/>
              </a:rPr>
              <a:t>Prevents injection behaviors</a:t>
            </a:r>
          </a:p>
          <a:p>
            <a:pPr marL="873252" lvl="1" indent="-342900">
              <a:buFont typeface="Wingdings" panose="05000000000000000000" pitchFamily="2" charset="2"/>
              <a:buChar char="Ø"/>
            </a:pPr>
            <a:r>
              <a:rPr lang="en-US" sz="11200" dirty="0">
                <a:latin typeface="+mj-lt"/>
                <a:cs typeface="Calibri" panose="020F0502020204030204" pitchFamily="34" charset="0"/>
              </a:rPr>
              <a:t>Reduces criminal behavior</a:t>
            </a:r>
          </a:p>
          <a:p>
            <a:endParaRPr lang="en-US" dirty="0"/>
          </a:p>
        </p:txBody>
      </p:sp>
      <p:pic>
        <p:nvPicPr>
          <p:cNvPr id="4" name="Picture 3"/>
          <p:cNvPicPr>
            <a:picLocks noChangeAspect="1"/>
          </p:cNvPicPr>
          <p:nvPr/>
        </p:nvPicPr>
        <p:blipFill>
          <a:blip r:embed="rId3" cstate="print"/>
          <a:stretch>
            <a:fillRect/>
          </a:stretch>
        </p:blipFill>
        <p:spPr>
          <a:xfrm>
            <a:off x="6737519" y="4601876"/>
            <a:ext cx="4067175" cy="1123950"/>
          </a:xfrm>
          <a:prstGeom prst="rect">
            <a:avLst/>
          </a:prstGeom>
        </p:spPr>
      </p:pic>
    </p:spTree>
    <p:extLst>
      <p:ext uri="{BB962C8B-B14F-4D97-AF65-F5344CB8AC3E}">
        <p14:creationId xmlns:p14="http://schemas.microsoft.com/office/powerpoint/2010/main" val="332683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7761"/>
            <a:ext cx="10972800" cy="690416"/>
          </a:xfrm>
        </p:spPr>
        <p:txBody>
          <a:bodyPr/>
          <a:lstStyle/>
          <a:p>
            <a:r>
              <a:rPr lang="en-US" dirty="0">
                <a:solidFill>
                  <a:schemeClr val="tx2">
                    <a:lumMod val="60000"/>
                    <a:lumOff val="40000"/>
                  </a:schemeClr>
                </a:solidFill>
                <a:latin typeface="Arial" panose="020B0604020202020204" pitchFamily="34" charset="0"/>
                <a:cs typeface="Arial" panose="020B0604020202020204" pitchFamily="34" charset="0"/>
              </a:rPr>
              <a:t>MAT Supports Recovery</a:t>
            </a:r>
            <a:br>
              <a:rPr lang="en-US" dirty="0">
                <a:solidFill>
                  <a:schemeClr val="tx2">
                    <a:lumMod val="60000"/>
                    <a:lumOff val="40000"/>
                  </a:schemeClr>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r>
              <a:rPr lang="en-US" dirty="0"/>
              <a:t>persistent intentional </a:t>
            </a:r>
            <a:r>
              <a:rPr lang="en-US" b="1" dirty="0"/>
              <a:t>abstinence</a:t>
            </a:r>
            <a:r>
              <a:rPr lang="en-US" dirty="0"/>
              <a:t> from intoxication</a:t>
            </a:r>
          </a:p>
          <a:p>
            <a:r>
              <a:rPr lang="en-US" b="1" dirty="0"/>
              <a:t>engagement </a:t>
            </a:r>
            <a:r>
              <a:rPr lang="en-US" dirty="0"/>
              <a:t>in daily life</a:t>
            </a:r>
          </a:p>
          <a:p>
            <a:r>
              <a:rPr lang="en-US" dirty="0"/>
              <a:t>gaining </a:t>
            </a:r>
            <a:r>
              <a:rPr lang="en-US" b="1" dirty="0"/>
              <a:t>employment</a:t>
            </a:r>
          </a:p>
          <a:p>
            <a:r>
              <a:rPr lang="en-US" dirty="0"/>
              <a:t>reestablish </a:t>
            </a:r>
            <a:r>
              <a:rPr lang="en-US" b="1" dirty="0"/>
              <a:t>family and social ties</a:t>
            </a:r>
          </a:p>
          <a:p>
            <a:r>
              <a:rPr lang="en-US" dirty="0"/>
              <a:t>being </a:t>
            </a:r>
            <a:r>
              <a:rPr lang="en-US" b="1" dirty="0"/>
              <a:t>present</a:t>
            </a:r>
            <a:r>
              <a:rPr lang="en-US" dirty="0"/>
              <a:t> in everyday life</a:t>
            </a:r>
          </a:p>
          <a:p>
            <a:r>
              <a:rPr lang="en-US" dirty="0"/>
              <a:t>being able to weather the challenges, daily lows and highs of life </a:t>
            </a:r>
            <a:r>
              <a:rPr lang="en-US" i="1" dirty="0"/>
              <a:t>without substances </a:t>
            </a:r>
            <a:r>
              <a:rPr lang="en-US" dirty="0"/>
              <a:t>as an external coping skills that has negative side effects and consequences  </a:t>
            </a:r>
          </a:p>
        </p:txBody>
      </p:sp>
    </p:spTree>
    <p:extLst>
      <p:ext uri="{BB962C8B-B14F-4D97-AF65-F5344CB8AC3E}">
        <p14:creationId xmlns:p14="http://schemas.microsoft.com/office/powerpoint/2010/main" val="248348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993" y="381000"/>
            <a:ext cx="9601200" cy="759542"/>
          </a:xfrm>
        </p:spPr>
        <p:txBody>
          <a:bodyPr>
            <a:normAutofit fontScale="90000"/>
          </a:bodyPr>
          <a:lstStyle/>
          <a:p>
            <a:r>
              <a:rPr lang="en-US" sz="4800" dirty="0"/>
              <a:t>An Unmet Need </a:t>
            </a:r>
          </a:p>
        </p:txBody>
      </p:sp>
      <p:sp>
        <p:nvSpPr>
          <p:cNvPr id="3" name="Content Placeholder 2"/>
          <p:cNvSpPr>
            <a:spLocks noGrp="1"/>
          </p:cNvSpPr>
          <p:nvPr>
            <p:ph idx="1"/>
          </p:nvPr>
        </p:nvSpPr>
        <p:spPr>
          <a:xfrm>
            <a:off x="394556" y="1025854"/>
            <a:ext cx="11233355" cy="5383162"/>
          </a:xfrm>
        </p:spPr>
        <p:txBody>
          <a:bodyPr>
            <a:normAutofit fontScale="92500"/>
          </a:bodyPr>
          <a:lstStyle/>
          <a:p>
            <a:pPr>
              <a:buFont typeface="Wingdings" panose="05000000000000000000" pitchFamily="2" charset="2"/>
              <a:buChar char="§"/>
            </a:pPr>
            <a:r>
              <a:rPr lang="en-US" dirty="0"/>
              <a:t>20.2 Million People Have SUD  </a:t>
            </a:r>
          </a:p>
          <a:p>
            <a:pPr>
              <a:buFont typeface="Wingdings" panose="05000000000000000000" pitchFamily="2" charset="2"/>
              <a:buChar char="§"/>
            </a:pPr>
            <a:r>
              <a:rPr lang="en-US" dirty="0"/>
              <a:t>2 million had a substance use disorder involving prescription pain relievers and 591,000 had a substance use disorder involving heroin</a:t>
            </a:r>
          </a:p>
          <a:p>
            <a:pPr>
              <a:buFont typeface="Wingdings" panose="05000000000000000000" pitchFamily="2" charset="2"/>
              <a:buChar char="§"/>
            </a:pPr>
            <a:r>
              <a:rPr lang="en-US" dirty="0"/>
              <a:t>10% to 40% of individuals with addictions receive treatment</a:t>
            </a:r>
          </a:p>
          <a:p>
            <a:pPr>
              <a:buFont typeface="Wingdings" panose="05000000000000000000" pitchFamily="2" charset="2"/>
              <a:buChar char="§"/>
            </a:pPr>
            <a:r>
              <a:rPr lang="en-US" sz="2800" dirty="0"/>
              <a:t>Only a fraction of those that get treatment get MAT</a:t>
            </a:r>
          </a:p>
          <a:p>
            <a:pPr lvl="1">
              <a:buFont typeface="Wingdings" panose="05000000000000000000" pitchFamily="2" charset="2"/>
              <a:buChar char="§"/>
            </a:pPr>
            <a:r>
              <a:rPr lang="en-US" dirty="0"/>
              <a:t>300,000-400,000 people on methadone in a given year</a:t>
            </a:r>
          </a:p>
          <a:p>
            <a:pPr lvl="1">
              <a:buFont typeface="Wingdings" panose="05000000000000000000" pitchFamily="2" charset="2"/>
              <a:buChar char="§"/>
            </a:pPr>
            <a:r>
              <a:rPr lang="en-US" dirty="0"/>
              <a:t>40,000 on buprenorphine</a:t>
            </a:r>
          </a:p>
          <a:p>
            <a:pPr lvl="1">
              <a:buFont typeface="Wingdings" panose="05000000000000000000" pitchFamily="2" charset="2"/>
              <a:buChar char="§"/>
            </a:pPr>
            <a:r>
              <a:rPr lang="en-US" dirty="0"/>
              <a:t>5-10,000 on Naltrexone </a:t>
            </a:r>
          </a:p>
          <a:p>
            <a:pPr>
              <a:buFont typeface="Wingdings" panose="05000000000000000000" pitchFamily="2" charset="2"/>
              <a:buChar char="§"/>
            </a:pPr>
            <a:r>
              <a:rPr lang="en-US" dirty="0"/>
              <a:t>Only </a:t>
            </a:r>
            <a:r>
              <a:rPr lang="en-US" b="1" dirty="0"/>
              <a:t>10% </a:t>
            </a:r>
            <a:r>
              <a:rPr lang="en-US" dirty="0"/>
              <a:t>of the people who need to be on MAT for opioid use disorder (OUC) are receiving it </a:t>
            </a:r>
          </a:p>
          <a:p>
            <a:pPr>
              <a:buFont typeface="Wingdings" panose="05000000000000000000" pitchFamily="2" charset="2"/>
              <a:buChar char="§"/>
            </a:pPr>
            <a:r>
              <a:rPr lang="en-US" dirty="0"/>
              <a:t>More than </a:t>
            </a:r>
            <a:r>
              <a:rPr lang="en-US" b="1" dirty="0"/>
              <a:t>two-thirds</a:t>
            </a:r>
            <a:r>
              <a:rPr lang="en-US" dirty="0"/>
              <a:t> of U.S. clinics and treatment centers still do not offer MAT medications (Stateline, 2016)</a:t>
            </a:r>
          </a:p>
          <a:p>
            <a:pPr>
              <a:buFont typeface="Wingdings" panose="05000000000000000000" pitchFamily="2" charset="2"/>
              <a:buChar char="§"/>
            </a:pPr>
            <a:endParaRPr lang="en-US" sz="2800" b="1" dirty="0"/>
          </a:p>
          <a:p>
            <a:pPr>
              <a:buFont typeface="Wingdings" panose="05000000000000000000" pitchFamily="2" charset="2"/>
              <a:buChar char="§"/>
            </a:pPr>
            <a:endParaRPr lang="en-US" dirty="0"/>
          </a:p>
        </p:txBody>
      </p:sp>
      <p:pic>
        <p:nvPicPr>
          <p:cNvPr id="4" name="Picture 3"/>
          <p:cNvPicPr>
            <a:picLocks noChangeAspect="1"/>
          </p:cNvPicPr>
          <p:nvPr/>
        </p:nvPicPr>
        <p:blipFill>
          <a:blip r:embed="rId3" cstate="print"/>
          <a:stretch>
            <a:fillRect/>
          </a:stretch>
        </p:blipFill>
        <p:spPr>
          <a:xfrm>
            <a:off x="8738539" y="228601"/>
            <a:ext cx="3190565" cy="1276226"/>
          </a:xfrm>
          <a:prstGeom prst="rect">
            <a:avLst/>
          </a:prstGeom>
        </p:spPr>
      </p:pic>
    </p:spTree>
    <p:extLst>
      <p:ext uri="{BB962C8B-B14F-4D97-AF65-F5344CB8AC3E}">
        <p14:creationId xmlns:p14="http://schemas.microsoft.com/office/powerpoint/2010/main" val="2408686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Evidenced Based</a:t>
            </a:r>
            <a:r>
              <a:rPr lang="en-US" dirty="0">
                <a:sym typeface="Wingdings" panose="05000000000000000000" pitchFamily="2" charset="2"/>
              </a:rPr>
              <a:t></a:t>
            </a:r>
            <a:r>
              <a:rPr lang="en-US" dirty="0"/>
              <a:t>- Utilization</a:t>
            </a:r>
            <a:r>
              <a:rPr lang="en-US" dirty="0">
                <a:sym typeface="Wingdings" panose="05000000000000000000" pitchFamily="2" charset="2"/>
              </a:rPr>
              <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086" y="1186542"/>
            <a:ext cx="11114314" cy="4939621"/>
          </a:xfrm>
          <a:prstGeom prst="rect">
            <a:avLst/>
          </a:prstGeom>
        </p:spPr>
      </p:pic>
    </p:spTree>
    <p:extLst>
      <p:ext uri="{BB962C8B-B14F-4D97-AF65-F5344CB8AC3E}">
        <p14:creationId xmlns:p14="http://schemas.microsoft.com/office/powerpoint/2010/main" val="292644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009" y="123337"/>
            <a:ext cx="9601200" cy="796491"/>
          </a:xfrm>
        </p:spPr>
        <p:txBody>
          <a:bodyPr>
            <a:normAutofit fontScale="90000"/>
          </a:bodyPr>
          <a:lstStyle/>
          <a:p>
            <a:r>
              <a:rPr lang="en-US" sz="4800" dirty="0"/>
              <a:t>The Bias Against MAT</a:t>
            </a:r>
          </a:p>
        </p:txBody>
      </p:sp>
      <p:sp>
        <p:nvSpPr>
          <p:cNvPr id="3" name="Content Placeholder 2"/>
          <p:cNvSpPr>
            <a:spLocks noGrp="1"/>
          </p:cNvSpPr>
          <p:nvPr>
            <p:ph idx="1"/>
          </p:nvPr>
        </p:nvSpPr>
        <p:spPr>
          <a:xfrm>
            <a:off x="200799" y="919828"/>
            <a:ext cx="11880954" cy="5364240"/>
          </a:xfrm>
        </p:spPr>
        <p:txBody>
          <a:bodyPr>
            <a:normAutofit lnSpcReduction="10000"/>
          </a:bodyPr>
          <a:lstStyle/>
          <a:p>
            <a:pPr marL="0" indent="0">
              <a:buNone/>
            </a:pPr>
            <a:r>
              <a:rPr lang="en-US" sz="6000" b="1" u="sng" dirty="0"/>
              <a:t>Belief</a:t>
            </a:r>
            <a:r>
              <a:rPr lang="en-US" sz="6000" dirty="0"/>
              <a:t> that use of medication conflicts with abstinence-based treatment programs like 12-step programs*</a:t>
            </a:r>
          </a:p>
          <a:p>
            <a:pPr marL="0" indent="0">
              <a:buNone/>
            </a:pPr>
            <a:endParaRPr lang="en-US" sz="6000" dirty="0"/>
          </a:p>
          <a:p>
            <a:pPr marL="0" indent="0">
              <a:buNone/>
            </a:pPr>
            <a:r>
              <a:rPr lang="en-US" dirty="0"/>
              <a:t>*Not all 12-step programs prohibit MAT and mutual support groups remain an important part of addiction treatment and recovery. </a:t>
            </a:r>
          </a:p>
          <a:p>
            <a:endParaRPr lang="en-US" dirty="0"/>
          </a:p>
        </p:txBody>
      </p:sp>
    </p:spTree>
    <p:extLst>
      <p:ext uri="{BB962C8B-B14F-4D97-AF65-F5344CB8AC3E}">
        <p14:creationId xmlns:p14="http://schemas.microsoft.com/office/powerpoint/2010/main" val="3768810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Against MAT</a:t>
            </a:r>
          </a:p>
        </p:txBody>
      </p:sp>
      <p:sp>
        <p:nvSpPr>
          <p:cNvPr id="3" name="Content Placeholder 2"/>
          <p:cNvSpPr>
            <a:spLocks noGrp="1"/>
          </p:cNvSpPr>
          <p:nvPr>
            <p:ph idx="1"/>
          </p:nvPr>
        </p:nvSpPr>
        <p:spPr/>
        <p:txBody>
          <a:bodyPr>
            <a:normAutofit/>
          </a:bodyPr>
          <a:lstStyle/>
          <a:p>
            <a:pPr marL="0" indent="0">
              <a:buNone/>
            </a:pPr>
            <a:r>
              <a:rPr lang="en-US" sz="4400" b="1" u="sng" dirty="0"/>
              <a:t>Belief</a:t>
            </a:r>
            <a:r>
              <a:rPr lang="en-US" sz="4400" dirty="0"/>
              <a:t> that abstinence is more effective than MAT</a:t>
            </a:r>
          </a:p>
          <a:p>
            <a:pPr lvl="1">
              <a:buFont typeface="Wingdings" panose="05000000000000000000" pitchFamily="2" charset="2"/>
              <a:buChar char="§"/>
            </a:pPr>
            <a:r>
              <a:rPr lang="en-US" sz="4400" dirty="0"/>
              <a:t>Many people, including individuals who have worked in the treatment field, have recovered from addiction without the use of medications</a:t>
            </a:r>
          </a:p>
          <a:p>
            <a:endParaRPr lang="en-US" dirty="0"/>
          </a:p>
        </p:txBody>
      </p:sp>
    </p:spTree>
    <p:extLst>
      <p:ext uri="{BB962C8B-B14F-4D97-AF65-F5344CB8AC3E}">
        <p14:creationId xmlns:p14="http://schemas.microsoft.com/office/powerpoint/2010/main" val="1759169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Against MAT</a:t>
            </a:r>
          </a:p>
        </p:txBody>
      </p:sp>
      <p:sp>
        <p:nvSpPr>
          <p:cNvPr id="3" name="Content Placeholder 2"/>
          <p:cNvSpPr>
            <a:spLocks noGrp="1"/>
          </p:cNvSpPr>
          <p:nvPr>
            <p:ph idx="1"/>
          </p:nvPr>
        </p:nvSpPr>
        <p:spPr/>
        <p:txBody>
          <a:bodyPr/>
          <a:lstStyle/>
          <a:p>
            <a:pPr marL="0" indent="0">
              <a:buNone/>
            </a:pPr>
            <a:r>
              <a:rPr lang="en-US" sz="6000" b="1" u="sng" dirty="0"/>
              <a:t>Perception</a:t>
            </a:r>
            <a:r>
              <a:rPr lang="en-US" sz="6000" dirty="0"/>
              <a:t> that MAT is not treating the underlying causes of addiction. </a:t>
            </a:r>
          </a:p>
          <a:p>
            <a:endParaRPr lang="en-US" dirty="0"/>
          </a:p>
        </p:txBody>
      </p:sp>
    </p:spTree>
    <p:extLst>
      <p:ext uri="{BB962C8B-B14F-4D97-AF65-F5344CB8AC3E}">
        <p14:creationId xmlns:p14="http://schemas.microsoft.com/office/powerpoint/2010/main" val="239315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Against MAT</a:t>
            </a:r>
          </a:p>
        </p:txBody>
      </p:sp>
      <p:sp>
        <p:nvSpPr>
          <p:cNvPr id="3" name="Content Placeholder 2"/>
          <p:cNvSpPr>
            <a:spLocks noGrp="1"/>
          </p:cNvSpPr>
          <p:nvPr>
            <p:ph idx="1"/>
          </p:nvPr>
        </p:nvSpPr>
        <p:spPr/>
        <p:txBody>
          <a:bodyPr/>
          <a:lstStyle/>
          <a:p>
            <a:pPr marL="0" indent="0">
              <a:buNone/>
            </a:pPr>
            <a:r>
              <a:rPr lang="en-US" sz="6000" dirty="0"/>
              <a:t>Negative </a:t>
            </a:r>
            <a:r>
              <a:rPr lang="en-US" sz="6000" b="1" u="sng" dirty="0"/>
              <a:t>perceptions</a:t>
            </a:r>
            <a:r>
              <a:rPr lang="en-US" sz="6000" dirty="0"/>
              <a:t> around methadone clinics; patients may try to limit their time there</a:t>
            </a:r>
          </a:p>
          <a:p>
            <a:endParaRPr lang="en-US" dirty="0"/>
          </a:p>
        </p:txBody>
      </p:sp>
    </p:spTree>
    <p:extLst>
      <p:ext uri="{BB962C8B-B14F-4D97-AF65-F5344CB8AC3E}">
        <p14:creationId xmlns:p14="http://schemas.microsoft.com/office/powerpoint/2010/main" val="385753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Against MAT</a:t>
            </a:r>
          </a:p>
        </p:txBody>
      </p:sp>
      <p:sp>
        <p:nvSpPr>
          <p:cNvPr id="3" name="Content Placeholder 2"/>
          <p:cNvSpPr>
            <a:spLocks noGrp="1"/>
          </p:cNvSpPr>
          <p:nvPr>
            <p:ph idx="1"/>
          </p:nvPr>
        </p:nvSpPr>
        <p:spPr/>
        <p:txBody>
          <a:bodyPr/>
          <a:lstStyle/>
          <a:p>
            <a:pPr marL="0" indent="0">
              <a:buNone/>
            </a:pPr>
            <a:r>
              <a:rPr lang="en-US" sz="6000" b="1" u="sng" dirty="0"/>
              <a:t>Belief</a:t>
            </a:r>
            <a:r>
              <a:rPr lang="en-US" sz="6000" dirty="0"/>
              <a:t> that people on MAT are not in recovery; not “clean”</a:t>
            </a:r>
          </a:p>
          <a:p>
            <a:endParaRPr lang="en-US" dirty="0"/>
          </a:p>
        </p:txBody>
      </p:sp>
    </p:spTree>
    <p:extLst>
      <p:ext uri="{BB962C8B-B14F-4D97-AF65-F5344CB8AC3E}">
        <p14:creationId xmlns:p14="http://schemas.microsoft.com/office/powerpoint/2010/main" val="3803514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Against MAT</a:t>
            </a:r>
          </a:p>
        </p:txBody>
      </p:sp>
      <p:sp>
        <p:nvSpPr>
          <p:cNvPr id="3" name="Content Placeholder 2"/>
          <p:cNvSpPr>
            <a:spLocks noGrp="1"/>
          </p:cNvSpPr>
          <p:nvPr>
            <p:ph idx="1"/>
          </p:nvPr>
        </p:nvSpPr>
        <p:spPr/>
        <p:txBody>
          <a:bodyPr/>
          <a:lstStyle/>
          <a:p>
            <a:pPr marL="0" indent="0">
              <a:buNone/>
            </a:pPr>
            <a:r>
              <a:rPr lang="en-US" sz="6000" b="1" u="sng" dirty="0"/>
              <a:t>Belief</a:t>
            </a:r>
            <a:r>
              <a:rPr lang="en-US" sz="6000" dirty="0"/>
              <a:t> that MAT is a substitution of one drug for the other; fighting fire with fire</a:t>
            </a:r>
            <a:endParaRPr lang="en-US" sz="6000" b="1" i="1" dirty="0"/>
          </a:p>
          <a:p>
            <a:endParaRPr lang="en-US" dirty="0"/>
          </a:p>
        </p:txBody>
      </p:sp>
    </p:spTree>
    <p:extLst>
      <p:ext uri="{BB962C8B-B14F-4D97-AF65-F5344CB8AC3E}">
        <p14:creationId xmlns:p14="http://schemas.microsoft.com/office/powerpoint/2010/main" val="119793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5" y="616875"/>
            <a:ext cx="10972800" cy="690416"/>
          </a:xfrm>
        </p:spPr>
        <p:txBody>
          <a:bodyPr/>
          <a:lstStyle/>
          <a:p>
            <a:r>
              <a:rPr lang="en-US" dirty="0"/>
              <a:t>National Opioid Overdose Epidemic as of 2015 </a:t>
            </a:r>
          </a:p>
        </p:txBody>
      </p:sp>
      <p:sp>
        <p:nvSpPr>
          <p:cNvPr id="3" name="Content Placeholder 2"/>
          <p:cNvSpPr>
            <a:spLocks noGrp="1"/>
          </p:cNvSpPr>
          <p:nvPr>
            <p:ph idx="1"/>
          </p:nvPr>
        </p:nvSpPr>
        <p:spPr/>
        <p:txBody>
          <a:bodyPr>
            <a:normAutofit fontScale="92500" lnSpcReduction="10000"/>
          </a:bodyPr>
          <a:lstStyle/>
          <a:p>
            <a:r>
              <a:rPr lang="en-US" dirty="0"/>
              <a:t>Drug overdose is the leading cause of accidental death in the US, with 52,404 lethal drug overdoses in </a:t>
            </a:r>
          </a:p>
          <a:p>
            <a:r>
              <a:rPr lang="en-US" dirty="0"/>
              <a:t>Opioid addiction is driving this epidemic, with 20,101 overdose deaths related to prescription pain relievers, and 12,990 overdose deaths related to heroin </a:t>
            </a:r>
          </a:p>
          <a:p>
            <a:r>
              <a:rPr lang="en-US" dirty="0"/>
              <a:t> From 1999 to 2008, overdose death rates, sales and substance use disorder treatment admissions related to prescription pain relievers increased in parallel. </a:t>
            </a:r>
          </a:p>
          <a:p>
            <a:pPr lvl="1"/>
            <a:r>
              <a:rPr lang="en-US" dirty="0"/>
              <a:t>overdose death rate in 2008 was nearly four times the 1999 rate; </a:t>
            </a:r>
          </a:p>
          <a:p>
            <a:pPr lvl="1"/>
            <a:r>
              <a:rPr lang="en-US" dirty="0"/>
              <a:t>sales of prescription pain relievers in 2010 were four times those in 1999; </a:t>
            </a:r>
          </a:p>
          <a:p>
            <a:pPr lvl="1"/>
            <a:r>
              <a:rPr lang="en-US" dirty="0"/>
              <a:t>substance use disorder treatment admission rate in 2009 was six times the 1999 rate</a:t>
            </a:r>
          </a:p>
        </p:txBody>
      </p:sp>
    </p:spTree>
    <p:extLst>
      <p:ext uri="{BB962C8B-B14F-4D97-AF65-F5344CB8AC3E}">
        <p14:creationId xmlns:p14="http://schemas.microsoft.com/office/powerpoint/2010/main" val="2419635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Bias Against MAT</a:t>
            </a:r>
          </a:p>
        </p:txBody>
      </p:sp>
      <p:sp>
        <p:nvSpPr>
          <p:cNvPr id="3" name="Content Placeholder 2"/>
          <p:cNvSpPr>
            <a:spLocks noGrp="1"/>
          </p:cNvSpPr>
          <p:nvPr>
            <p:ph idx="1"/>
          </p:nvPr>
        </p:nvSpPr>
        <p:spPr/>
        <p:txBody>
          <a:bodyPr/>
          <a:lstStyle/>
          <a:p>
            <a:pPr marL="0" indent="0">
              <a:buNone/>
            </a:pPr>
            <a:r>
              <a:rPr lang="en-US" sz="6000" b="1" u="sng" dirty="0"/>
              <a:t>Belief</a:t>
            </a:r>
            <a:r>
              <a:rPr lang="en-US" sz="6000" dirty="0"/>
              <a:t> that opioid use is not in my scope an  should be treated by specialty addiction providers</a:t>
            </a:r>
            <a:endParaRPr lang="en-US" sz="6000" b="1" i="1" dirty="0"/>
          </a:p>
          <a:p>
            <a:endParaRPr lang="en-US" dirty="0"/>
          </a:p>
        </p:txBody>
      </p:sp>
    </p:spTree>
    <p:extLst>
      <p:ext uri="{BB962C8B-B14F-4D97-AF65-F5344CB8AC3E}">
        <p14:creationId xmlns:p14="http://schemas.microsoft.com/office/powerpoint/2010/main" val="67982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830981" y="1337299"/>
            <a:ext cx="10482287" cy="4703580"/>
          </a:xfrm>
        </p:spPr>
        <p:txBody>
          <a:bodyPr>
            <a:normAutofit lnSpcReduction="10000"/>
          </a:bodyPr>
          <a:lstStyle/>
          <a:p>
            <a:pPr>
              <a:buFont typeface="Wingdings" panose="05000000000000000000" pitchFamily="2" charset="2"/>
              <a:buChar char="§"/>
            </a:pPr>
            <a:r>
              <a:rPr lang="en-US" sz="2800" b="1" dirty="0">
                <a:latin typeface="+mn-lt"/>
              </a:rPr>
              <a:t>There is no evidence to support stopping MAT</a:t>
            </a:r>
          </a:p>
          <a:p>
            <a:pPr lvl="1"/>
            <a:r>
              <a:rPr lang="en-US" sz="2400" i="1" dirty="0"/>
              <a:t>95% of methadone patients do not achieve abstinence when attempting to taper off (Nosyk, et al. 2013)</a:t>
            </a:r>
          </a:p>
          <a:p>
            <a:pPr lvl="1"/>
            <a:r>
              <a:rPr lang="en-US" sz="2400" i="1" dirty="0">
                <a:latin typeface="+mn-lt"/>
              </a:rPr>
              <a:t>Over 90% of buprenorphine patients relapse within 8 weeks of taper completion (Weiss, et al. 2011)</a:t>
            </a:r>
          </a:p>
          <a:p>
            <a:pPr marL="425381" lvl="1" indent="0">
              <a:buNone/>
            </a:pPr>
            <a:endParaRPr lang="en-US" sz="700" dirty="0">
              <a:latin typeface="+mn-lt"/>
            </a:endParaRPr>
          </a:p>
          <a:p>
            <a:pPr>
              <a:buFont typeface="Wingdings" panose="05000000000000000000" pitchFamily="2" charset="2"/>
              <a:buChar char="§"/>
            </a:pPr>
            <a:r>
              <a:rPr lang="en-US" sz="2800" b="1" dirty="0">
                <a:latin typeface="+mn-lt"/>
              </a:rPr>
              <a:t>Successful patients are commonly maintained on</a:t>
            </a:r>
          </a:p>
          <a:p>
            <a:pPr lvl="1"/>
            <a:r>
              <a:rPr lang="en-US" sz="2400" i="1" dirty="0">
                <a:latin typeface="+mn-lt"/>
              </a:rPr>
              <a:t>Methadone for 24+ months, Buprenorphine for 18+ months </a:t>
            </a:r>
          </a:p>
          <a:p>
            <a:pPr marL="904875" lvl="1">
              <a:buFont typeface="Arial"/>
              <a:buChar char="•"/>
            </a:pPr>
            <a:endParaRPr lang="en-US" sz="2400" dirty="0">
              <a:latin typeface="+mn-lt"/>
            </a:endParaRPr>
          </a:p>
          <a:p>
            <a:pPr>
              <a:buFont typeface="Wingdings" panose="05000000000000000000" pitchFamily="2" charset="2"/>
              <a:buChar char="§"/>
            </a:pPr>
            <a:r>
              <a:rPr lang="en-US" sz="2800" b="1" dirty="0">
                <a:latin typeface="+mn-lt"/>
              </a:rPr>
              <a:t>Typically patients with continuous sobriety for 1-2+ years have the best outcomes</a:t>
            </a:r>
          </a:p>
          <a:p>
            <a:pPr lvl="1"/>
            <a:r>
              <a:rPr lang="en-US" sz="2400" i="1" dirty="0">
                <a:latin typeface="+mn-lt"/>
              </a:rPr>
              <a:t>Treatment &lt;6 months has worse outcomes</a:t>
            </a:r>
            <a:endParaRPr lang="en-US" sz="700" i="1" dirty="0">
              <a:latin typeface="+mn-lt"/>
            </a:endParaRPr>
          </a:p>
          <a:p>
            <a:pPr marL="447675">
              <a:buFont typeface="Arial"/>
              <a:buChar char="•"/>
            </a:pPr>
            <a:endParaRPr lang="en-US" sz="2400" dirty="0"/>
          </a:p>
          <a:p>
            <a:endParaRPr lang="en-US" dirty="0"/>
          </a:p>
        </p:txBody>
      </p:sp>
      <p:sp>
        <p:nvSpPr>
          <p:cNvPr id="4" name="Title 3"/>
          <p:cNvSpPr>
            <a:spLocks noGrp="1"/>
          </p:cNvSpPr>
          <p:nvPr>
            <p:ph type="title"/>
          </p:nvPr>
        </p:nvSpPr>
        <p:spPr>
          <a:xfrm>
            <a:off x="830981" y="221208"/>
            <a:ext cx="10972800" cy="690416"/>
          </a:xfrm>
        </p:spPr>
        <p:txBody>
          <a:bodyPr/>
          <a:lstStyle/>
          <a:p>
            <a:r>
              <a:rPr lang="en-US" sz="4800" dirty="0"/>
              <a:t>Stopping/Tapering MAT </a:t>
            </a:r>
          </a:p>
        </p:txBody>
      </p:sp>
    </p:spTree>
    <p:extLst>
      <p:ext uri="{BB962C8B-B14F-4D97-AF65-F5344CB8AC3E}">
        <p14:creationId xmlns:p14="http://schemas.microsoft.com/office/powerpoint/2010/main" val="83602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t>VERDICT</a:t>
            </a:r>
            <a:endParaRPr lang="en-US" dirty="0"/>
          </a:p>
        </p:txBody>
      </p:sp>
      <p:sp>
        <p:nvSpPr>
          <p:cNvPr id="3" name="Content Placeholder 2"/>
          <p:cNvSpPr>
            <a:spLocks noGrp="1"/>
          </p:cNvSpPr>
          <p:nvPr>
            <p:ph idx="1"/>
          </p:nvPr>
        </p:nvSpPr>
        <p:spPr/>
        <p:txBody>
          <a:bodyPr/>
          <a:lstStyle/>
          <a:p>
            <a:pPr marL="0" indent="0" algn="ctr">
              <a:buNone/>
            </a:pPr>
            <a:r>
              <a:rPr lang="en-US" sz="6000" b="1" i="1" u="sng" dirty="0"/>
              <a:t>Bias against MAT is deadly</a:t>
            </a:r>
          </a:p>
          <a:p>
            <a:pPr marL="0" indent="0" algn="ctr">
              <a:buNone/>
            </a:pPr>
            <a:endParaRPr lang="en-US" sz="6000" b="1" i="1" u="sng" dirty="0"/>
          </a:p>
          <a:p>
            <a:pPr marL="0" indent="0" algn="ctr">
              <a:buNone/>
            </a:pPr>
            <a:r>
              <a:rPr lang="en-US" b="1" dirty="0"/>
              <a:t>Leading Cause of Accidental Death </a:t>
            </a:r>
          </a:p>
          <a:p>
            <a:pPr marL="0" indent="0" algn="ctr">
              <a:buNone/>
            </a:pPr>
            <a:endParaRPr lang="en-US" b="1" dirty="0"/>
          </a:p>
          <a:p>
            <a:pPr marL="457200" lvl="1" indent="0" algn="ctr">
              <a:buNone/>
            </a:pPr>
            <a:r>
              <a:rPr lang="en-US" sz="2000" dirty="0">
                <a:hlinkClick r:id="rId3"/>
              </a:rPr>
              <a:t>Starting in 2008</a:t>
            </a:r>
            <a:r>
              <a:rPr lang="en-US" sz="2000" dirty="0"/>
              <a:t>, drug overdoses became the leading cause of injury death in the United States surpassing car accidents and firearms</a:t>
            </a:r>
          </a:p>
          <a:p>
            <a:pPr marL="0" indent="0" algn="ctr">
              <a:buNone/>
            </a:pPr>
            <a:endParaRPr lang="en-US" sz="6000" dirty="0"/>
          </a:p>
          <a:p>
            <a:pPr marL="0" indent="0" algn="ctr">
              <a:buNone/>
            </a:pPr>
            <a:endParaRPr lang="en-US" sz="6000" b="1" i="1" u="sng" dirty="0"/>
          </a:p>
          <a:p>
            <a:endParaRPr lang="en-US" dirty="0"/>
          </a:p>
        </p:txBody>
      </p:sp>
    </p:spTree>
    <p:extLst>
      <p:ext uri="{BB962C8B-B14F-4D97-AF65-F5344CB8AC3E}">
        <p14:creationId xmlns:p14="http://schemas.microsoft.com/office/powerpoint/2010/main" val="1313849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Sound Familiar?</a:t>
            </a:r>
          </a:p>
        </p:txBody>
      </p:sp>
      <p:sp>
        <p:nvSpPr>
          <p:cNvPr id="6" name="Content Placeholder 5"/>
          <p:cNvSpPr>
            <a:spLocks noGrp="1"/>
          </p:cNvSpPr>
          <p:nvPr>
            <p:ph idx="1"/>
          </p:nvPr>
        </p:nvSpPr>
        <p:spPr/>
        <p:txBody>
          <a:bodyPr/>
          <a:lstStyle/>
          <a:p>
            <a:r>
              <a:rPr lang="en-US" dirty="0"/>
              <a:t>Similar to the 1990s with patients who had suicidal depression and were being judged for taking Prozac </a:t>
            </a:r>
          </a:p>
        </p:txBody>
      </p:sp>
    </p:spTree>
    <p:extLst>
      <p:ext uri="{BB962C8B-B14F-4D97-AF65-F5344CB8AC3E}">
        <p14:creationId xmlns:p14="http://schemas.microsoft.com/office/powerpoint/2010/main" val="3979748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834" y="397042"/>
            <a:ext cx="9601200" cy="719488"/>
          </a:xfrm>
        </p:spPr>
        <p:txBody>
          <a:bodyPr>
            <a:noAutofit/>
          </a:bodyPr>
          <a:lstStyle/>
          <a:p>
            <a:r>
              <a:rPr lang="en-US" sz="4800" dirty="0"/>
              <a:t>Patient Impact</a:t>
            </a:r>
          </a:p>
        </p:txBody>
      </p:sp>
      <p:sp>
        <p:nvSpPr>
          <p:cNvPr id="3" name="Content Placeholder 2"/>
          <p:cNvSpPr>
            <a:spLocks noGrp="1"/>
          </p:cNvSpPr>
          <p:nvPr>
            <p:ph idx="1"/>
          </p:nvPr>
        </p:nvSpPr>
        <p:spPr>
          <a:xfrm>
            <a:off x="705614" y="1116530"/>
            <a:ext cx="11208619" cy="5329488"/>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r>
              <a:rPr lang="en-US" sz="2800" dirty="0"/>
              <a:t>Neglected a full range of treatment options</a:t>
            </a:r>
          </a:p>
          <a:p>
            <a:pPr>
              <a:buFont typeface="Wingdings" panose="05000000000000000000" pitchFamily="2" charset="2"/>
              <a:buChar char="§"/>
            </a:pPr>
            <a:r>
              <a:rPr lang="en-US" sz="2800" dirty="0"/>
              <a:t>Pressure from child welfare, jail, prison, and parole/probation systems to stop MAT</a:t>
            </a:r>
          </a:p>
          <a:p>
            <a:pPr>
              <a:buFont typeface="Wingdings" panose="05000000000000000000" pitchFamily="2" charset="2"/>
              <a:buChar char="§"/>
            </a:pPr>
            <a:r>
              <a:rPr lang="en-US" sz="2800" b="1" dirty="0"/>
              <a:t>Restricted access </a:t>
            </a:r>
            <a:r>
              <a:rPr lang="en-US" sz="2800" dirty="0"/>
              <a:t>to recovery support services</a:t>
            </a:r>
          </a:p>
          <a:p>
            <a:pPr lvl="1">
              <a:buFont typeface="Arial" panose="020B0604020202020204" pitchFamily="34" charset="0"/>
              <a:buChar char="•"/>
            </a:pPr>
            <a:r>
              <a:rPr lang="en-US" sz="2800" dirty="0"/>
              <a:t>For example, many recovery houses do not allow residents to be on  MAT</a:t>
            </a:r>
          </a:p>
          <a:p>
            <a:pPr>
              <a:buFont typeface="Wingdings" panose="05000000000000000000" pitchFamily="2" charset="2"/>
              <a:buChar char="§"/>
            </a:pPr>
            <a:r>
              <a:rPr lang="en-US" sz="2800" dirty="0"/>
              <a:t>The previous two points can lead patients stop MAT before it is clinically appropriate</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pic>
        <p:nvPicPr>
          <p:cNvPr id="4" name="Picture 3"/>
          <p:cNvPicPr>
            <a:picLocks noChangeAspect="1"/>
          </p:cNvPicPr>
          <p:nvPr/>
        </p:nvPicPr>
        <p:blipFill>
          <a:blip r:embed="rId3" cstate="print"/>
          <a:stretch>
            <a:fillRect/>
          </a:stretch>
        </p:blipFill>
        <p:spPr>
          <a:xfrm>
            <a:off x="8579963" y="355971"/>
            <a:ext cx="2285833" cy="1521118"/>
          </a:xfrm>
          <a:prstGeom prst="rect">
            <a:avLst/>
          </a:prstGeom>
        </p:spPr>
      </p:pic>
    </p:spTree>
    <p:extLst>
      <p:ext uri="{BB962C8B-B14F-4D97-AF65-F5344CB8AC3E}">
        <p14:creationId xmlns:p14="http://schemas.microsoft.com/office/powerpoint/2010/main" val="2854600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70" y="180710"/>
            <a:ext cx="9601200" cy="680776"/>
          </a:xfrm>
        </p:spPr>
        <p:txBody>
          <a:bodyPr>
            <a:noAutofit/>
          </a:bodyPr>
          <a:lstStyle/>
          <a:p>
            <a:r>
              <a:rPr lang="en-US" sz="4800" dirty="0"/>
              <a:t>Biases within MAT</a:t>
            </a:r>
          </a:p>
        </p:txBody>
      </p:sp>
      <p:sp>
        <p:nvSpPr>
          <p:cNvPr id="3" name="Content Placeholder 2"/>
          <p:cNvSpPr>
            <a:spLocks noGrp="1"/>
          </p:cNvSpPr>
          <p:nvPr>
            <p:ph idx="1"/>
          </p:nvPr>
        </p:nvSpPr>
        <p:spPr>
          <a:xfrm>
            <a:off x="504770" y="1085222"/>
            <a:ext cx="11463494" cy="5004293"/>
          </a:xfrm>
        </p:spPr>
        <p:txBody>
          <a:bodyPr>
            <a:normAutofit fontScale="92500" lnSpcReduction="20000"/>
          </a:bodyPr>
          <a:lstStyle/>
          <a:p>
            <a:pPr>
              <a:buFont typeface="Wingdings" panose="05000000000000000000" pitchFamily="2" charset="2"/>
              <a:buChar char="§"/>
            </a:pPr>
            <a:r>
              <a:rPr lang="en-US" sz="3000" dirty="0"/>
              <a:t>Methadone and buprenorphine are narcotics</a:t>
            </a:r>
          </a:p>
          <a:p>
            <a:pPr lvl="1">
              <a:buFont typeface="Wingdings" panose="05000000000000000000" pitchFamily="2" charset="2"/>
              <a:buChar char="§"/>
            </a:pPr>
            <a:r>
              <a:rPr lang="en-US" sz="2600" dirty="0"/>
              <a:t>Bias towards using Vivitrol because it is “safer”</a:t>
            </a:r>
          </a:p>
          <a:p>
            <a:endParaRPr lang="en-US" sz="3000" dirty="0"/>
          </a:p>
          <a:p>
            <a:pPr>
              <a:buFont typeface="Wingdings" panose="05000000000000000000" pitchFamily="2" charset="2"/>
              <a:buChar char="§"/>
            </a:pPr>
            <a:r>
              <a:rPr lang="en-US" sz="3000" dirty="0"/>
              <a:t>Diversion of methadone and buprenorphine </a:t>
            </a:r>
          </a:p>
          <a:p>
            <a:pPr lvl="1">
              <a:buFont typeface="Wingdings" panose="05000000000000000000" pitchFamily="2" charset="2"/>
              <a:buChar char="§"/>
            </a:pPr>
            <a:r>
              <a:rPr lang="en-US" sz="2600" dirty="0"/>
              <a:t>Used to get “high” and street value</a:t>
            </a:r>
          </a:p>
          <a:p>
            <a:endParaRPr lang="en-US" sz="3000" dirty="0"/>
          </a:p>
          <a:p>
            <a:pPr>
              <a:buFont typeface="Wingdings" panose="05000000000000000000" pitchFamily="2" charset="2"/>
              <a:buChar char="§"/>
            </a:pPr>
            <a:r>
              <a:rPr lang="en-US" sz="3000" dirty="0"/>
              <a:t>“Addiction doctors agree that all three medications should be available to patients, because one may be more effective than another, depending in part on the person’s age, length of time as an addict </a:t>
            </a:r>
            <a:r>
              <a:rPr lang="en-US" sz="3000" dirty="0">
                <a:sym typeface="Wingdings" panose="05000000000000000000" pitchFamily="2" charset="2"/>
              </a:rPr>
              <a:t></a:t>
            </a:r>
            <a:r>
              <a:rPr lang="en-US" sz="3000" dirty="0"/>
              <a:t>, home and work environment and underlying mental health issues. The American Medical Association, the American Academy of Addiction Psychiatry and the American Society of Addiction Medicine unequivocally support their use.” (Stateline, 2016)</a:t>
            </a:r>
          </a:p>
          <a:p>
            <a:endParaRPr lang="en-US" dirty="0"/>
          </a:p>
        </p:txBody>
      </p:sp>
      <p:pic>
        <p:nvPicPr>
          <p:cNvPr id="4" name="Picture 3"/>
          <p:cNvPicPr>
            <a:picLocks noChangeAspect="1"/>
          </p:cNvPicPr>
          <p:nvPr/>
        </p:nvPicPr>
        <p:blipFill>
          <a:blip r:embed="rId3" cstate="print"/>
          <a:stretch>
            <a:fillRect/>
          </a:stretch>
        </p:blipFill>
        <p:spPr>
          <a:xfrm>
            <a:off x="8818169" y="404446"/>
            <a:ext cx="2847975" cy="1544934"/>
          </a:xfrm>
          <a:prstGeom prst="rect">
            <a:avLst/>
          </a:prstGeom>
        </p:spPr>
      </p:pic>
    </p:spTree>
    <p:extLst>
      <p:ext uri="{BB962C8B-B14F-4D97-AF65-F5344CB8AC3E}">
        <p14:creationId xmlns:p14="http://schemas.microsoft.com/office/powerpoint/2010/main" val="2472919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Methadone Bias	</a:t>
            </a:r>
          </a:p>
        </p:txBody>
      </p:sp>
      <p:sp>
        <p:nvSpPr>
          <p:cNvPr id="3" name="Content Placeholder 2"/>
          <p:cNvSpPr>
            <a:spLocks noGrp="1"/>
          </p:cNvSpPr>
          <p:nvPr>
            <p:ph idx="1"/>
          </p:nvPr>
        </p:nvSpPr>
        <p:spPr/>
        <p:txBody>
          <a:bodyPr>
            <a:normAutofit lnSpcReduction="10000"/>
          </a:bodyPr>
          <a:lstStyle/>
          <a:p>
            <a:r>
              <a:rPr lang="en-US" dirty="0"/>
              <a:t>Treating and opioid with an opioid? Fire with Fire?</a:t>
            </a:r>
          </a:p>
          <a:p>
            <a:r>
              <a:rPr lang="en-US" dirty="0"/>
              <a:t>Overdose trends in the US:  Long acting or extended release </a:t>
            </a:r>
          </a:p>
          <a:p>
            <a:r>
              <a:rPr lang="en-US" dirty="0"/>
              <a:t>Methadone is long acting – stays in your system 24-36 hours but the pain control or analgesia only lasts 6-8 hours</a:t>
            </a:r>
          </a:p>
          <a:p>
            <a:endParaRPr lang="en-US" dirty="0"/>
          </a:p>
          <a:p>
            <a:pPr marL="0" indent="0" algn="ctr">
              <a:buNone/>
            </a:pPr>
            <a:r>
              <a:rPr lang="en-US" b="1" dirty="0"/>
              <a:t>Pain management vs OUD treatment</a:t>
            </a:r>
          </a:p>
          <a:p>
            <a:endParaRPr lang="en-US" dirty="0"/>
          </a:p>
          <a:p>
            <a:r>
              <a:rPr lang="en-US" dirty="0"/>
              <a:t>Talking about pill form vs liquid form</a:t>
            </a:r>
          </a:p>
          <a:p>
            <a:r>
              <a:rPr lang="en-US" dirty="0"/>
              <a:t>Observed in clinic vs pills taken in the community (diversion) </a:t>
            </a:r>
          </a:p>
        </p:txBody>
      </p:sp>
    </p:spTree>
    <p:extLst>
      <p:ext uri="{BB962C8B-B14F-4D97-AF65-F5344CB8AC3E}">
        <p14:creationId xmlns:p14="http://schemas.microsoft.com/office/powerpoint/2010/main" val="950188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9575"/>
            <a:ext cx="12042842" cy="632861"/>
          </a:xfrm>
        </p:spPr>
        <p:txBody>
          <a:bodyPr>
            <a:normAutofit fontScale="90000"/>
          </a:bodyPr>
          <a:lstStyle/>
          <a:p>
            <a:r>
              <a:rPr lang="en-US" sz="5300" dirty="0"/>
              <a:t>3 P’s:  Providers, Perceptions, Payment</a:t>
            </a:r>
            <a:br>
              <a:rPr lang="en-US" dirty="0"/>
            </a:br>
            <a:br>
              <a:rPr lang="en-US" dirty="0"/>
            </a:br>
            <a:endParaRPr lang="en-US" dirty="0"/>
          </a:p>
        </p:txBody>
      </p:sp>
      <p:sp>
        <p:nvSpPr>
          <p:cNvPr id="3" name="Content Placeholder 2"/>
          <p:cNvSpPr>
            <a:spLocks noGrp="1"/>
          </p:cNvSpPr>
          <p:nvPr>
            <p:ph idx="1"/>
          </p:nvPr>
        </p:nvSpPr>
        <p:spPr>
          <a:xfrm>
            <a:off x="136187" y="603115"/>
            <a:ext cx="11906655" cy="5554494"/>
          </a:xfrm>
        </p:spPr>
        <p:txBody>
          <a:bodyPr>
            <a:noAutofit/>
          </a:bodyPr>
          <a:lstStyle/>
          <a:p>
            <a:endParaRPr lang="en-US" b="1" dirty="0"/>
          </a:p>
          <a:p>
            <a:pPr>
              <a:buFont typeface="Wingdings" panose="05000000000000000000" pitchFamily="2" charset="2"/>
              <a:buChar char="§"/>
            </a:pPr>
            <a:r>
              <a:rPr lang="en-US" sz="2200" b="1" dirty="0"/>
              <a:t>Perceptions:  The perceptions of MAT and its value among patients, practitioners, and institutions</a:t>
            </a:r>
          </a:p>
          <a:p>
            <a:pPr lvl="1"/>
            <a:r>
              <a:rPr lang="en-US" sz="2200" dirty="0"/>
              <a:t>Some practitioners do not believe that MAT is more effective than abstinence-based treatment—when patients are treated without medication—despite science-based evidence</a:t>
            </a:r>
            <a:endParaRPr lang="en-US" sz="2200" b="1" dirty="0"/>
          </a:p>
          <a:p>
            <a:pPr lvl="0">
              <a:buFont typeface="Wingdings" panose="05000000000000000000" pitchFamily="2" charset="2"/>
              <a:buChar char="§"/>
            </a:pPr>
            <a:r>
              <a:rPr lang="en-US" sz="2200" b="1" dirty="0"/>
              <a:t>Providers: The availability of qualified practitioners and their capacity to meet patient demand for MAT </a:t>
            </a:r>
          </a:p>
          <a:p>
            <a:pPr lvl="1"/>
            <a:r>
              <a:rPr lang="en-US" sz="2200" dirty="0">
                <a:solidFill>
                  <a:schemeClr val="tx1"/>
                </a:solidFill>
              </a:rPr>
              <a:t>Hiring physicians can be expensive for clinics, especially small centers Physicians receive little education in addiction care &amp; are reluctant to extend their practice to patients with addictions </a:t>
            </a:r>
          </a:p>
          <a:p>
            <a:pPr lvl="0">
              <a:buFont typeface="Wingdings" panose="05000000000000000000" pitchFamily="2" charset="2"/>
              <a:buChar char="§"/>
            </a:pPr>
            <a:r>
              <a:rPr lang="en-US" sz="2200" b="1" dirty="0"/>
              <a:t>Payment: The availability and limits of insurance coverage for MAT </a:t>
            </a:r>
          </a:p>
          <a:p>
            <a:pPr lvl="1"/>
            <a:r>
              <a:rPr lang="en-US" sz="2200" dirty="0">
                <a:solidFill>
                  <a:schemeClr val="tx1"/>
                </a:solidFill>
              </a:rPr>
              <a:t>Few private insurers and state Medicaid programs cover all of the MAT medications approved by the Food and Drug Administration. Other face hurdles such as prior authorization requirements or “fail first” policies. </a:t>
            </a:r>
          </a:p>
        </p:txBody>
      </p:sp>
    </p:spTree>
    <p:extLst>
      <p:ext uri="{BB962C8B-B14F-4D97-AF65-F5344CB8AC3E}">
        <p14:creationId xmlns:p14="http://schemas.microsoft.com/office/powerpoint/2010/main" val="3674461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585" y="482087"/>
            <a:ext cx="9601200" cy="720969"/>
          </a:xfrm>
        </p:spPr>
        <p:txBody>
          <a:bodyPr>
            <a:normAutofit fontScale="90000"/>
          </a:bodyPr>
          <a:lstStyle/>
          <a:p>
            <a:r>
              <a:rPr lang="en-US" sz="4800" dirty="0"/>
              <a:t>How do we impact </a:t>
            </a:r>
            <a:r>
              <a:rPr lang="en-US" dirty="0"/>
              <a:t>discrimination</a:t>
            </a:r>
            <a:r>
              <a:rPr lang="en-US" sz="4800" dirty="0"/>
              <a:t>?</a:t>
            </a:r>
          </a:p>
        </p:txBody>
      </p:sp>
      <p:sp>
        <p:nvSpPr>
          <p:cNvPr id="3" name="Content Placeholder 2"/>
          <p:cNvSpPr>
            <a:spLocks noGrp="1"/>
          </p:cNvSpPr>
          <p:nvPr>
            <p:ph idx="1"/>
          </p:nvPr>
        </p:nvSpPr>
        <p:spPr>
          <a:xfrm>
            <a:off x="-105743" y="2104490"/>
            <a:ext cx="7195032" cy="3069938"/>
          </a:xfrm>
        </p:spPr>
        <p:txBody>
          <a:bodyPr anchor="ctr">
            <a:normAutofit fontScale="70000" lnSpcReduction="20000"/>
          </a:bodyPr>
          <a:lstStyle/>
          <a:p>
            <a:pPr marL="0" indent="0" algn="ctr">
              <a:buNone/>
            </a:pPr>
            <a:endParaRPr lang="en-US" sz="8000" dirty="0">
              <a:solidFill>
                <a:srgbClr val="FF0000"/>
              </a:solidFill>
            </a:endParaRPr>
          </a:p>
          <a:p>
            <a:pPr marL="0" indent="0" algn="ctr">
              <a:buNone/>
            </a:pPr>
            <a:r>
              <a:rPr lang="en-US" sz="5100" dirty="0">
                <a:solidFill>
                  <a:srgbClr val="FF0000"/>
                </a:solidFill>
              </a:rPr>
              <a:t>Share the evidence!</a:t>
            </a:r>
          </a:p>
          <a:p>
            <a:pPr marL="0" indent="0" algn="ctr">
              <a:buNone/>
            </a:pPr>
            <a:endParaRPr lang="en-US" sz="5100" dirty="0">
              <a:solidFill>
                <a:srgbClr val="FF0000"/>
              </a:solidFill>
            </a:endParaRPr>
          </a:p>
          <a:p>
            <a:pPr marL="0" indent="0" algn="ctr">
              <a:buNone/>
            </a:pPr>
            <a:r>
              <a:rPr lang="en-US" sz="4300" dirty="0">
                <a:solidFill>
                  <a:srgbClr val="D2A000"/>
                </a:solidFill>
              </a:rPr>
              <a:t>Recognize MAT for what it is:  </a:t>
            </a:r>
          </a:p>
          <a:p>
            <a:pPr marL="0" indent="0" algn="ctr">
              <a:buNone/>
            </a:pPr>
            <a:r>
              <a:rPr lang="en-US" sz="4300" dirty="0">
                <a:solidFill>
                  <a:srgbClr val="D2A000"/>
                </a:solidFill>
              </a:rPr>
              <a:t>The gold standard of OUD treatment</a:t>
            </a:r>
          </a:p>
          <a:p>
            <a:pPr marL="0" indent="0" algn="ctr">
              <a:buNone/>
            </a:pPr>
            <a:endParaRPr lang="en-US" sz="7200" dirty="0">
              <a:solidFill>
                <a:srgbClr val="FF0000"/>
              </a:solidFill>
            </a:endParaRPr>
          </a:p>
          <a:p>
            <a:endParaRPr lang="en-US" dirty="0"/>
          </a:p>
        </p:txBody>
      </p:sp>
      <p:pic>
        <p:nvPicPr>
          <p:cNvPr id="4" name="Picture 3"/>
          <p:cNvPicPr>
            <a:picLocks noChangeAspect="1"/>
          </p:cNvPicPr>
          <p:nvPr/>
        </p:nvPicPr>
        <p:blipFill>
          <a:blip r:embed="rId3" cstate="print"/>
          <a:stretch>
            <a:fillRect/>
          </a:stretch>
        </p:blipFill>
        <p:spPr>
          <a:xfrm rot="21002663">
            <a:off x="572910" y="501795"/>
            <a:ext cx="1697865" cy="12442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9289" y="1503534"/>
            <a:ext cx="5052156" cy="4271849"/>
          </a:xfrm>
          <a:prstGeom prst="rect">
            <a:avLst/>
          </a:prstGeom>
        </p:spPr>
      </p:pic>
    </p:spTree>
    <p:extLst>
      <p:ext uri="{BB962C8B-B14F-4D97-AF65-F5344CB8AC3E}">
        <p14:creationId xmlns:p14="http://schemas.microsoft.com/office/powerpoint/2010/main" val="3353292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Recovery</a:t>
            </a:r>
          </a:p>
        </p:txBody>
      </p:sp>
      <p:sp>
        <p:nvSpPr>
          <p:cNvPr id="3" name="Content Placeholder 2"/>
          <p:cNvSpPr>
            <a:spLocks noGrp="1"/>
          </p:cNvSpPr>
          <p:nvPr>
            <p:ph idx="1"/>
          </p:nvPr>
        </p:nvSpPr>
        <p:spPr/>
        <p:txBody>
          <a:bodyPr>
            <a:normAutofit/>
          </a:bodyPr>
          <a:lstStyle/>
          <a:p>
            <a:pPr marL="0" indent="0" algn="ctr">
              <a:buNone/>
            </a:pPr>
            <a:r>
              <a:rPr lang="en-US" sz="4800" dirty="0"/>
              <a:t>A process of change through which individuals improve their health and wellness, live a self-directed life, and strive to reach their full potential.</a:t>
            </a:r>
          </a:p>
        </p:txBody>
      </p:sp>
    </p:spTree>
    <p:extLst>
      <p:ext uri="{BB962C8B-B14F-4D97-AF65-F5344CB8AC3E}">
        <p14:creationId xmlns:p14="http://schemas.microsoft.com/office/powerpoint/2010/main" val="410517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540675"/>
            <a:ext cx="10972800" cy="690416"/>
          </a:xfrm>
        </p:spPr>
        <p:txBody>
          <a:bodyPr/>
          <a:lstStyle/>
          <a:p>
            <a:r>
              <a:rPr lang="en-US" dirty="0"/>
              <a:t>National Opioid Overdose Epidemic as of 2015 </a:t>
            </a:r>
          </a:p>
        </p:txBody>
      </p:sp>
      <p:sp>
        <p:nvSpPr>
          <p:cNvPr id="3" name="Content Placeholder 2"/>
          <p:cNvSpPr>
            <a:spLocks noGrp="1"/>
          </p:cNvSpPr>
          <p:nvPr>
            <p:ph idx="1"/>
          </p:nvPr>
        </p:nvSpPr>
        <p:spPr/>
        <p:txBody>
          <a:bodyPr/>
          <a:lstStyle/>
          <a:p>
            <a:r>
              <a:rPr lang="en-US" dirty="0"/>
              <a:t>In 2012, 259 million prescriptions were written for opioids, which is more than enough to give every American adult their own bottle of pills.</a:t>
            </a:r>
          </a:p>
          <a:p>
            <a:r>
              <a:rPr lang="en-US" dirty="0"/>
              <a:t>Four in five new heroin users started out misusing prescription painkillers. </a:t>
            </a:r>
          </a:p>
          <a:p>
            <a:r>
              <a:rPr lang="en-US" dirty="0"/>
              <a:t>94% of respondents in a 2014 survey of people in treatment for opioid addiction said they chose to use heroin because prescription opioids were “far more expensive and harder to obtain.”</a:t>
            </a:r>
          </a:p>
        </p:txBody>
      </p:sp>
    </p:spTree>
    <p:extLst>
      <p:ext uri="{BB962C8B-B14F-4D97-AF65-F5344CB8AC3E}">
        <p14:creationId xmlns:p14="http://schemas.microsoft.com/office/powerpoint/2010/main" val="2004914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7761"/>
            <a:ext cx="10972800" cy="690416"/>
          </a:xfrm>
        </p:spPr>
        <p:txBody>
          <a:bodyPr/>
          <a:lstStyle/>
          <a:p>
            <a:r>
              <a:rPr lang="en-US" dirty="0">
                <a:solidFill>
                  <a:schemeClr val="tx2">
                    <a:lumMod val="60000"/>
                    <a:lumOff val="40000"/>
                  </a:schemeClr>
                </a:solidFill>
                <a:latin typeface="Arial" panose="020B0604020202020204" pitchFamily="34" charset="0"/>
                <a:cs typeface="Arial" panose="020B0604020202020204" pitchFamily="34" charset="0"/>
              </a:rPr>
              <a:t>What is recovery?</a:t>
            </a:r>
            <a:br>
              <a:rPr lang="en-US" dirty="0">
                <a:solidFill>
                  <a:schemeClr val="tx2">
                    <a:lumMod val="60000"/>
                    <a:lumOff val="40000"/>
                  </a:schemeClr>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609600" y="1077687"/>
            <a:ext cx="10972800" cy="5048478"/>
          </a:xfrm>
        </p:spPr>
        <p:txBody>
          <a:bodyPr>
            <a:normAutofit fontScale="77500" lnSpcReduction="20000"/>
          </a:bodyPr>
          <a:lstStyle/>
          <a:p>
            <a:pPr marL="0" indent="0">
              <a:buNone/>
            </a:pPr>
            <a:r>
              <a:rPr lang="en-US" sz="3200" dirty="0"/>
              <a:t>A process of change through which individuals improve their health and wellness, live a self-directed life, and strive to reach their full potential.</a:t>
            </a:r>
          </a:p>
          <a:p>
            <a:pPr marL="0" indent="0">
              <a:buNone/>
            </a:pPr>
            <a:endParaRPr lang="en-US" sz="3200" dirty="0"/>
          </a:p>
          <a:p>
            <a:r>
              <a:rPr lang="en-US" b="1" i="1" dirty="0"/>
              <a:t>Health</a:t>
            </a:r>
            <a:r>
              <a:rPr lang="en-US" dirty="0"/>
              <a:t>:  overcoming or managing one’s disease(s) or symptoms—for example, abstaining from use of alcohol, illicit drugs, and non-prescribed medications if one has an addiction problem—and for everyone in recovery, making informed, healthy choices that support physical and emotional wellbeing.</a:t>
            </a:r>
          </a:p>
          <a:p>
            <a:r>
              <a:rPr lang="en-US" b="1" i="1" dirty="0"/>
              <a:t>Home:</a:t>
            </a:r>
            <a:r>
              <a:rPr lang="en-US" dirty="0"/>
              <a:t>  a stable and safe place to live;</a:t>
            </a:r>
          </a:p>
          <a:p>
            <a:r>
              <a:rPr lang="en-US" b="1" i="1" dirty="0"/>
              <a:t>Purpose:</a:t>
            </a:r>
            <a:r>
              <a:rPr lang="en-US" dirty="0"/>
              <a:t>  meaningful daily activities, such as a job, school, volunteerism, family caretaking, or creative endeavors, and the independence, income and resources to participate in society; and</a:t>
            </a:r>
          </a:p>
          <a:p>
            <a:r>
              <a:rPr lang="en-US" b="1" i="1" dirty="0"/>
              <a:t>Community</a:t>
            </a:r>
            <a:r>
              <a:rPr lang="en-US" dirty="0"/>
              <a:t>:  relationships and social networks that provide support, friendship, love, and hope.</a:t>
            </a:r>
          </a:p>
          <a:p>
            <a:pPr marL="0" indent="0">
              <a:buNone/>
            </a:pPr>
            <a:endParaRPr lang="en-US" sz="3200" dirty="0"/>
          </a:p>
          <a:p>
            <a:pPr marL="0" indent="0">
              <a:buNone/>
            </a:pPr>
            <a:r>
              <a:rPr lang="en-US" sz="1400" dirty="0"/>
              <a:t>https://blog.samhsa.gov/2012/03/23/defintion-of-recovery-updated/#.WLY7_TvytPY</a:t>
            </a:r>
          </a:p>
          <a:p>
            <a:pPr marL="0" indent="0">
              <a:buNone/>
            </a:pPr>
            <a:endParaRPr lang="en-US" sz="5400" dirty="0"/>
          </a:p>
        </p:txBody>
      </p:sp>
    </p:spTree>
    <p:extLst>
      <p:ext uri="{BB962C8B-B14F-4D97-AF65-F5344CB8AC3E}">
        <p14:creationId xmlns:p14="http://schemas.microsoft.com/office/powerpoint/2010/main" val="4243137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7761"/>
            <a:ext cx="10972800" cy="690416"/>
          </a:xfrm>
        </p:spPr>
        <p:txBody>
          <a:bodyPr/>
          <a:lstStyle/>
          <a:p>
            <a:r>
              <a:rPr lang="en-US" dirty="0">
                <a:solidFill>
                  <a:schemeClr val="tx2">
                    <a:lumMod val="60000"/>
                    <a:lumOff val="40000"/>
                  </a:schemeClr>
                </a:solidFill>
                <a:latin typeface="Arial" panose="020B0604020202020204" pitchFamily="34" charset="0"/>
                <a:cs typeface="Arial" panose="020B0604020202020204" pitchFamily="34" charset="0"/>
              </a:rPr>
              <a:t>What is recovery?</a:t>
            </a:r>
            <a:br>
              <a:rPr lang="en-US" dirty="0">
                <a:solidFill>
                  <a:schemeClr val="tx2">
                    <a:lumMod val="60000"/>
                    <a:lumOff val="40000"/>
                  </a:schemeClr>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609600" y="1077687"/>
            <a:ext cx="10972800" cy="5048478"/>
          </a:xfrm>
        </p:spPr>
        <p:txBody>
          <a:bodyPr>
            <a:normAutofit/>
          </a:bodyPr>
          <a:lstStyle/>
          <a:p>
            <a:r>
              <a:rPr lang="en-US" dirty="0"/>
              <a:t>Persistent intentional abstinence from intoxication</a:t>
            </a:r>
          </a:p>
          <a:p>
            <a:r>
              <a:rPr lang="en-US" dirty="0"/>
              <a:t>Engagement in daily life</a:t>
            </a:r>
          </a:p>
          <a:p>
            <a:r>
              <a:rPr lang="en-US" dirty="0"/>
              <a:t>Gaining employment</a:t>
            </a:r>
          </a:p>
          <a:p>
            <a:r>
              <a:rPr lang="en-US" dirty="0"/>
              <a:t>Re-establish family and social ties</a:t>
            </a:r>
          </a:p>
          <a:p>
            <a:r>
              <a:rPr lang="en-US" dirty="0"/>
              <a:t>Being present in everyday life</a:t>
            </a:r>
          </a:p>
          <a:p>
            <a:r>
              <a:rPr lang="en-US" dirty="0"/>
              <a:t>Being able to weather the challenges, daily lows and highs of life without using substances as an external coping skills that has negative side effects and consequences  </a:t>
            </a:r>
          </a:p>
        </p:txBody>
      </p:sp>
    </p:spTree>
    <p:extLst>
      <p:ext uri="{BB962C8B-B14F-4D97-AF65-F5344CB8AC3E}">
        <p14:creationId xmlns:p14="http://schemas.microsoft.com/office/powerpoint/2010/main" val="1527309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505" y="213527"/>
            <a:ext cx="11359662" cy="901840"/>
          </a:xfrm>
        </p:spPr>
        <p:txBody>
          <a:bodyPr>
            <a:normAutofit fontScale="90000"/>
          </a:bodyPr>
          <a:lstStyle/>
          <a:p>
            <a:r>
              <a:rPr lang="en-US" sz="4800" dirty="0"/>
              <a:t>Embracing Many Pathways to Recovery</a:t>
            </a:r>
          </a:p>
        </p:txBody>
      </p:sp>
      <p:sp>
        <p:nvSpPr>
          <p:cNvPr id="3" name="Content Placeholder 2"/>
          <p:cNvSpPr>
            <a:spLocks noGrp="1"/>
          </p:cNvSpPr>
          <p:nvPr>
            <p:ph idx="1"/>
          </p:nvPr>
        </p:nvSpPr>
        <p:spPr>
          <a:xfrm>
            <a:off x="728505" y="1457011"/>
            <a:ext cx="11218985" cy="4913644"/>
          </a:xfrm>
        </p:spPr>
        <p:txBody>
          <a:bodyPr>
            <a:normAutofit/>
          </a:bodyPr>
          <a:lstStyle/>
          <a:p>
            <a:pPr>
              <a:spcBef>
                <a:spcPct val="40000"/>
              </a:spcBef>
              <a:buClrTx/>
              <a:buSzTx/>
              <a:buFont typeface="Wingdings" panose="05000000000000000000" pitchFamily="2" charset="2"/>
              <a:buChar char="§"/>
            </a:pPr>
            <a:r>
              <a:rPr lang="en-US" altLang="en-US" sz="2800" dirty="0"/>
              <a:t>All patients are offered MAT: Methadone, Buprenorphine, Naltrexone</a:t>
            </a:r>
          </a:p>
          <a:p>
            <a:pPr>
              <a:spcBef>
                <a:spcPct val="40000"/>
              </a:spcBef>
              <a:buClrTx/>
              <a:buSzTx/>
              <a:buFont typeface="Wingdings" panose="05000000000000000000" pitchFamily="2" charset="2"/>
              <a:buChar char="§"/>
            </a:pPr>
            <a:r>
              <a:rPr lang="en-US" altLang="en-US" sz="2800" dirty="0"/>
              <a:t>Patient Centered Care: All patients have an option of any of the three medications to treat SUD. There are pros and cons to each. There should be consideration of where they are in life, phase of treatment, and what the patient needs</a:t>
            </a:r>
          </a:p>
          <a:p>
            <a:pPr>
              <a:spcBef>
                <a:spcPct val="40000"/>
              </a:spcBef>
              <a:buClrTx/>
              <a:buSzTx/>
              <a:buFont typeface="Wingdings" panose="05000000000000000000" pitchFamily="2" charset="2"/>
              <a:buChar char="§"/>
            </a:pPr>
            <a:r>
              <a:rPr lang="en-US" altLang="en-US" sz="2800" dirty="0"/>
              <a:t>Treatment works better with patient buy-in</a:t>
            </a:r>
          </a:p>
          <a:p>
            <a:pPr marL="0" indent="0">
              <a:spcBef>
                <a:spcPct val="40000"/>
              </a:spcBef>
              <a:buClrTx/>
              <a:buSzTx/>
              <a:buNone/>
            </a:pPr>
            <a:endParaRPr lang="en-US" altLang="en-US" dirty="0">
              <a:solidFill>
                <a:srgbClr val="000099"/>
              </a:solidFill>
            </a:endParaRPr>
          </a:p>
          <a:p>
            <a:pPr>
              <a:spcBef>
                <a:spcPct val="40000"/>
              </a:spcBef>
              <a:buClrTx/>
              <a:buSzTx/>
              <a:buFont typeface="Symbol" panose="05050102010706020507" pitchFamily="18" charset="2"/>
              <a:buChar char="·"/>
            </a:pPr>
            <a:endParaRPr lang="en-US" dirty="0"/>
          </a:p>
        </p:txBody>
      </p:sp>
      <p:pic>
        <p:nvPicPr>
          <p:cNvPr id="4" name="Picture 3"/>
          <p:cNvPicPr>
            <a:picLocks noChangeAspect="1"/>
          </p:cNvPicPr>
          <p:nvPr/>
        </p:nvPicPr>
        <p:blipFill>
          <a:blip r:embed="rId3" cstate="print"/>
          <a:stretch>
            <a:fillRect/>
          </a:stretch>
        </p:blipFill>
        <p:spPr>
          <a:xfrm>
            <a:off x="8433880" y="4050020"/>
            <a:ext cx="2879509" cy="1916182"/>
          </a:xfrm>
          <a:prstGeom prst="rect">
            <a:avLst/>
          </a:prstGeom>
        </p:spPr>
      </p:pic>
    </p:spTree>
    <p:extLst>
      <p:ext uri="{BB962C8B-B14F-4D97-AF65-F5344CB8AC3E}">
        <p14:creationId xmlns:p14="http://schemas.microsoft.com/office/powerpoint/2010/main" val="3032294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pPr algn="ctr"/>
            <a:r>
              <a:rPr lang="en-US" sz="4400" b="1" dirty="0"/>
              <a:t>The Fundamentals of Medication Assisted Treatment:</a:t>
            </a:r>
            <a:endParaRPr lang="en-US" sz="4400" b="1" dirty="0">
              <a:solidFill>
                <a:schemeClr val="accent1"/>
              </a:solidFill>
            </a:endParaRPr>
          </a:p>
        </p:txBody>
      </p:sp>
      <p:sp>
        <p:nvSpPr>
          <p:cNvPr id="3" name="Subtitle 2"/>
          <p:cNvSpPr>
            <a:spLocks noGrp="1"/>
          </p:cNvSpPr>
          <p:nvPr>
            <p:ph type="subTitle" idx="1"/>
          </p:nvPr>
        </p:nvSpPr>
        <p:spPr>
          <a:xfrm>
            <a:off x="2635511" y="3809125"/>
            <a:ext cx="8915399" cy="1126283"/>
          </a:xfrm>
        </p:spPr>
        <p:txBody>
          <a:bodyPr>
            <a:noAutofit/>
          </a:bodyPr>
          <a:lstStyle/>
          <a:p>
            <a:pPr algn="ctr"/>
            <a:r>
              <a:rPr lang="en-US" sz="3200" b="1" dirty="0">
                <a:solidFill>
                  <a:schemeClr val="accent4">
                    <a:lumMod val="50000"/>
                  </a:schemeClr>
                </a:solidFill>
              </a:rPr>
              <a:t>An Integrated Approach to Recovery for Individuals with Co-Occurring Disorders</a:t>
            </a:r>
          </a:p>
          <a:p>
            <a:pPr algn="ctr"/>
            <a:r>
              <a:rPr lang="en-US" sz="3200" b="1" dirty="0"/>
              <a:t>Angele Moss-Baker, LPC, LMFT, MAC, EAS-C  </a:t>
            </a:r>
          </a:p>
          <a:p>
            <a:endParaRPr lang="en-US" sz="3200" dirty="0"/>
          </a:p>
          <a:p>
            <a:r>
              <a:rPr lang="en-US" sz="2000" dirty="0"/>
              <a:t>Comprehensive Addiction &amp; Psychological Services, LLC</a:t>
            </a:r>
          </a:p>
          <a:p>
            <a:pPr algn="ctr"/>
            <a:endParaRPr lang="en-US" sz="3200" dirty="0"/>
          </a:p>
          <a:p>
            <a:pPr algn="ctr"/>
            <a:endParaRPr lang="en-US" sz="3200" dirty="0"/>
          </a:p>
          <a:p>
            <a:pPr algn="ctr"/>
            <a:endParaRPr lang="en-US" sz="3200" b="1" dirty="0">
              <a:solidFill>
                <a:schemeClr val="accent4">
                  <a:lumMod val="50000"/>
                </a:schemeClr>
              </a:solidFill>
            </a:endParaRPr>
          </a:p>
        </p:txBody>
      </p:sp>
      <p:pic>
        <p:nvPicPr>
          <p:cNvPr id="4" name="Picture 2" descr="C:\Users\bakeraj\AppData\Local\Microsoft\Windows\Temporary Internet Files\Content.IE5\D94PV0EZ\MC900438041[1].png"/>
          <p:cNvPicPr>
            <a:picLocks noChangeAspect="1" noChangeArrowheads="1"/>
          </p:cNvPicPr>
          <p:nvPr/>
        </p:nvPicPr>
        <p:blipFill>
          <a:blip r:embed="rId3" cstate="print"/>
          <a:srcRect/>
          <a:stretch>
            <a:fillRect/>
          </a:stretch>
        </p:blipFill>
        <p:spPr bwMode="auto">
          <a:xfrm rot="20520709">
            <a:off x="2104042" y="6148449"/>
            <a:ext cx="455292" cy="455292"/>
          </a:xfrm>
          <a:prstGeom prst="rect">
            <a:avLst/>
          </a:prstGeom>
          <a:noFill/>
        </p:spPr>
      </p:pic>
    </p:spTree>
    <p:extLst>
      <p:ext uri="{BB962C8B-B14F-4D97-AF65-F5344CB8AC3E}">
        <p14:creationId xmlns:p14="http://schemas.microsoft.com/office/powerpoint/2010/main" val="3222946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9899"/>
            <a:ext cx="8911687" cy="1280890"/>
          </a:xfrm>
        </p:spPr>
        <p:txBody>
          <a:bodyPr anchor="ctr">
            <a:normAutofit/>
          </a:bodyPr>
          <a:lstStyle/>
          <a:p>
            <a:pPr algn="ctr"/>
            <a:r>
              <a:rPr lang="en-US" b="1" dirty="0">
                <a:solidFill>
                  <a:schemeClr val="accent1">
                    <a:lumMod val="75000"/>
                  </a:schemeClr>
                </a:solidFill>
              </a:rPr>
              <a:t>Traditional Approaches to Treatment</a:t>
            </a:r>
          </a:p>
        </p:txBody>
      </p:sp>
      <p:sp>
        <p:nvSpPr>
          <p:cNvPr id="3" name="Content Placeholder 2"/>
          <p:cNvSpPr>
            <a:spLocks noGrp="1"/>
          </p:cNvSpPr>
          <p:nvPr>
            <p:ph idx="1"/>
          </p:nvPr>
        </p:nvSpPr>
        <p:spPr>
          <a:xfrm>
            <a:off x="2592925" y="2024743"/>
            <a:ext cx="8915400" cy="3925667"/>
          </a:xfrm>
        </p:spPr>
        <p:txBody>
          <a:bodyPr>
            <a:normAutofit/>
          </a:bodyPr>
          <a:lstStyle/>
          <a:p>
            <a:pPr>
              <a:buFont typeface="Wingdings" panose="05000000000000000000" pitchFamily="2" charset="2"/>
              <a:buChar char="Ø"/>
            </a:pPr>
            <a:r>
              <a:rPr lang="en-US" sz="2400" b="1" dirty="0"/>
              <a:t>Sequential treatment  - </a:t>
            </a:r>
            <a:r>
              <a:rPr lang="en-US" sz="2400" dirty="0"/>
              <a:t>The client is treated in one system, then the Agencies work largely independent of each other.</a:t>
            </a:r>
          </a:p>
          <a:p>
            <a:pPr>
              <a:buFont typeface="Wingdings" panose="05000000000000000000" pitchFamily="2" charset="2"/>
              <a:buChar char="Ø"/>
            </a:pPr>
            <a:endParaRPr lang="en-US" sz="2400" dirty="0"/>
          </a:p>
          <a:p>
            <a:pPr>
              <a:buFont typeface="Wingdings" panose="05000000000000000000" pitchFamily="2" charset="2"/>
              <a:buChar char="Ø"/>
            </a:pPr>
            <a:r>
              <a:rPr lang="en-US" sz="2400" b="1" dirty="0"/>
              <a:t>Parallel model – </a:t>
            </a:r>
            <a:r>
              <a:rPr lang="en-US" sz="2400" dirty="0"/>
              <a:t>The client is treated simultaneously, but by two separate agencies. The patient participates in two systems simultaneously. Coordination is not consistent.</a:t>
            </a:r>
          </a:p>
          <a:p>
            <a:endParaRPr lang="en-US" sz="2400" dirty="0"/>
          </a:p>
        </p:txBody>
      </p:sp>
      <p:sp>
        <p:nvSpPr>
          <p:cNvPr id="4" name="Slide Number Placeholder 3"/>
          <p:cNvSpPr>
            <a:spLocks noGrp="1"/>
          </p:cNvSpPr>
          <p:nvPr>
            <p:ph type="sldNum" sz="quarter" idx="12"/>
          </p:nvPr>
        </p:nvSpPr>
        <p:spPr/>
        <p:txBody>
          <a:bodyPr/>
          <a:lstStyle/>
          <a:p>
            <a:fld id="{1AC97758-B808-4E93-8FAF-55D91EF7BB71}" type="slidenum">
              <a:rPr lang="en-US" smtClean="0"/>
              <a:pPr/>
              <a:t>44</a:t>
            </a:fld>
            <a:endParaRPr lang="en-US"/>
          </a:p>
        </p:txBody>
      </p:sp>
    </p:spTree>
    <p:extLst>
      <p:ext uri="{BB962C8B-B14F-4D97-AF65-F5344CB8AC3E}">
        <p14:creationId xmlns:p14="http://schemas.microsoft.com/office/powerpoint/2010/main" val="984753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2188620" y="273050"/>
            <a:ext cx="8226425" cy="1327150"/>
          </a:xfrm>
        </p:spPr>
        <p:txBody>
          <a:bodyPr anchor="ctr">
            <a:normAutofit/>
          </a:bodyPr>
          <a:lstStyle/>
          <a:p>
            <a:pPr algn="ctr"/>
            <a:r>
              <a:rPr lang="en-US" altLang="en-US" b="1" dirty="0">
                <a:solidFill>
                  <a:schemeClr val="accent1">
                    <a:lumMod val="75000"/>
                  </a:schemeClr>
                </a:solidFill>
                <a:latin typeface="+mn-lt"/>
                <a:ea typeface="ＭＳ Ｐゴシック" pitchFamily="34" charset="-128"/>
              </a:rPr>
              <a:t>Falling Through the Cracks</a:t>
            </a:r>
          </a:p>
        </p:txBody>
      </p:sp>
      <p:sp>
        <p:nvSpPr>
          <p:cNvPr id="4" name="Slide Number Placeholder 1"/>
          <p:cNvSpPr>
            <a:spLocks noGrp="1"/>
          </p:cNvSpPr>
          <p:nvPr>
            <p:ph type="sldNum" sz="quarter" idx="12"/>
          </p:nvPr>
        </p:nvSpPr>
        <p:spPr>
          <a:xfrm>
            <a:off x="9982201" y="6324601"/>
            <a:ext cx="549275" cy="396875"/>
          </a:xfrm>
        </p:spPr>
        <p:txBody>
          <a:bodyPr/>
          <a:lstStyle/>
          <a:p>
            <a:pPr>
              <a:defRPr/>
            </a:pPr>
            <a:fld id="{65F5B995-F6E9-4A6D-BB00-778588737606}" type="slidenum">
              <a:rPr lang="en-US" smtClean="0">
                <a:solidFill>
                  <a:srgbClr val="663300"/>
                </a:solidFill>
              </a:rPr>
              <a:pPr>
                <a:defRPr/>
              </a:pPr>
              <a:t>45</a:t>
            </a:fld>
            <a:endParaRPr lang="en-US" dirty="0">
              <a:solidFill>
                <a:srgbClr val="663300"/>
              </a:solidFill>
            </a:endParaRPr>
          </a:p>
        </p:txBody>
      </p:sp>
      <p:pic>
        <p:nvPicPr>
          <p:cNvPr id="17411" name="Picture 5" descr="Client Falling Between the Crac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632" y="1676401"/>
            <a:ext cx="6248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769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occurring disorder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1576" y="914399"/>
            <a:ext cx="7968343" cy="5421085"/>
          </a:xfrm>
          <a:prstGeom prst="rect">
            <a:avLst/>
          </a:prstGeom>
          <a:noFill/>
          <a:ln>
            <a:noFill/>
          </a:ln>
        </p:spPr>
      </p:pic>
    </p:spTree>
    <p:extLst>
      <p:ext uri="{BB962C8B-B14F-4D97-AF65-F5344CB8AC3E}">
        <p14:creationId xmlns:p14="http://schemas.microsoft.com/office/powerpoint/2010/main" val="1881771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813" y="262096"/>
            <a:ext cx="9808622" cy="1187299"/>
          </a:xfrm>
        </p:spPr>
        <p:txBody>
          <a:bodyPr anchor="ctr">
            <a:noAutofit/>
          </a:bodyPr>
          <a:lstStyle/>
          <a:p>
            <a:pPr algn="ctr">
              <a:defRPr/>
            </a:pPr>
            <a:r>
              <a:rPr lang="en-US" b="1" dirty="0">
                <a:solidFill>
                  <a:schemeClr val="accent1">
                    <a:lumMod val="75000"/>
                  </a:schemeClr>
                </a:solidFill>
              </a:rPr>
              <a:t>2015: Co-Occurring Mental Health and  Substance Use – Adults</a:t>
            </a:r>
          </a:p>
        </p:txBody>
      </p:sp>
      <p:pic>
        <p:nvPicPr>
          <p:cNvPr id="13317" name="pic"/>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03119" y="1758103"/>
            <a:ext cx="9562011" cy="4593130"/>
          </a:xfrm>
        </p:spPr>
      </p:pic>
      <p:sp>
        <p:nvSpPr>
          <p:cNvPr id="5" name="Slide Number Placeholder 4"/>
          <p:cNvSpPr>
            <a:spLocks noGrp="1"/>
          </p:cNvSpPr>
          <p:nvPr>
            <p:ph type="sldNum" sz="quarter" idx="12"/>
          </p:nvPr>
        </p:nvSpPr>
        <p:spPr/>
        <p:txBody>
          <a:bodyPr/>
          <a:lstStyle/>
          <a:p>
            <a:pPr>
              <a:defRPr/>
            </a:pPr>
            <a:fld id="{50CC4E70-E7F3-4145-9112-BBD6BCDFAF92}" type="slidenum">
              <a:rPr lang="en-US" smtClean="0"/>
              <a:pPr>
                <a:defRPr/>
              </a:pPr>
              <a:t>47</a:t>
            </a:fld>
            <a:endParaRPr lang="en-US" dirty="0"/>
          </a:p>
        </p:txBody>
      </p:sp>
      <p:sp>
        <p:nvSpPr>
          <p:cNvPr id="7" name="Text Box 2"/>
          <p:cNvSpPr txBox="1">
            <a:spLocks noChangeArrowheads="1"/>
          </p:cNvSpPr>
          <p:nvPr/>
        </p:nvSpPr>
        <p:spPr bwMode="auto">
          <a:xfrm>
            <a:off x="5176490" y="1808121"/>
            <a:ext cx="1333500" cy="5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Aft>
                <a:spcPts val="1000"/>
              </a:spcAft>
              <a:defRPr/>
            </a:pPr>
            <a:r>
              <a:rPr lang="en-US" altLang="en-US" sz="1600" b="1" dirty="0">
                <a:solidFill>
                  <a:srgbClr val="000000"/>
                </a:solidFill>
                <a:latin typeface="Perpetua" panose="02020502060401020303" pitchFamily="18" charset="0"/>
              </a:rPr>
              <a:t>SUD and Mental Illness </a:t>
            </a:r>
            <a:endParaRPr lang="en-US" altLang="en-US" sz="1600" b="1" dirty="0">
              <a:latin typeface="Perpetua" panose="02020502060401020303" pitchFamily="18" charset="0"/>
            </a:endParaRPr>
          </a:p>
        </p:txBody>
      </p:sp>
      <p:sp>
        <p:nvSpPr>
          <p:cNvPr id="8" name="Text Box 3"/>
          <p:cNvSpPr txBox="1">
            <a:spLocks noChangeArrowheads="1"/>
          </p:cNvSpPr>
          <p:nvPr/>
        </p:nvSpPr>
        <p:spPr bwMode="auto">
          <a:xfrm>
            <a:off x="2244738" y="3800381"/>
            <a:ext cx="914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spcAft>
                <a:spcPts val="1000"/>
              </a:spcAft>
              <a:defRPr/>
            </a:pPr>
            <a:r>
              <a:rPr lang="en-US" altLang="en-US" sz="1600" b="1" dirty="0">
                <a:solidFill>
                  <a:srgbClr val="000000"/>
                </a:solidFill>
                <a:latin typeface="Perpetua" panose="02020502060401020303" pitchFamily="18" charset="0"/>
              </a:rPr>
              <a:t>SUD, </a:t>
            </a:r>
            <a:br>
              <a:rPr lang="en-US" altLang="en-US" sz="1600" b="1" dirty="0">
                <a:solidFill>
                  <a:srgbClr val="000000"/>
                </a:solidFill>
                <a:latin typeface="Perpetua" panose="02020502060401020303" pitchFamily="18" charset="0"/>
              </a:rPr>
            </a:br>
            <a:r>
              <a:rPr lang="en-US" altLang="en-US" sz="1600" b="1" dirty="0">
                <a:solidFill>
                  <a:srgbClr val="000000"/>
                </a:solidFill>
                <a:latin typeface="Perpetua" panose="02020502060401020303" pitchFamily="18" charset="0"/>
              </a:rPr>
              <a:t>No Mental </a:t>
            </a:r>
            <a:br>
              <a:rPr lang="en-US" altLang="en-US" sz="1600" b="1" dirty="0">
                <a:solidFill>
                  <a:srgbClr val="000000"/>
                </a:solidFill>
                <a:latin typeface="Perpetua" panose="02020502060401020303" pitchFamily="18" charset="0"/>
              </a:rPr>
            </a:br>
            <a:r>
              <a:rPr lang="en-US" altLang="en-US" sz="1600" b="1" dirty="0">
                <a:solidFill>
                  <a:srgbClr val="000000"/>
                </a:solidFill>
                <a:latin typeface="Perpetua" panose="02020502060401020303" pitchFamily="18" charset="0"/>
              </a:rPr>
              <a:t>Illness</a:t>
            </a:r>
            <a:endParaRPr lang="en-US" altLang="en-US" sz="1600" b="1" dirty="0">
              <a:latin typeface="Perpetua" panose="02020502060401020303" pitchFamily="18" charset="0"/>
            </a:endParaRPr>
          </a:p>
        </p:txBody>
      </p:sp>
      <p:sp>
        <p:nvSpPr>
          <p:cNvPr id="10" name="Text Box 4"/>
          <p:cNvSpPr txBox="1">
            <a:spLocks noChangeArrowheads="1"/>
          </p:cNvSpPr>
          <p:nvPr/>
        </p:nvSpPr>
        <p:spPr bwMode="auto">
          <a:xfrm>
            <a:off x="3986408" y="4001506"/>
            <a:ext cx="7794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Aft>
                <a:spcPts val="1000"/>
              </a:spcAft>
              <a:defRPr/>
            </a:pPr>
            <a:r>
              <a:rPr lang="en-US" altLang="en-US" sz="1600" b="1" dirty="0">
                <a:solidFill>
                  <a:srgbClr val="000000"/>
                </a:solidFill>
                <a:latin typeface="Perpetua" panose="02020502060401020303" pitchFamily="18" charset="0"/>
              </a:rPr>
              <a:t>11.5 Million</a:t>
            </a:r>
            <a:endParaRPr lang="en-US" altLang="en-US" sz="1600" b="1" dirty="0">
              <a:latin typeface="Perpetua" panose="02020502060401020303" pitchFamily="18" charset="0"/>
            </a:endParaRPr>
          </a:p>
        </p:txBody>
      </p:sp>
      <p:sp>
        <p:nvSpPr>
          <p:cNvPr id="12" name="Rectangle 11"/>
          <p:cNvSpPr/>
          <p:nvPr/>
        </p:nvSpPr>
        <p:spPr>
          <a:xfrm>
            <a:off x="3159138" y="6013534"/>
            <a:ext cx="1217001" cy="584775"/>
          </a:xfrm>
          <a:prstGeom prst="rect">
            <a:avLst/>
          </a:prstGeom>
        </p:spPr>
        <p:txBody>
          <a:bodyPr wrap="none">
            <a:spAutoFit/>
          </a:bodyPr>
          <a:lstStyle/>
          <a:p>
            <a:pPr algn="ctr">
              <a:defRPr/>
            </a:pPr>
            <a:r>
              <a:rPr lang="en-US" sz="1600" b="1" dirty="0">
                <a:latin typeface="Perpetua" panose="02020502060401020303" pitchFamily="18" charset="0"/>
              </a:rPr>
              <a:t>19.6 Million</a:t>
            </a:r>
          </a:p>
          <a:p>
            <a:pPr algn="ctr">
              <a:defRPr/>
            </a:pPr>
            <a:r>
              <a:rPr lang="en-US" sz="1600" b="1" dirty="0">
                <a:latin typeface="Perpetua" panose="02020502060401020303" pitchFamily="18" charset="0"/>
              </a:rPr>
              <a:t>Had SUD</a:t>
            </a:r>
          </a:p>
        </p:txBody>
      </p:sp>
      <p:sp>
        <p:nvSpPr>
          <p:cNvPr id="13" name="Rectangle 12"/>
          <p:cNvSpPr/>
          <p:nvPr/>
        </p:nvSpPr>
        <p:spPr>
          <a:xfrm>
            <a:off x="5668726" y="3800381"/>
            <a:ext cx="926857" cy="830997"/>
          </a:xfrm>
          <a:prstGeom prst="rect">
            <a:avLst/>
          </a:prstGeom>
        </p:spPr>
        <p:txBody>
          <a:bodyPr wrap="none" anchor="ctr">
            <a:spAutoFit/>
          </a:bodyPr>
          <a:lstStyle/>
          <a:p>
            <a:pPr algn="ctr">
              <a:defRPr/>
            </a:pPr>
            <a:r>
              <a:rPr lang="en-US" sz="1600" b="1" dirty="0">
                <a:latin typeface="Perpetua" panose="02020502060401020303" pitchFamily="18" charset="0"/>
              </a:rPr>
              <a:t>8.1</a:t>
            </a:r>
          </a:p>
          <a:p>
            <a:pPr algn="ctr">
              <a:defRPr/>
            </a:pPr>
            <a:r>
              <a:rPr lang="en-US" sz="1600" b="1" dirty="0">
                <a:latin typeface="Perpetua" panose="02020502060401020303" pitchFamily="18" charset="0"/>
              </a:rPr>
              <a:t>Million  </a:t>
            </a:r>
          </a:p>
          <a:p>
            <a:pPr algn="ctr">
              <a:defRPr/>
            </a:pPr>
            <a:endParaRPr lang="en-US" sz="1600" b="1" dirty="0">
              <a:latin typeface="Perpetua" panose="02020502060401020303" pitchFamily="18" charset="0"/>
            </a:endParaRPr>
          </a:p>
        </p:txBody>
      </p:sp>
      <p:sp>
        <p:nvSpPr>
          <p:cNvPr id="14" name="Rectangle 13"/>
          <p:cNvSpPr/>
          <p:nvPr/>
        </p:nvSpPr>
        <p:spPr>
          <a:xfrm>
            <a:off x="8804152" y="3762281"/>
            <a:ext cx="1079143" cy="584775"/>
          </a:xfrm>
          <a:prstGeom prst="rect">
            <a:avLst/>
          </a:prstGeom>
        </p:spPr>
        <p:txBody>
          <a:bodyPr wrap="none" anchor="ctr">
            <a:spAutoFit/>
          </a:bodyPr>
          <a:lstStyle/>
          <a:p>
            <a:pPr algn="ctr">
              <a:defRPr/>
            </a:pPr>
            <a:r>
              <a:rPr lang="en-US" sz="1600" b="1" dirty="0">
                <a:solidFill>
                  <a:schemeClr val="bg1"/>
                </a:solidFill>
                <a:latin typeface="Perpetua" panose="02020502060401020303" pitchFamily="18" charset="0"/>
              </a:rPr>
              <a:t>     35.4       </a:t>
            </a:r>
          </a:p>
          <a:p>
            <a:pPr algn="ctr">
              <a:defRPr/>
            </a:pPr>
            <a:r>
              <a:rPr lang="en-US" sz="1600" b="1" dirty="0">
                <a:solidFill>
                  <a:schemeClr val="bg1"/>
                </a:solidFill>
                <a:latin typeface="Perpetua" panose="02020502060401020303" pitchFamily="18" charset="0"/>
              </a:rPr>
              <a:t>Million</a:t>
            </a:r>
          </a:p>
        </p:txBody>
      </p:sp>
      <p:sp>
        <p:nvSpPr>
          <p:cNvPr id="15" name="Text Box 5"/>
          <p:cNvSpPr txBox="1">
            <a:spLocks noChangeArrowheads="1"/>
          </p:cNvSpPr>
          <p:nvPr/>
        </p:nvSpPr>
        <p:spPr bwMode="auto">
          <a:xfrm>
            <a:off x="9499243" y="5834942"/>
            <a:ext cx="17526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Aft>
                <a:spcPts val="1000"/>
              </a:spcAft>
              <a:defRPr/>
            </a:pPr>
            <a:r>
              <a:rPr lang="en-US" altLang="en-US" sz="1600" b="1" dirty="0">
                <a:solidFill>
                  <a:srgbClr val="000000"/>
                </a:solidFill>
                <a:latin typeface="Perpetua" panose="02020502060401020303" pitchFamily="18" charset="0"/>
              </a:rPr>
              <a:t>43.4 Million Had Mental Illness</a:t>
            </a:r>
            <a:endParaRPr lang="en-US" altLang="en-US" sz="1600" b="1" dirty="0">
              <a:latin typeface="Perpetua" panose="02020502060401020303" pitchFamily="18" charset="0"/>
            </a:endParaRPr>
          </a:p>
        </p:txBody>
      </p:sp>
      <p:sp>
        <p:nvSpPr>
          <p:cNvPr id="17" name="Rectangle 16"/>
          <p:cNvSpPr/>
          <p:nvPr/>
        </p:nvSpPr>
        <p:spPr>
          <a:xfrm>
            <a:off x="10478589" y="3762281"/>
            <a:ext cx="990600" cy="831850"/>
          </a:xfrm>
          <a:prstGeom prst="rect">
            <a:avLst/>
          </a:prstGeom>
        </p:spPr>
        <p:txBody>
          <a:bodyPr anchor="ctr">
            <a:spAutoFit/>
          </a:bodyPr>
          <a:lstStyle/>
          <a:p>
            <a:pPr algn="ctr">
              <a:defRPr/>
            </a:pPr>
            <a:r>
              <a:rPr lang="en-US" sz="1600" b="1" dirty="0">
                <a:latin typeface="Perpetua" panose="02020502060401020303" pitchFamily="18" charset="0"/>
              </a:rPr>
              <a:t>Mental Illness, </a:t>
            </a:r>
            <a:br>
              <a:rPr lang="en-US" sz="1600" b="1" dirty="0">
                <a:latin typeface="Perpetua" panose="02020502060401020303" pitchFamily="18" charset="0"/>
              </a:rPr>
            </a:br>
            <a:r>
              <a:rPr lang="en-US" sz="1600" b="1" dirty="0">
                <a:latin typeface="Perpetua" panose="02020502060401020303" pitchFamily="18" charset="0"/>
              </a:rPr>
              <a:t>No SUD</a:t>
            </a:r>
          </a:p>
        </p:txBody>
      </p:sp>
      <p:sp>
        <p:nvSpPr>
          <p:cNvPr id="18" name="TextBox 17"/>
          <p:cNvSpPr txBox="1"/>
          <p:nvPr/>
        </p:nvSpPr>
        <p:spPr>
          <a:xfrm>
            <a:off x="8793940" y="6659941"/>
            <a:ext cx="4038600" cy="230832"/>
          </a:xfrm>
          <a:prstGeom prst="rect">
            <a:avLst/>
          </a:prstGeom>
          <a:noFill/>
        </p:spPr>
        <p:txBody>
          <a:bodyPr wrap="square">
            <a:spAutoFit/>
          </a:bodyPr>
          <a:lstStyle/>
          <a:p>
            <a:pPr>
              <a:defRPr/>
            </a:pPr>
            <a:r>
              <a:rPr lang="en-US" sz="900" dirty="0"/>
              <a:t>Results from 2015 National Survey on Drug Use and Health</a:t>
            </a:r>
          </a:p>
        </p:txBody>
      </p:sp>
    </p:spTree>
    <p:extLst>
      <p:ext uri="{BB962C8B-B14F-4D97-AF65-F5344CB8AC3E}">
        <p14:creationId xmlns:p14="http://schemas.microsoft.com/office/powerpoint/2010/main" val="552558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82" y="166910"/>
            <a:ext cx="8911687" cy="1280890"/>
          </a:xfrm>
        </p:spPr>
        <p:txBody>
          <a:bodyPr anchor="ctr"/>
          <a:lstStyle/>
          <a:p>
            <a:pPr algn="ctr"/>
            <a:r>
              <a:rPr lang="en-US" b="1" dirty="0">
                <a:solidFill>
                  <a:schemeClr val="accent1">
                    <a:lumMod val="75000"/>
                  </a:schemeClr>
                </a:solidFill>
              </a:rPr>
              <a:t>Comorbidities and MAT</a:t>
            </a:r>
          </a:p>
        </p:txBody>
      </p:sp>
      <p:sp>
        <p:nvSpPr>
          <p:cNvPr id="3" name="Content Placeholder 2"/>
          <p:cNvSpPr>
            <a:spLocks noGrp="1"/>
          </p:cNvSpPr>
          <p:nvPr>
            <p:ph idx="1"/>
          </p:nvPr>
        </p:nvSpPr>
        <p:spPr>
          <a:xfrm>
            <a:off x="2168434" y="1617617"/>
            <a:ext cx="9692640" cy="5042263"/>
          </a:xfrm>
        </p:spPr>
        <p:txBody>
          <a:bodyPr>
            <a:noAutofit/>
          </a:bodyPr>
          <a:lstStyle/>
          <a:p>
            <a:r>
              <a:rPr lang="en-US" sz="2200" b="1" dirty="0">
                <a:solidFill>
                  <a:schemeClr val="accent1">
                    <a:lumMod val="75000"/>
                  </a:schemeClr>
                </a:solidFill>
              </a:rPr>
              <a:t>Psychiatric Comorbidity</a:t>
            </a:r>
          </a:p>
          <a:p>
            <a:pPr lvl="1">
              <a:buFont typeface="Courier New" panose="02070309020205020404" pitchFamily="49" charset="0"/>
              <a:buChar char="o"/>
            </a:pPr>
            <a:r>
              <a:rPr lang="en-US" sz="2200" dirty="0"/>
              <a:t>The most common are:  Major Depression, Anxiety, Bipolar, PTSD.</a:t>
            </a:r>
          </a:p>
          <a:p>
            <a:pPr lvl="1">
              <a:buFont typeface="Courier New" panose="02070309020205020404" pitchFamily="49" charset="0"/>
              <a:buChar char="o"/>
            </a:pPr>
            <a:r>
              <a:rPr lang="en-US" sz="2200" dirty="0"/>
              <a:t>Psychiatric comorbidities may complicate buprenorphine treatment.</a:t>
            </a:r>
          </a:p>
          <a:p>
            <a:pPr marL="457200" lvl="1" indent="0">
              <a:buNone/>
            </a:pPr>
            <a:r>
              <a:rPr lang="en-US" sz="2200" b="1" dirty="0">
                <a:solidFill>
                  <a:schemeClr val="accent1">
                    <a:lumMod val="75000"/>
                  </a:schemeClr>
                </a:solidFill>
              </a:rPr>
              <a:t>NOTE: </a:t>
            </a:r>
            <a:r>
              <a:rPr lang="en-US" sz="2200" dirty="0">
                <a:solidFill>
                  <a:schemeClr val="tx1"/>
                </a:solidFill>
              </a:rPr>
              <a:t>C</a:t>
            </a:r>
            <a:r>
              <a:rPr lang="en-US" sz="2200" dirty="0"/>
              <a:t>ombining medications used in MAT with anxiety treatment medications can be fatal. Benzodiazepines are highly associated with overdose fatalities when combined with opioids.</a:t>
            </a:r>
          </a:p>
          <a:p>
            <a:r>
              <a:rPr lang="en-US" sz="2200" b="1" dirty="0">
                <a:solidFill>
                  <a:schemeClr val="accent1">
                    <a:lumMod val="75000"/>
                  </a:schemeClr>
                </a:solidFill>
              </a:rPr>
              <a:t>Medical Comorbidity</a:t>
            </a:r>
          </a:p>
          <a:p>
            <a:pPr lvl="1">
              <a:buFont typeface="Courier New" panose="02070309020205020404" pitchFamily="49" charset="0"/>
              <a:buChar char="o"/>
            </a:pPr>
            <a:r>
              <a:rPr lang="en-US" sz="2200" dirty="0"/>
              <a:t>The most common are: HIV, Hepatitis B and C, Tuberculosis, Syphilis.</a:t>
            </a:r>
          </a:p>
          <a:p>
            <a:pPr lvl="1">
              <a:buFont typeface="Courier New" panose="02070309020205020404" pitchFamily="49" charset="0"/>
              <a:buChar char="o"/>
            </a:pPr>
            <a:r>
              <a:rPr lang="en-US" sz="2200" dirty="0"/>
              <a:t>MAT and drug interactions - antiretroviral medications, vital hepatitis medical treatment.</a:t>
            </a:r>
          </a:p>
          <a:p>
            <a:pPr marL="457200" lvl="1" indent="0">
              <a:buNone/>
            </a:pPr>
            <a:endParaRPr lang="en-US" sz="2200" dirty="0"/>
          </a:p>
        </p:txBody>
      </p:sp>
    </p:spTree>
    <p:extLst>
      <p:ext uri="{BB962C8B-B14F-4D97-AF65-F5344CB8AC3E}">
        <p14:creationId xmlns:p14="http://schemas.microsoft.com/office/powerpoint/2010/main" val="2917778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566799" y="329899"/>
            <a:ext cx="8911687" cy="1280890"/>
          </a:xfrm>
        </p:spPr>
        <p:txBody>
          <a:bodyPr anchor="ctr">
            <a:normAutofit/>
          </a:bodyPr>
          <a:lstStyle/>
          <a:p>
            <a:pPr algn="ctr" eaLnBrk="1" hangingPunct="1">
              <a:defRPr/>
            </a:pPr>
            <a:r>
              <a:rPr lang="en-US" altLang="en-US" b="1" dirty="0">
                <a:solidFill>
                  <a:schemeClr val="accent1">
                    <a:lumMod val="75000"/>
                  </a:schemeClr>
                </a:solidFill>
                <a:ea typeface="ＭＳ Ｐゴシック" pitchFamily="34" charset="-128"/>
              </a:rPr>
              <a:t>Which Comes First?</a:t>
            </a:r>
          </a:p>
        </p:txBody>
      </p:sp>
      <p:pic>
        <p:nvPicPr>
          <p:cNvPr id="86019" name="Content Placeholder 6" descr="chickenegg.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69326" y="1750423"/>
            <a:ext cx="6988628" cy="4193177"/>
          </a:xfrm>
        </p:spPr>
      </p:pic>
      <p:sp>
        <p:nvSpPr>
          <p:cNvPr id="860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fld id="{00957C06-4355-40F9-BC2D-B5D3F8278A05}" type="slidenum">
              <a:rPr lang="en-US" altLang="en-US" sz="1400">
                <a:latin typeface="Arial" panose="020B0604020202020204" pitchFamily="34" charset="0"/>
              </a:rPr>
              <a:pPr>
                <a:spcBef>
                  <a:spcPct val="0"/>
                </a:spcBef>
                <a:buFontTx/>
                <a:buNone/>
              </a:pPr>
              <a:t>49</a:t>
            </a:fld>
            <a:endParaRPr lang="en-US" altLang="en-US" sz="1400">
              <a:latin typeface="Arial" panose="020B0604020202020204" pitchFamily="34" charset="0"/>
            </a:endParaRPr>
          </a:p>
        </p:txBody>
      </p:sp>
    </p:spTree>
    <p:extLst>
      <p:ext uri="{BB962C8B-B14F-4D97-AF65-F5344CB8AC3E}">
        <p14:creationId xmlns:p14="http://schemas.microsoft.com/office/powerpoint/2010/main" val="2474015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388"/>
            <a:ext cx="12191999" cy="676138"/>
          </a:xfrm>
        </p:spPr>
        <p:txBody>
          <a:bodyPr>
            <a:normAutofit fontScale="90000"/>
          </a:bodyPr>
          <a:lstStyle/>
          <a:p>
            <a:r>
              <a:rPr lang="en-US" sz="4800" dirty="0"/>
              <a:t>Overdose Deaths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84280" y="863526"/>
            <a:ext cx="4688512" cy="5312763"/>
          </a:xfrm>
        </p:spPr>
      </p:pic>
      <p:sp>
        <p:nvSpPr>
          <p:cNvPr id="6" name="TextBox 5"/>
          <p:cNvSpPr txBox="1"/>
          <p:nvPr/>
        </p:nvSpPr>
        <p:spPr>
          <a:xfrm>
            <a:off x="9756842" y="5640107"/>
            <a:ext cx="2577830" cy="523220"/>
          </a:xfrm>
          <a:prstGeom prst="rect">
            <a:avLst/>
          </a:prstGeom>
          <a:noFill/>
          <a:effectLst>
            <a:outerShdw blurRad="76200" dir="18900000" sy="23000" kx="-1200000" algn="bl" rotWithShape="0">
              <a:prstClr val="black">
                <a:alpha val="20000"/>
              </a:prstClr>
            </a:outerShdw>
          </a:effectLst>
        </p:spPr>
        <p:txBody>
          <a:bodyPr wrap="square" rtlCol="0">
            <a:spAutoFit/>
          </a:bodyPr>
          <a:lstStyle/>
          <a:p>
            <a:r>
              <a:rPr lang="en-US" sz="1400" b="1" dirty="0"/>
              <a:t>Warner et al. </a:t>
            </a:r>
            <a:r>
              <a:rPr lang="en-US" sz="1400" b="1" i="1" dirty="0"/>
              <a:t>National Vital Statistics Report, </a:t>
            </a:r>
            <a:r>
              <a:rPr lang="en-US" sz="1400" b="1" dirty="0"/>
              <a:t>2016;65(10).</a:t>
            </a:r>
          </a:p>
        </p:txBody>
      </p:sp>
      <p:sp>
        <p:nvSpPr>
          <p:cNvPr id="3" name="TextBox 2"/>
          <p:cNvSpPr txBox="1"/>
          <p:nvPr/>
        </p:nvSpPr>
        <p:spPr>
          <a:xfrm>
            <a:off x="8666922" y="2466986"/>
            <a:ext cx="3120887" cy="1569660"/>
          </a:xfrm>
          <a:prstGeom prst="rect">
            <a:avLst/>
          </a:prstGeom>
          <a:noFill/>
        </p:spPr>
        <p:txBody>
          <a:bodyPr wrap="square" rtlCol="0">
            <a:spAutoFit/>
          </a:bodyPr>
          <a:lstStyle/>
          <a:p>
            <a:r>
              <a:rPr lang="en-US" sz="2400" b="1" u="sng" dirty="0"/>
              <a:t>Conclusion: </a:t>
            </a:r>
            <a:r>
              <a:rPr lang="en-US" sz="2400" dirty="0"/>
              <a:t>Rising rate of overdose deaths is driven largely by Heroin and Fentanyl </a:t>
            </a:r>
          </a:p>
        </p:txBody>
      </p:sp>
    </p:spTree>
    <p:extLst>
      <p:ext uri="{BB962C8B-B14F-4D97-AF65-F5344CB8AC3E}">
        <p14:creationId xmlns:p14="http://schemas.microsoft.com/office/powerpoint/2010/main" val="3980473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grated treat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407" y="940525"/>
            <a:ext cx="6884124" cy="5055326"/>
          </a:xfrm>
          <a:prstGeom prst="rect">
            <a:avLst/>
          </a:prstGeom>
          <a:noFill/>
          <a:ln>
            <a:noFill/>
          </a:ln>
        </p:spPr>
      </p:pic>
    </p:spTree>
    <p:extLst>
      <p:ext uri="{BB962C8B-B14F-4D97-AF65-F5344CB8AC3E}">
        <p14:creationId xmlns:p14="http://schemas.microsoft.com/office/powerpoint/2010/main" val="2683469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8686800" cy="838200"/>
          </a:xfrm>
        </p:spPr>
        <p:txBody>
          <a:bodyPr anchor="ctr"/>
          <a:lstStyle/>
          <a:p>
            <a:pPr algn="ctr"/>
            <a:r>
              <a:rPr lang="en-US" b="1" dirty="0">
                <a:solidFill>
                  <a:schemeClr val="accent1">
                    <a:lumMod val="75000"/>
                  </a:schemeClr>
                </a:solidFill>
              </a:rPr>
              <a:t>Integrated Treatment</a:t>
            </a:r>
          </a:p>
        </p:txBody>
      </p:sp>
      <p:sp>
        <p:nvSpPr>
          <p:cNvPr id="3" name="Content Placeholder 2"/>
          <p:cNvSpPr>
            <a:spLocks noGrp="1"/>
          </p:cNvSpPr>
          <p:nvPr>
            <p:ph idx="1"/>
          </p:nvPr>
        </p:nvSpPr>
        <p:spPr>
          <a:xfrm>
            <a:off x="1752599" y="1600200"/>
            <a:ext cx="9716589" cy="4876800"/>
          </a:xfrm>
        </p:spPr>
        <p:txBody>
          <a:bodyPr>
            <a:normAutofit/>
          </a:bodyPr>
          <a:lstStyle/>
          <a:p>
            <a:pPr>
              <a:buFont typeface="Wingdings" panose="05000000000000000000" pitchFamily="2" charset="2"/>
              <a:buChar char="Ø"/>
            </a:pPr>
            <a:r>
              <a:rPr lang="en-US" sz="2600" dirty="0"/>
              <a:t>An approach that involves simultaneous treatment of both disorders in a setting designed to accommodate  both problems in a unified and comprehensive treatment program. </a:t>
            </a:r>
          </a:p>
          <a:p>
            <a:pPr>
              <a:buFont typeface="Wingdings" panose="05000000000000000000" pitchFamily="2" charset="2"/>
              <a:buChar char="Ø"/>
            </a:pPr>
            <a:r>
              <a:rPr lang="en-US" sz="2800" dirty="0"/>
              <a:t>An approach to meet the substance use, medical and mental health, and social needs of a patient</a:t>
            </a:r>
            <a:endParaRPr lang="en-US" sz="2600" dirty="0"/>
          </a:p>
          <a:p>
            <a:pPr marL="0" indent="0">
              <a:buNone/>
            </a:pPr>
            <a:endParaRPr lang="en-US" sz="2600" dirty="0"/>
          </a:p>
        </p:txBody>
      </p:sp>
      <p:sp>
        <p:nvSpPr>
          <p:cNvPr id="4" name="Slide Number Placeholder 3"/>
          <p:cNvSpPr>
            <a:spLocks noGrp="1"/>
          </p:cNvSpPr>
          <p:nvPr>
            <p:ph type="sldNum" sz="quarter" idx="12"/>
          </p:nvPr>
        </p:nvSpPr>
        <p:spPr/>
        <p:txBody>
          <a:bodyPr/>
          <a:lstStyle/>
          <a:p>
            <a:fld id="{1AC97758-B808-4E93-8FAF-55D91EF7BB71}" type="slidenum">
              <a:rPr lang="en-US" smtClean="0">
                <a:solidFill>
                  <a:srgbClr val="663300"/>
                </a:solidFill>
              </a:rPr>
              <a:pPr/>
              <a:t>51</a:t>
            </a:fld>
            <a:endParaRPr lang="en-US" dirty="0">
              <a:solidFill>
                <a:srgbClr val="663300"/>
              </a:solidFill>
            </a:endParaRPr>
          </a:p>
        </p:txBody>
      </p:sp>
      <p:pic>
        <p:nvPicPr>
          <p:cNvPr id="5" name="Picture 2" descr="C:\Users\bakeraj\AppData\Local\Microsoft\Windows\Temporary Internet Files\Content.IE5\2W2K60L4\MP9003211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817" y="4493623"/>
            <a:ext cx="2403566" cy="198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158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354" y="258350"/>
            <a:ext cx="8911687" cy="1280890"/>
          </a:xfrm>
        </p:spPr>
        <p:txBody>
          <a:bodyPr anchor="ctr"/>
          <a:lstStyle/>
          <a:p>
            <a:pPr algn="ctr"/>
            <a:r>
              <a:rPr lang="en-US" b="1" dirty="0">
                <a:solidFill>
                  <a:schemeClr val="accent1">
                    <a:lumMod val="75000"/>
                  </a:schemeClr>
                </a:solidFill>
              </a:rPr>
              <a:t>Essential Principles and Competencies for COD and MAT</a:t>
            </a:r>
          </a:p>
        </p:txBody>
      </p:sp>
      <p:sp>
        <p:nvSpPr>
          <p:cNvPr id="3" name="Content Placeholder 2"/>
          <p:cNvSpPr>
            <a:spLocks noGrp="1"/>
          </p:cNvSpPr>
          <p:nvPr>
            <p:ph idx="1"/>
          </p:nvPr>
        </p:nvSpPr>
        <p:spPr>
          <a:xfrm>
            <a:off x="2011681" y="1539240"/>
            <a:ext cx="9797142" cy="5201194"/>
          </a:xfrm>
        </p:spPr>
        <p:txBody>
          <a:bodyPr>
            <a:noAutofit/>
          </a:bodyPr>
          <a:lstStyle/>
          <a:p>
            <a:r>
              <a:rPr lang="en-US" sz="2000" b="1" dirty="0"/>
              <a:t>Integrated Treatment </a:t>
            </a:r>
            <a:r>
              <a:rPr lang="en-US" sz="2000" dirty="0"/>
              <a:t>or highly coordinated when not on site.</a:t>
            </a:r>
          </a:p>
          <a:p>
            <a:pPr lvl="1">
              <a:buFont typeface="Courier New" panose="02070309020205020404" pitchFamily="49" charset="0"/>
              <a:buChar char="o"/>
            </a:pPr>
            <a:r>
              <a:rPr lang="en-US" sz="2000" dirty="0"/>
              <a:t>Monitor patient progress and compliance with off-site treatment</a:t>
            </a:r>
          </a:p>
          <a:p>
            <a:pPr lvl="1"/>
            <a:endParaRPr lang="en-US" sz="2000" dirty="0"/>
          </a:p>
          <a:p>
            <a:r>
              <a:rPr lang="en-US" sz="2000" b="1" dirty="0"/>
              <a:t>Staff competency </a:t>
            </a:r>
            <a:r>
              <a:rPr lang="en-US" sz="2000" dirty="0"/>
              <a:t>– Cross training </a:t>
            </a:r>
          </a:p>
          <a:p>
            <a:pPr lvl="1">
              <a:buFont typeface="Courier New" panose="02070309020205020404" pitchFamily="49" charset="0"/>
              <a:buChar char="o"/>
            </a:pPr>
            <a:r>
              <a:rPr lang="en-US" sz="2000" dirty="0"/>
              <a:t>Co-occurring psychiatric and medical conditions</a:t>
            </a:r>
          </a:p>
          <a:p>
            <a:pPr marL="457200" lvl="1" indent="0">
              <a:buNone/>
            </a:pPr>
            <a:endParaRPr lang="en-US" sz="2000" dirty="0"/>
          </a:p>
          <a:p>
            <a:r>
              <a:rPr lang="en-US" sz="2000" b="1" dirty="0"/>
              <a:t>Psychotropic medications </a:t>
            </a:r>
            <a:r>
              <a:rPr lang="en-US" sz="2000" dirty="0"/>
              <a:t>- prescribed when significant impairment exists.</a:t>
            </a:r>
          </a:p>
          <a:p>
            <a:pPr lvl="1">
              <a:buFont typeface="Courier New" panose="02070309020205020404" pitchFamily="49" charset="0"/>
              <a:buChar char="o"/>
            </a:pPr>
            <a:r>
              <a:rPr lang="en-US" sz="2000" dirty="0"/>
              <a:t>Prescribing medications with abuse potential such as benzodiazepines (opt </a:t>
            </a:r>
            <a:r>
              <a:rPr lang="en-US" sz="2000" dirty="0" err="1"/>
              <a:t>Serax</a:t>
            </a:r>
            <a:r>
              <a:rPr lang="en-US" sz="2000" dirty="0"/>
              <a:t>)</a:t>
            </a:r>
          </a:p>
          <a:p>
            <a:pPr lvl="1">
              <a:buFont typeface="Courier New" panose="02070309020205020404" pitchFamily="49" charset="0"/>
              <a:buChar char="o"/>
            </a:pPr>
            <a:r>
              <a:rPr lang="en-US" sz="2000" dirty="0"/>
              <a:t>All medications are monitored </a:t>
            </a:r>
          </a:p>
          <a:p>
            <a:endParaRPr lang="en-US" sz="2000" dirty="0"/>
          </a:p>
          <a:p>
            <a:r>
              <a:rPr lang="en-US" sz="2000" b="1" dirty="0"/>
              <a:t>Alleviate shame and stigma </a:t>
            </a:r>
            <a:r>
              <a:rPr lang="en-US" sz="2000" dirty="0"/>
              <a:t>to receive treatment for co-occurring disorders</a:t>
            </a:r>
          </a:p>
          <a:p>
            <a:endParaRPr lang="en-US" sz="2000" dirty="0"/>
          </a:p>
          <a:p>
            <a:r>
              <a:rPr lang="en-US" sz="2000" dirty="0"/>
              <a:t>Intensive therapy for those with CODs, than those without CODs.</a:t>
            </a:r>
          </a:p>
          <a:p>
            <a:endParaRPr lang="en-US" sz="2000" dirty="0"/>
          </a:p>
          <a:p>
            <a:endParaRPr lang="en-US" sz="2000" dirty="0"/>
          </a:p>
        </p:txBody>
      </p:sp>
    </p:spTree>
    <p:extLst>
      <p:ext uri="{BB962C8B-B14F-4D97-AF65-F5344CB8AC3E}">
        <p14:creationId xmlns:p14="http://schemas.microsoft.com/office/powerpoint/2010/main" val="3916772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2326882" y="0"/>
            <a:ext cx="8366124" cy="962297"/>
          </a:xfrm>
          <a:noFill/>
        </p:spPr>
        <p:txBody>
          <a:bodyPr anchor="ctr"/>
          <a:lstStyle/>
          <a:p>
            <a:pPr algn="ctr"/>
            <a:r>
              <a:rPr lang="en-US" sz="3200" b="1" dirty="0">
                <a:solidFill>
                  <a:schemeClr val="accent1">
                    <a:lumMod val="75000"/>
                  </a:schemeClr>
                </a:solidFill>
                <a:ea typeface="ＭＳ Ｐゴシック" pitchFamily="34" charset="-128"/>
                <a:cs typeface="Arial" charset="0"/>
              </a:rPr>
              <a:t>Quadrants of MH/SUD Services</a:t>
            </a:r>
            <a:endParaRPr lang="en-US" altLang="en-US" sz="3200" b="1" dirty="0">
              <a:solidFill>
                <a:schemeClr val="accent1">
                  <a:lumMod val="75000"/>
                </a:schemeClr>
              </a:solidFill>
              <a:latin typeface="+mn-lt"/>
              <a:ea typeface="ＭＳ Ｐゴシック" pitchFamily="34" charset="-128"/>
              <a:cs typeface="Arial" pitchFamily="34" charset="0"/>
            </a:endParaRPr>
          </a:p>
        </p:txBody>
      </p:sp>
      <p:graphicFrame>
        <p:nvGraphicFramePr>
          <p:cNvPr id="70670" name="Group 14"/>
          <p:cNvGraphicFramePr>
            <a:graphicFrameLocks noGrp="1"/>
          </p:cNvGraphicFramePr>
          <p:nvPr>
            <p:ph idx="1"/>
            <p:extLst>
              <p:ext uri="{D42A27DB-BD31-4B8C-83A1-F6EECF244321}">
                <p14:modId xmlns:p14="http://schemas.microsoft.com/office/powerpoint/2010/main" val="3020656069"/>
              </p:ext>
            </p:extLst>
          </p:nvPr>
        </p:nvGraphicFramePr>
        <p:xfrm>
          <a:off x="2690123" y="958911"/>
          <a:ext cx="8077200" cy="5395153"/>
        </p:xfrm>
        <a:graphic>
          <a:graphicData uri="http://schemas.openxmlformats.org/drawingml/2006/table">
            <a:tbl>
              <a:tblPr/>
              <a:tblGrid>
                <a:gridCol w="3970338">
                  <a:extLst>
                    <a:ext uri="{9D8B030D-6E8A-4147-A177-3AD203B41FA5}">
                      <a16:colId xmlns:a16="http://schemas.microsoft.com/office/drawing/2014/main" val="20000"/>
                    </a:ext>
                  </a:extLst>
                </a:gridCol>
                <a:gridCol w="4106862">
                  <a:extLst>
                    <a:ext uri="{9D8B030D-6E8A-4147-A177-3AD203B41FA5}">
                      <a16:colId xmlns:a16="http://schemas.microsoft.com/office/drawing/2014/main" val="20001"/>
                    </a:ext>
                  </a:extLst>
                </a:gridCol>
              </a:tblGrid>
              <a:tr h="227569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accent1">
                              <a:lumMod val="75000"/>
                            </a:schemeClr>
                          </a:solidFill>
                          <a:effectLst/>
                          <a:latin typeface="+mn-lt"/>
                          <a:ea typeface="ＭＳ Ｐゴシック" charset="-128"/>
                        </a:rPr>
                        <a:t>Category III</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cap="none" normalizeH="0" baseline="0" dirty="0">
                          <a:ln>
                            <a:noFill/>
                          </a:ln>
                          <a:solidFill>
                            <a:schemeClr val="accent1">
                              <a:lumMod val="75000"/>
                            </a:schemeClr>
                          </a:solidFill>
                          <a:effectLst/>
                          <a:latin typeface="+mn-lt"/>
                          <a:ea typeface="ＭＳ Ｐゴシック" charset="-128"/>
                        </a:rPr>
                        <a:t>Substance Abuse System</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cap="none" normalizeH="0" baseline="0" dirty="0">
                        <a:ln>
                          <a:noFill/>
                        </a:ln>
                        <a:solidFill>
                          <a:schemeClr val="accent1">
                            <a:lumMod val="75000"/>
                          </a:schemeClr>
                        </a:solidFill>
                        <a:effectLst/>
                        <a:latin typeface="+mn-lt"/>
                        <a:ea typeface="ＭＳ Ｐゴシック" charset="-128"/>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cap="none" normalizeH="0" baseline="0" dirty="0">
                          <a:ln>
                            <a:noFill/>
                          </a:ln>
                          <a:solidFill>
                            <a:schemeClr val="accent1">
                              <a:lumMod val="75000"/>
                            </a:schemeClr>
                          </a:solidFill>
                          <a:effectLst/>
                          <a:latin typeface="+mn-lt"/>
                          <a:ea typeface="ＭＳ Ｐゴシック" charset="-128"/>
                        </a:rPr>
                        <a:t> Severe SUD, Mild MI</a:t>
                      </a:r>
                      <a:r>
                        <a:rPr kumimoji="0" lang="en-US" sz="2800" b="1" i="0" u="none" strike="noStrike" cap="none" normalizeH="0" baseline="0" dirty="0">
                          <a:ln>
                            <a:noFill/>
                          </a:ln>
                          <a:solidFill>
                            <a:schemeClr val="accent1">
                              <a:lumMod val="75000"/>
                            </a:schemeClr>
                          </a:solidFill>
                          <a:effectLst/>
                          <a:latin typeface="+mn-lt"/>
                          <a:ea typeface="ＭＳ Ｐゴシック" charset="-128"/>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400" b="1" i="1" dirty="0">
                          <a:solidFill>
                            <a:schemeClr val="accent1">
                              <a:lumMod val="75000"/>
                            </a:schemeClr>
                          </a:solidFill>
                        </a:rPr>
                        <a:t>Med-Monitored IPWM, </a:t>
                      </a:r>
                      <a:r>
                        <a:rPr kumimoji="0" lang="en-US" sz="2400" b="1" i="1" u="none" strike="noStrike" cap="none" normalizeH="0" baseline="0" dirty="0">
                          <a:ln>
                            <a:noFill/>
                          </a:ln>
                          <a:solidFill>
                            <a:schemeClr val="accent1">
                              <a:lumMod val="75000"/>
                            </a:schemeClr>
                          </a:solidFill>
                          <a:effectLst/>
                          <a:latin typeface="+mn-lt"/>
                          <a:ea typeface="ＭＳ Ｐゴシック" charset="-128"/>
                        </a:rPr>
                        <a:t>PHP, RTF, MAT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1" u="none" strike="noStrike" cap="none" normalizeH="0" baseline="0" dirty="0">
                          <a:ln>
                            <a:noFill/>
                          </a:ln>
                          <a:solidFill>
                            <a:schemeClr val="accent1">
                              <a:lumMod val="75000"/>
                            </a:schemeClr>
                          </a:solidFill>
                          <a:effectLst/>
                          <a:latin typeface="+mn-lt"/>
                          <a:ea typeface="ＭＳ Ｐゴシック" charset="-128"/>
                        </a:rPr>
                        <a:t>DDC/DDE</a:t>
                      </a:r>
                      <a:endParaRPr kumimoji="0" lang="en-US" sz="2400" b="1" i="0" u="none" strike="noStrike" cap="none" normalizeH="0" baseline="0" dirty="0">
                        <a:ln>
                          <a:noFill/>
                        </a:ln>
                        <a:solidFill>
                          <a:schemeClr val="accent1">
                            <a:lumMod val="75000"/>
                          </a:schemeClr>
                        </a:solidFill>
                        <a:effectLst/>
                        <a:latin typeface="+mn-lt"/>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accent1">
                              <a:lumMod val="75000"/>
                            </a:schemeClr>
                          </a:solidFill>
                          <a:effectLst/>
                          <a:latin typeface="+mn-lt"/>
                          <a:ea typeface="ＭＳ Ｐゴシック" charset="-128"/>
                        </a:rPr>
                        <a:t>Category IV</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cap="none" normalizeH="0" baseline="0" dirty="0">
                          <a:ln>
                            <a:noFill/>
                          </a:ln>
                          <a:solidFill>
                            <a:schemeClr val="accent1">
                              <a:lumMod val="75000"/>
                            </a:schemeClr>
                          </a:solidFill>
                          <a:effectLst/>
                          <a:latin typeface="+mn-lt"/>
                          <a:ea typeface="ＭＳ Ｐゴシック" charset="-128"/>
                        </a:rPr>
                        <a:t>Acute Care Hospitals</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cap="none" normalizeH="0" baseline="0" dirty="0">
                          <a:ln>
                            <a:noFill/>
                          </a:ln>
                          <a:solidFill>
                            <a:schemeClr val="accent1">
                              <a:lumMod val="75000"/>
                            </a:schemeClr>
                          </a:solidFill>
                          <a:effectLst/>
                          <a:latin typeface="+mn-lt"/>
                          <a:ea typeface="ＭＳ Ｐゴシック" charset="-128"/>
                        </a:rPr>
                        <a:t> </a:t>
                      </a:r>
                    </a:p>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en-US" sz="2400" b="1" i="0" u="none" strike="noStrike" cap="none" normalizeH="0" baseline="0" dirty="0">
                          <a:ln>
                            <a:noFill/>
                          </a:ln>
                          <a:solidFill>
                            <a:schemeClr val="accent1">
                              <a:lumMod val="75000"/>
                            </a:schemeClr>
                          </a:solidFill>
                          <a:effectLst/>
                          <a:latin typeface="+mn-lt"/>
                          <a:ea typeface="ＭＳ Ｐゴシック" charset="-128"/>
                        </a:rPr>
                        <a:t>Severe MI, Severe SUD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1" u="none" strike="noStrike" cap="none" normalizeH="0" baseline="0" dirty="0">
                          <a:ln>
                            <a:noFill/>
                          </a:ln>
                          <a:solidFill>
                            <a:schemeClr val="accent1">
                              <a:lumMod val="75000"/>
                            </a:schemeClr>
                          </a:solidFill>
                          <a:effectLst/>
                          <a:latin typeface="+mn-lt"/>
                          <a:ea typeface="ＭＳ Ｐゴシック" charset="-128"/>
                        </a:rPr>
                        <a:t>Med-Managed IPWM,                IP Psych, Residential</a:t>
                      </a:r>
                      <a:endParaRPr kumimoji="0" lang="en-US" sz="2400" b="1" i="0" u="none" strike="noStrike" cap="none" normalizeH="0" baseline="0" dirty="0">
                        <a:ln>
                          <a:noFill/>
                        </a:ln>
                        <a:solidFill>
                          <a:schemeClr val="accent1">
                            <a:lumMod val="75000"/>
                          </a:schemeClr>
                        </a:solidFill>
                        <a:effectLst/>
                        <a:latin typeface="+mn-lt"/>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246297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accent1">
                              <a:lumMod val="75000"/>
                            </a:schemeClr>
                          </a:solidFill>
                          <a:effectLst/>
                          <a:latin typeface="+mn-lt"/>
                          <a:ea typeface="ＭＳ Ｐゴシック" charset="-128"/>
                        </a:rPr>
                        <a:t>Category I</a:t>
                      </a:r>
                      <a:r>
                        <a:rPr kumimoji="0" lang="en-US" sz="2400" b="0" i="0" u="none" strike="noStrike" cap="none" normalizeH="0" baseline="0" dirty="0">
                          <a:ln>
                            <a:noFill/>
                          </a:ln>
                          <a:solidFill>
                            <a:schemeClr val="accent1">
                              <a:lumMod val="75000"/>
                            </a:schemeClr>
                          </a:solidFill>
                          <a:effectLst/>
                          <a:latin typeface="+mn-lt"/>
                          <a:ea typeface="ＭＳ Ｐゴシック" charset="-128"/>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cap="none" normalizeH="0" baseline="0" dirty="0">
                          <a:ln>
                            <a:noFill/>
                          </a:ln>
                          <a:solidFill>
                            <a:schemeClr val="accent1">
                              <a:lumMod val="75000"/>
                            </a:schemeClr>
                          </a:solidFill>
                          <a:effectLst/>
                          <a:latin typeface="+mn-lt"/>
                          <a:ea typeface="ＭＳ Ｐゴシック" charset="-128"/>
                        </a:rPr>
                        <a:t>Primary Health Care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cap="none" normalizeH="0" baseline="0" dirty="0">
                        <a:ln>
                          <a:noFill/>
                        </a:ln>
                        <a:solidFill>
                          <a:schemeClr val="accent1">
                            <a:lumMod val="75000"/>
                          </a:schemeClr>
                        </a:solidFill>
                        <a:effectLst/>
                        <a:latin typeface="+mn-lt"/>
                        <a:ea typeface="ＭＳ Ｐゴシック" charset="-128"/>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accent1">
                              <a:lumMod val="75000"/>
                            </a:schemeClr>
                          </a:solidFill>
                          <a:effectLst/>
                          <a:latin typeface="+mn-lt"/>
                          <a:ea typeface="ＭＳ Ｐゴシック" charset="-128"/>
                        </a:rPr>
                        <a:t>Mild MI, Mild SUD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accent1">
                              <a:lumMod val="75000"/>
                            </a:schemeClr>
                          </a:solidFill>
                          <a:effectLst/>
                          <a:latin typeface="+mn-lt"/>
                          <a:ea typeface="ＭＳ Ｐゴシック" charset="-128"/>
                        </a:rPr>
                        <a:t>PCP, OP, IOP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accent1">
                              <a:lumMod val="75000"/>
                            </a:schemeClr>
                          </a:solidFill>
                          <a:effectLst/>
                          <a:latin typeface="+mn-lt"/>
                          <a:ea typeface="ＭＳ Ｐゴシック" charset="-128"/>
                        </a:rPr>
                        <a:t>Category II</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cap="none" normalizeH="0" baseline="0" dirty="0">
                          <a:ln>
                            <a:noFill/>
                          </a:ln>
                          <a:solidFill>
                            <a:schemeClr val="accent1">
                              <a:lumMod val="75000"/>
                            </a:schemeClr>
                          </a:solidFill>
                          <a:effectLst/>
                          <a:latin typeface="+mn-lt"/>
                          <a:ea typeface="ＭＳ Ｐゴシック" charset="-128"/>
                        </a:rPr>
                        <a:t>Mental Health System</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cap="none" normalizeH="0" baseline="0" dirty="0">
                        <a:ln>
                          <a:noFill/>
                        </a:ln>
                        <a:solidFill>
                          <a:schemeClr val="accent1">
                            <a:lumMod val="75000"/>
                          </a:schemeClr>
                        </a:solidFill>
                        <a:effectLst/>
                        <a:latin typeface="+mn-lt"/>
                        <a:ea typeface="ＭＳ Ｐゴシック" charset="-128"/>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accent1">
                              <a:lumMod val="75000"/>
                            </a:schemeClr>
                          </a:solidFill>
                          <a:effectLst/>
                          <a:latin typeface="+mn-lt"/>
                          <a:ea typeface="ＭＳ Ｐゴシック" charset="-128"/>
                        </a:rPr>
                        <a:t>Severe MI, Mild SUD</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1" u="none" strike="noStrike" cap="none" normalizeH="0" baseline="0" dirty="0">
                          <a:ln>
                            <a:noFill/>
                          </a:ln>
                          <a:solidFill>
                            <a:schemeClr val="accent1">
                              <a:lumMod val="75000"/>
                            </a:schemeClr>
                          </a:solidFill>
                          <a:effectLst/>
                          <a:latin typeface="+mn-lt"/>
                          <a:ea typeface="ＭＳ Ｐゴシック" charset="-128"/>
                        </a:rPr>
                        <a:t>OP, IOP, PHP, ACT, GH</a:t>
                      </a:r>
                      <a:endParaRPr kumimoji="0" lang="en-US" sz="2400" b="1" i="0" u="none" strike="noStrike" cap="none" normalizeH="0" baseline="0" dirty="0">
                        <a:ln>
                          <a:noFill/>
                        </a:ln>
                        <a:solidFill>
                          <a:schemeClr val="accent1">
                            <a:lumMod val="75000"/>
                          </a:schemeClr>
                        </a:solidFill>
                        <a:effectLst/>
                        <a:latin typeface="+mn-lt"/>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1AC97758-B808-4E93-8FAF-55D91EF7BB71}" type="slidenum">
              <a:rPr lang="en-US" smtClean="0"/>
              <a:pPr/>
              <a:t>53</a:t>
            </a:fld>
            <a:endParaRPr lang="en-US" dirty="0"/>
          </a:p>
        </p:txBody>
      </p:sp>
      <p:sp>
        <p:nvSpPr>
          <p:cNvPr id="5" name="Up Arrow 4"/>
          <p:cNvSpPr/>
          <p:nvPr/>
        </p:nvSpPr>
        <p:spPr>
          <a:xfrm>
            <a:off x="2082801" y="1862668"/>
            <a:ext cx="129031" cy="4470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474134" y="3606801"/>
            <a:ext cx="2893741" cy="369332"/>
          </a:xfrm>
          <a:prstGeom prst="rect">
            <a:avLst/>
          </a:prstGeom>
          <a:noFill/>
        </p:spPr>
        <p:txBody>
          <a:bodyPr wrap="none" rtlCol="0">
            <a:spAutoFit/>
          </a:bodyPr>
          <a:lstStyle/>
          <a:p>
            <a:r>
              <a:rPr lang="en-US" b="1" dirty="0"/>
              <a:t>Alcohol and other drugs</a:t>
            </a:r>
          </a:p>
        </p:txBody>
      </p:sp>
      <p:sp>
        <p:nvSpPr>
          <p:cNvPr id="7" name="Oval 6"/>
          <p:cNvSpPr/>
          <p:nvPr/>
        </p:nvSpPr>
        <p:spPr>
          <a:xfrm>
            <a:off x="1642532" y="1134531"/>
            <a:ext cx="948267" cy="694267"/>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High Intensity</a:t>
            </a:r>
          </a:p>
        </p:txBody>
      </p:sp>
      <p:sp>
        <p:nvSpPr>
          <p:cNvPr id="8" name="Right Arrow 7"/>
          <p:cNvSpPr/>
          <p:nvPr/>
        </p:nvSpPr>
        <p:spPr>
          <a:xfrm>
            <a:off x="2489199" y="6254835"/>
            <a:ext cx="8263468" cy="16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76400" y="5943598"/>
            <a:ext cx="1016000" cy="694267"/>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Low Intensity</a:t>
            </a:r>
          </a:p>
        </p:txBody>
      </p:sp>
      <p:sp>
        <p:nvSpPr>
          <p:cNvPr id="10" name="Oval 9"/>
          <p:cNvSpPr/>
          <p:nvPr/>
        </p:nvSpPr>
        <p:spPr>
          <a:xfrm>
            <a:off x="10854266" y="5960533"/>
            <a:ext cx="931334" cy="694267"/>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High Intensity</a:t>
            </a:r>
          </a:p>
        </p:txBody>
      </p:sp>
      <p:sp>
        <p:nvSpPr>
          <p:cNvPr id="11" name="TextBox 10"/>
          <p:cNvSpPr txBox="1"/>
          <p:nvPr/>
        </p:nvSpPr>
        <p:spPr>
          <a:xfrm>
            <a:off x="5994397" y="6488668"/>
            <a:ext cx="1683474" cy="369332"/>
          </a:xfrm>
          <a:prstGeom prst="rect">
            <a:avLst/>
          </a:prstGeom>
          <a:noFill/>
        </p:spPr>
        <p:txBody>
          <a:bodyPr wrap="square" rtlCol="0">
            <a:spAutoFit/>
          </a:bodyPr>
          <a:lstStyle/>
          <a:p>
            <a:r>
              <a:rPr lang="en-US" b="1" dirty="0"/>
              <a:t>Mental Illness</a:t>
            </a:r>
          </a:p>
        </p:txBody>
      </p:sp>
    </p:spTree>
    <p:extLst>
      <p:ext uri="{BB962C8B-B14F-4D97-AF65-F5344CB8AC3E}">
        <p14:creationId xmlns:p14="http://schemas.microsoft.com/office/powerpoint/2010/main" val="130451207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2326882" y="219919"/>
            <a:ext cx="8366124" cy="742378"/>
          </a:xfrm>
          <a:noFill/>
        </p:spPr>
        <p:txBody>
          <a:bodyPr anchor="ctr"/>
          <a:lstStyle/>
          <a:p>
            <a:pPr algn="ctr"/>
            <a:r>
              <a:rPr lang="en-US" altLang="en-US" sz="3200" b="1" dirty="0">
                <a:solidFill>
                  <a:schemeClr val="accent1">
                    <a:lumMod val="75000"/>
                  </a:schemeClr>
                </a:solidFill>
                <a:ea typeface="ＭＳ Ｐゴシック" pitchFamily="34" charset="-128"/>
                <a:cs typeface="Arial" charset="0"/>
              </a:rPr>
              <a:t>ASAM Treatment Levels of Service</a:t>
            </a:r>
            <a:endParaRPr lang="en-US" altLang="en-US" sz="3200" b="1" dirty="0">
              <a:solidFill>
                <a:schemeClr val="accent1">
                  <a:lumMod val="75000"/>
                </a:schemeClr>
              </a:solidFill>
              <a:latin typeface="+mn-lt"/>
              <a:ea typeface="ＭＳ Ｐゴシック" pitchFamily="34" charset="-128"/>
              <a:cs typeface="Arial" pitchFamily="34" charset="0"/>
            </a:endParaRPr>
          </a:p>
        </p:txBody>
      </p:sp>
      <p:graphicFrame>
        <p:nvGraphicFramePr>
          <p:cNvPr id="70670" name="Group 14"/>
          <p:cNvGraphicFramePr>
            <a:graphicFrameLocks noGrp="1"/>
          </p:cNvGraphicFramePr>
          <p:nvPr>
            <p:ph idx="1"/>
            <p:extLst>
              <p:ext uri="{D42A27DB-BD31-4B8C-83A1-F6EECF244321}">
                <p14:modId xmlns:p14="http://schemas.microsoft.com/office/powerpoint/2010/main" val="3020656069"/>
              </p:ext>
            </p:extLst>
          </p:nvPr>
        </p:nvGraphicFramePr>
        <p:xfrm>
          <a:off x="1770927" y="1041725"/>
          <a:ext cx="9896354" cy="5665519"/>
        </p:xfrm>
        <a:graphic>
          <a:graphicData uri="http://schemas.openxmlformats.org/drawingml/2006/table">
            <a:tbl>
              <a:tblPr/>
              <a:tblGrid>
                <a:gridCol w="4864541">
                  <a:extLst>
                    <a:ext uri="{9D8B030D-6E8A-4147-A177-3AD203B41FA5}">
                      <a16:colId xmlns:a16="http://schemas.microsoft.com/office/drawing/2014/main" val="20000"/>
                    </a:ext>
                  </a:extLst>
                </a:gridCol>
                <a:gridCol w="5031813">
                  <a:extLst>
                    <a:ext uri="{9D8B030D-6E8A-4147-A177-3AD203B41FA5}">
                      <a16:colId xmlns:a16="http://schemas.microsoft.com/office/drawing/2014/main" val="20001"/>
                    </a:ext>
                  </a:extLst>
                </a:gridCol>
              </a:tblGrid>
              <a:tr h="221556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accent1">
                              <a:lumMod val="75000"/>
                            </a:schemeClr>
                          </a:solidFill>
                          <a:effectLst/>
                          <a:latin typeface="+mn-lt"/>
                          <a:ea typeface="ＭＳ Ｐゴシック" charset="-128"/>
                        </a:rPr>
                        <a:t>Level III</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a:ln>
                          <a:noFill/>
                        </a:ln>
                        <a:solidFill>
                          <a:schemeClr val="accent1">
                            <a:lumMod val="75000"/>
                          </a:schemeClr>
                        </a:solidFill>
                        <a:effectLst/>
                        <a:latin typeface="+mn-lt"/>
                        <a:ea typeface="ＭＳ Ｐゴシック"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1" i="0" u="none" strike="noStrike" cap="none" normalizeH="0" baseline="0" dirty="0">
                          <a:ln>
                            <a:noFill/>
                          </a:ln>
                          <a:solidFill>
                            <a:schemeClr val="accent1">
                              <a:lumMod val="75000"/>
                            </a:schemeClr>
                          </a:solidFill>
                          <a:effectLst/>
                          <a:latin typeface="+mn-lt"/>
                          <a:ea typeface="ＭＳ Ｐゴシック" charset="-128"/>
                        </a:rPr>
                        <a:t> </a:t>
                      </a:r>
                      <a:r>
                        <a:rPr lang="en-US" sz="1400" b="1" i="1" dirty="0">
                          <a:solidFill>
                            <a:schemeClr val="accent1">
                              <a:lumMod val="75000"/>
                            </a:schemeClr>
                          </a:solidFill>
                        </a:rPr>
                        <a:t>Med-Monitored IPWM</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i="1" dirty="0">
                          <a:solidFill>
                            <a:schemeClr val="accent1">
                              <a:lumMod val="75000"/>
                            </a:schemeClr>
                          </a:solidFill>
                        </a:rPr>
                        <a:t> Clinically-Managed Residential WM</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dirty="0"/>
                        <a:t> </a:t>
                      </a:r>
                      <a:r>
                        <a:rPr lang="en-US" sz="1400" b="1" i="1" dirty="0">
                          <a:solidFill>
                            <a:schemeClr val="accent1">
                              <a:lumMod val="75000"/>
                            </a:schemeClr>
                          </a:solidFill>
                        </a:rPr>
                        <a:t>Medically-Monitored Intensive Inpatient</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i="1" dirty="0">
                          <a:solidFill>
                            <a:schemeClr val="accent1">
                              <a:lumMod val="75000"/>
                            </a:schemeClr>
                          </a:solidFill>
                        </a:rPr>
                        <a:t>Clinically-Managed High-Intensity Residential </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i="1" dirty="0">
                          <a:solidFill>
                            <a:schemeClr val="accent1">
                              <a:lumMod val="75000"/>
                            </a:schemeClr>
                          </a:solidFill>
                        </a:rPr>
                        <a:t>Clinically Managed Population-Specific High Intensity Residential Services</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i="1" dirty="0">
                          <a:solidFill>
                            <a:schemeClr val="accent1">
                              <a:lumMod val="75000"/>
                            </a:schemeClr>
                          </a:solidFill>
                        </a:rPr>
                        <a:t>Clinically-Managed Low-Intensity Residential</a:t>
                      </a:r>
                      <a:endParaRPr kumimoji="0" lang="en-US" sz="1400" b="1" i="1" u="none" strike="noStrike" cap="none" normalizeH="0" baseline="0" dirty="0">
                        <a:ln>
                          <a:noFill/>
                        </a:ln>
                        <a:solidFill>
                          <a:schemeClr val="accent1">
                            <a:lumMod val="75000"/>
                          </a:schemeClr>
                        </a:solidFill>
                        <a:effectLst/>
                        <a:latin typeface="+mn-lt"/>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accent1">
                              <a:lumMod val="75000"/>
                            </a:schemeClr>
                          </a:solidFill>
                          <a:effectLst/>
                          <a:latin typeface="+mn-lt"/>
                          <a:ea typeface="ＭＳ Ｐゴシック" charset="-128"/>
                        </a:rPr>
                        <a:t>Level IV</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a:ln>
                          <a:noFill/>
                        </a:ln>
                        <a:solidFill>
                          <a:schemeClr val="accent1">
                            <a:lumMod val="75000"/>
                          </a:schemeClr>
                        </a:solidFill>
                        <a:effectLst/>
                        <a:latin typeface="+mn-lt"/>
                        <a:ea typeface="ＭＳ Ｐゴシック"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400" b="1" i="1" u="none" strike="noStrike" cap="none" normalizeH="0" baseline="0" dirty="0">
                          <a:ln>
                            <a:noFill/>
                          </a:ln>
                          <a:solidFill>
                            <a:schemeClr val="accent1">
                              <a:lumMod val="75000"/>
                            </a:schemeClr>
                          </a:solidFill>
                          <a:effectLst/>
                          <a:latin typeface="+mn-lt"/>
                          <a:ea typeface="ＭＳ Ｐゴシック" charset="-128"/>
                        </a:rPr>
                        <a:t> Med-Managed IPWM </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pPr>
                      <a:r>
                        <a:rPr lang="en-US" sz="1400" b="1" i="1" dirty="0">
                          <a:solidFill>
                            <a:schemeClr val="accent1">
                              <a:lumMod val="75000"/>
                            </a:schemeClr>
                          </a:solidFill>
                        </a:rPr>
                        <a:t> Medically-Managed Intensive Inpatient </a:t>
                      </a:r>
                      <a:endParaRPr kumimoji="0" lang="en-US" sz="1400" b="1" i="1" u="none" strike="noStrike" cap="none" normalizeH="0" baseline="0" dirty="0">
                        <a:ln>
                          <a:noFill/>
                        </a:ln>
                        <a:solidFill>
                          <a:schemeClr val="accent1">
                            <a:lumMod val="75000"/>
                          </a:schemeClr>
                        </a:solidFill>
                        <a:effectLst/>
                        <a:latin typeface="+mn-lt"/>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19700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accent1">
                              <a:lumMod val="75000"/>
                            </a:schemeClr>
                          </a:solidFill>
                          <a:effectLst/>
                          <a:latin typeface="+mn-lt"/>
                          <a:ea typeface="ＭＳ Ｐゴシック" charset="-128"/>
                        </a:rPr>
                        <a:t>Level I</a:t>
                      </a:r>
                      <a:r>
                        <a:rPr kumimoji="0" lang="en-US" sz="1400" b="0" i="0" u="none" strike="noStrike" cap="none" normalizeH="0" baseline="0" dirty="0">
                          <a:ln>
                            <a:noFill/>
                          </a:ln>
                          <a:solidFill>
                            <a:schemeClr val="accent1">
                              <a:lumMod val="75000"/>
                            </a:schemeClr>
                          </a:solidFill>
                          <a:effectLst/>
                          <a:latin typeface="+mn-lt"/>
                          <a:ea typeface="ＭＳ Ｐゴシック" charset="-128"/>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accent1">
                            <a:lumMod val="75000"/>
                          </a:schemeClr>
                        </a:solidFill>
                        <a:effectLst/>
                        <a:latin typeface="+mn-lt"/>
                        <a:ea typeface="ＭＳ Ｐゴシック"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dirty="0">
                          <a:solidFill>
                            <a:schemeClr val="accent1">
                              <a:lumMod val="75000"/>
                            </a:schemeClr>
                          </a:solidFill>
                        </a:rPr>
                        <a:t>Ambulatory Withdrawal Management without Extended On-Site Monitoring</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dirty="0">
                          <a:solidFill>
                            <a:schemeClr val="accent1">
                              <a:lumMod val="75000"/>
                            </a:schemeClr>
                          </a:solidFill>
                        </a:rPr>
                        <a:t>Outpatient Services</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sz="1400" b="1" dirty="0">
                        <a:solidFill>
                          <a:schemeClr val="accent1">
                            <a:lumMod val="75000"/>
                          </a:schemeClr>
                        </a:solidFill>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1" i="0" u="none" strike="noStrike" cap="none" normalizeH="0" baseline="0" dirty="0">
                          <a:ln>
                            <a:noFill/>
                          </a:ln>
                          <a:solidFill>
                            <a:schemeClr val="accent1">
                              <a:lumMod val="75000"/>
                            </a:schemeClr>
                          </a:solidFill>
                          <a:effectLst/>
                          <a:latin typeface="+mn-lt"/>
                          <a:ea typeface="ＭＳ Ｐゴシック" charset="-128"/>
                        </a:rPr>
                        <a:t>Level 0.5</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i="1" dirty="0">
                          <a:solidFill>
                            <a:schemeClr val="accent1">
                              <a:lumMod val="75000"/>
                            </a:schemeClr>
                          </a:solidFill>
                        </a:rPr>
                        <a:t>Early Intervention</a:t>
                      </a:r>
                      <a:endParaRPr kumimoji="0" lang="en-US" sz="1400" b="1" i="1" u="none" strike="noStrike" cap="none" normalizeH="0" baseline="0" dirty="0">
                        <a:ln>
                          <a:noFill/>
                        </a:ln>
                        <a:solidFill>
                          <a:schemeClr val="accent1">
                            <a:lumMod val="75000"/>
                          </a:schemeClr>
                        </a:solidFill>
                        <a:effectLst/>
                        <a:latin typeface="+mn-lt"/>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accent1">
                              <a:lumMod val="75000"/>
                            </a:schemeClr>
                          </a:solidFill>
                          <a:effectLst/>
                          <a:latin typeface="+mn-lt"/>
                          <a:ea typeface="ＭＳ Ｐゴシック" charset="-128"/>
                        </a:rPr>
                        <a:t>Level II</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1400" b="1" i="0" u="none" strike="noStrike" cap="none" normalizeH="0" baseline="0" dirty="0">
                        <a:ln>
                          <a:noFill/>
                        </a:ln>
                        <a:solidFill>
                          <a:schemeClr val="accent1">
                            <a:lumMod val="75000"/>
                          </a:schemeClr>
                        </a:solidFill>
                        <a:effectLst/>
                        <a:latin typeface="+mn-lt"/>
                        <a:ea typeface="ＭＳ Ｐゴシック"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pPr>
                      <a:r>
                        <a:rPr lang="en-US" sz="1400" b="1" i="1" dirty="0">
                          <a:solidFill>
                            <a:schemeClr val="accent1">
                              <a:lumMod val="75000"/>
                            </a:schemeClr>
                          </a:solidFill>
                        </a:rPr>
                        <a:t>Ambulatory WM with Extended On-Site Monitoring</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pPr>
                      <a:r>
                        <a:rPr lang="en-US" sz="1400" b="1" i="1" dirty="0">
                          <a:solidFill>
                            <a:schemeClr val="accent1">
                              <a:lumMod val="75000"/>
                            </a:schemeClr>
                          </a:solidFill>
                        </a:rPr>
                        <a:t> Partial Hospitalization </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pPr>
                      <a:r>
                        <a:rPr lang="en-US" sz="1400" b="1" i="1" dirty="0">
                          <a:solidFill>
                            <a:schemeClr val="accent1">
                              <a:lumMod val="75000"/>
                            </a:schemeClr>
                          </a:solidFill>
                        </a:rPr>
                        <a:t>Intensive Outpatient</a:t>
                      </a:r>
                      <a:endParaRPr kumimoji="0" lang="en-US" sz="1400" b="1" i="1" u="none" strike="noStrike" cap="none" normalizeH="0" baseline="0" dirty="0">
                        <a:ln>
                          <a:noFill/>
                        </a:ln>
                        <a:solidFill>
                          <a:schemeClr val="accent1">
                            <a:lumMod val="75000"/>
                          </a:schemeClr>
                        </a:solidFill>
                        <a:effectLst/>
                        <a:latin typeface="+mn-lt"/>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130078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1400" b="1" i="0" u="none" strike="noStrike" cap="none" normalizeH="0" baseline="0" dirty="0">
                          <a:ln>
                            <a:noFill/>
                          </a:ln>
                          <a:solidFill>
                            <a:schemeClr val="accent1">
                              <a:lumMod val="75000"/>
                            </a:schemeClr>
                          </a:solidFill>
                          <a:effectLst/>
                          <a:latin typeface="+mn-lt"/>
                          <a:ea typeface="ＭＳ Ｐゴシック" charset="-128"/>
                        </a:rPr>
                        <a:t>OPIOID TREATMENT SERVICES (OTS)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1400" b="1" dirty="0" err="1">
                          <a:solidFill>
                            <a:schemeClr val="accent1">
                              <a:lumMod val="75000"/>
                            </a:schemeClr>
                          </a:solidFill>
                        </a:rPr>
                        <a:t>Opioid</a:t>
                      </a:r>
                      <a:r>
                        <a:rPr lang="en-US" sz="1400" b="1" dirty="0">
                          <a:solidFill>
                            <a:schemeClr val="accent1">
                              <a:lumMod val="75000"/>
                            </a:schemeClr>
                          </a:solidFill>
                        </a:rPr>
                        <a:t> Treatment Program (OTP) – Agonist meds: methadone, </a:t>
                      </a:r>
                      <a:r>
                        <a:rPr lang="en-US" sz="1400" b="1" dirty="0" err="1">
                          <a:solidFill>
                            <a:schemeClr val="accent1">
                              <a:lumMod val="75000"/>
                            </a:schemeClr>
                          </a:solidFill>
                        </a:rPr>
                        <a:t>buprenorphine</a:t>
                      </a:r>
                      <a:r>
                        <a:rPr lang="en-US" sz="1400" b="1" dirty="0">
                          <a:solidFill>
                            <a:schemeClr val="accent1">
                              <a:lumMod val="75000"/>
                            </a:schemeClr>
                          </a:solidFill>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1400" b="1" dirty="0">
                          <a:solidFill>
                            <a:schemeClr val="accent1">
                              <a:lumMod val="75000"/>
                            </a:schemeClr>
                          </a:solidFill>
                        </a:rPr>
                        <a:t>Office Based </a:t>
                      </a:r>
                      <a:r>
                        <a:rPr lang="en-US" sz="1400" b="1" dirty="0" err="1">
                          <a:solidFill>
                            <a:schemeClr val="accent1">
                              <a:lumMod val="75000"/>
                            </a:schemeClr>
                          </a:solidFill>
                        </a:rPr>
                        <a:t>Opioid</a:t>
                      </a:r>
                      <a:r>
                        <a:rPr lang="en-US" sz="1400" b="1" dirty="0">
                          <a:solidFill>
                            <a:schemeClr val="accent1">
                              <a:lumMod val="75000"/>
                            </a:schemeClr>
                          </a:solidFill>
                        </a:rPr>
                        <a:t> Treatment (OBOT) Antagonist medication – </a:t>
                      </a:r>
                      <a:r>
                        <a:rPr lang="en-US" sz="1400" b="1" dirty="0" err="1">
                          <a:solidFill>
                            <a:schemeClr val="accent1">
                              <a:lumMod val="75000"/>
                            </a:schemeClr>
                          </a:solidFill>
                        </a:rPr>
                        <a:t>naltrexone</a:t>
                      </a:r>
                      <a:endParaRPr kumimoji="0" lang="en-US" sz="1400" b="1" i="0" u="none" strike="noStrike" cap="none" normalizeH="0" baseline="0" dirty="0">
                        <a:ln>
                          <a:noFill/>
                        </a:ln>
                        <a:solidFill>
                          <a:schemeClr val="accent1">
                            <a:lumMod val="75000"/>
                          </a:schemeClr>
                        </a:solidFill>
                        <a:effectLst/>
                        <a:latin typeface="+mn-lt"/>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2"/>
                        </a:gs>
                        <a:gs pos="42000">
                          <a:srgbClr val="92D050"/>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1AC97758-B808-4E93-8FAF-55D91EF7BB71}" type="slidenum">
              <a:rPr lang="en-US" smtClean="0"/>
              <a:pPr/>
              <a:t>54</a:t>
            </a:fld>
            <a:endParaRPr lang="en-US" dirty="0"/>
          </a:p>
        </p:txBody>
      </p:sp>
    </p:spTree>
    <p:extLst>
      <p:ext uri="{BB962C8B-B14F-4D97-AF65-F5344CB8AC3E}">
        <p14:creationId xmlns:p14="http://schemas.microsoft.com/office/powerpoint/2010/main" val="13045120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477" y="185195"/>
            <a:ext cx="8911687" cy="1280890"/>
          </a:xfrm>
        </p:spPr>
        <p:txBody>
          <a:bodyPr>
            <a:normAutofit fontScale="90000"/>
          </a:bodyPr>
          <a:lstStyle/>
          <a:p>
            <a:pPr algn="ctr"/>
            <a:r>
              <a:rPr lang="en-US" b="1" dirty="0">
                <a:solidFill>
                  <a:schemeClr val="accent1">
                    <a:lumMod val="75000"/>
                  </a:schemeClr>
                </a:solidFill>
              </a:rPr>
              <a:t>ASAM Practice Guideline for the Treatment of Co-Occurring Psychiatric Disorders </a:t>
            </a:r>
          </a:p>
        </p:txBody>
      </p:sp>
      <p:sp>
        <p:nvSpPr>
          <p:cNvPr id="3" name="Content Placeholder 2"/>
          <p:cNvSpPr>
            <a:spLocks noGrp="1"/>
          </p:cNvSpPr>
          <p:nvPr>
            <p:ph idx="1"/>
          </p:nvPr>
        </p:nvSpPr>
        <p:spPr>
          <a:xfrm>
            <a:off x="2095018" y="1562581"/>
            <a:ext cx="9409594" cy="5058138"/>
          </a:xfrm>
        </p:spPr>
        <p:txBody>
          <a:bodyPr>
            <a:noAutofit/>
          </a:bodyPr>
          <a:lstStyle/>
          <a:p>
            <a:r>
              <a:rPr lang="en-US" sz="1600" b="1" dirty="0"/>
              <a:t>A comprehensive assessment </a:t>
            </a:r>
            <a:r>
              <a:rPr lang="en-US" sz="1600" dirty="0"/>
              <a:t>including determination of mental health status should evaluate whether the patient is stable.</a:t>
            </a:r>
          </a:p>
          <a:p>
            <a:pPr lvl="1"/>
            <a:r>
              <a:rPr lang="en-US" dirty="0"/>
              <a:t>Patients with suicidal or homicidal ideation should be referred immediately for treatment and possibly hospitalization. </a:t>
            </a:r>
          </a:p>
          <a:p>
            <a:pPr lvl="1"/>
            <a:r>
              <a:rPr lang="en-US" dirty="0"/>
              <a:t>Reduce, manage, and monitor suicide risk </a:t>
            </a:r>
          </a:p>
          <a:p>
            <a:r>
              <a:rPr lang="en-US" sz="1600" b="1" dirty="0"/>
              <a:t>Management </a:t>
            </a:r>
            <a:r>
              <a:rPr lang="en-US" sz="1600" dirty="0"/>
              <a:t>of patients at risk for suicide should include: </a:t>
            </a:r>
          </a:p>
          <a:p>
            <a:pPr lvl="1"/>
            <a:r>
              <a:rPr lang="en-US" dirty="0"/>
              <a:t>reducing immediate risk</a:t>
            </a:r>
          </a:p>
          <a:p>
            <a:pPr lvl="1"/>
            <a:r>
              <a:rPr lang="en-US" dirty="0"/>
              <a:t>managing underlying factors associated with suicidal intent</a:t>
            </a:r>
          </a:p>
          <a:p>
            <a:pPr lvl="1"/>
            <a:r>
              <a:rPr lang="en-US" dirty="0"/>
              <a:t>monitoring and follow-up</a:t>
            </a:r>
          </a:p>
          <a:p>
            <a:r>
              <a:rPr lang="en-US" sz="1600" b="1" dirty="0"/>
              <a:t>Assessment for psychiatric disorder </a:t>
            </a:r>
            <a:r>
              <a:rPr lang="en-US" sz="1600" dirty="0"/>
              <a:t>should occur at the onset of agonist or antagonist treatment. </a:t>
            </a:r>
          </a:p>
          <a:p>
            <a:pPr lvl="1"/>
            <a:r>
              <a:rPr lang="en-US" dirty="0"/>
              <a:t>Reassessment using a detailed mental status examination should occur after stabilization with methadone, </a:t>
            </a:r>
            <a:r>
              <a:rPr lang="en-US" dirty="0" err="1"/>
              <a:t>buprenorphine</a:t>
            </a:r>
            <a:r>
              <a:rPr lang="en-US" dirty="0"/>
              <a:t> or </a:t>
            </a:r>
            <a:r>
              <a:rPr lang="en-US" dirty="0" err="1"/>
              <a:t>naltrexone</a:t>
            </a:r>
            <a:r>
              <a:rPr lang="en-US" dirty="0"/>
              <a:t>. </a:t>
            </a:r>
          </a:p>
          <a:p>
            <a:r>
              <a:rPr lang="en-US" sz="1600" b="1" dirty="0"/>
              <a:t>Pharmacotherapy</a:t>
            </a:r>
            <a:r>
              <a:rPr lang="en-US" sz="1600" dirty="0"/>
              <a:t> in conjunction with psychosocial treatment should be considered for patients with </a:t>
            </a:r>
            <a:r>
              <a:rPr lang="en-US" sz="1600" dirty="0" err="1"/>
              <a:t>opioid</a:t>
            </a:r>
            <a:r>
              <a:rPr lang="en-US" sz="1600" dirty="0"/>
              <a:t> use disorder and a co-occurring psychiatric disorder.</a:t>
            </a:r>
          </a:p>
          <a:p>
            <a:endParaRPr lang="en-US"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434" y="206098"/>
            <a:ext cx="9431383" cy="1280890"/>
          </a:xfrm>
        </p:spPr>
        <p:txBody>
          <a:bodyPr anchor="ctr">
            <a:normAutofit/>
          </a:bodyPr>
          <a:lstStyle/>
          <a:p>
            <a:pPr algn="ctr"/>
            <a:r>
              <a:rPr lang="en-US" b="1" dirty="0">
                <a:solidFill>
                  <a:schemeClr val="accent1">
                    <a:lumMod val="75000"/>
                  </a:schemeClr>
                </a:solidFill>
              </a:rPr>
              <a:t>Quadrant of Care:</a:t>
            </a:r>
            <a:br>
              <a:rPr lang="en-US" b="1" dirty="0">
                <a:solidFill>
                  <a:schemeClr val="accent1">
                    <a:lumMod val="75000"/>
                  </a:schemeClr>
                </a:solidFill>
              </a:rPr>
            </a:br>
            <a:r>
              <a:rPr lang="en-US" b="1" dirty="0">
                <a:solidFill>
                  <a:schemeClr val="accent1">
                    <a:lumMod val="75000"/>
                  </a:schemeClr>
                </a:solidFill>
              </a:rPr>
              <a:t>Where Does Treatment Begin?</a:t>
            </a:r>
          </a:p>
        </p:txBody>
      </p:sp>
      <p:sp>
        <p:nvSpPr>
          <p:cNvPr id="3" name="Content Placeholder 2"/>
          <p:cNvSpPr>
            <a:spLocks noGrp="1"/>
          </p:cNvSpPr>
          <p:nvPr>
            <p:ph idx="1"/>
          </p:nvPr>
        </p:nvSpPr>
        <p:spPr>
          <a:xfrm>
            <a:off x="2168434" y="1763485"/>
            <a:ext cx="9336178" cy="4898571"/>
          </a:xfrm>
        </p:spPr>
        <p:txBody>
          <a:bodyPr>
            <a:normAutofit lnSpcReduction="10000"/>
          </a:bodyPr>
          <a:lstStyle/>
          <a:p>
            <a:r>
              <a:rPr lang="en-US" sz="2100" b="1" dirty="0">
                <a:solidFill>
                  <a:schemeClr val="tx1"/>
                </a:solidFill>
              </a:rPr>
              <a:t>Patients in acute psychiatric danger – </a:t>
            </a:r>
          </a:p>
          <a:p>
            <a:pPr marL="0" indent="0">
              <a:buNone/>
            </a:pPr>
            <a:r>
              <a:rPr lang="en-US" sz="2100" dirty="0">
                <a:solidFill>
                  <a:schemeClr val="tx1"/>
                </a:solidFill>
              </a:rPr>
              <a:t>Patients presenting with suicidal or homicidal ideation or threats, that may interfere with their safety and ability to function should be assessed and treated immediately whether resulting from:</a:t>
            </a:r>
          </a:p>
          <a:p>
            <a:pPr lvl="2">
              <a:buFont typeface="Wingdings" panose="05000000000000000000" pitchFamily="2" charset="2"/>
              <a:buChar char="§"/>
            </a:pPr>
            <a:r>
              <a:rPr lang="en-US" sz="2100" dirty="0">
                <a:solidFill>
                  <a:schemeClr val="tx1"/>
                </a:solidFill>
              </a:rPr>
              <a:t>acute intoxication or withdrawal, or </a:t>
            </a:r>
          </a:p>
          <a:p>
            <a:pPr lvl="2">
              <a:buFont typeface="Wingdings" panose="05000000000000000000" pitchFamily="2" charset="2"/>
              <a:buChar char="§"/>
            </a:pPr>
            <a:r>
              <a:rPr lang="en-US" sz="2100" dirty="0">
                <a:solidFill>
                  <a:schemeClr val="tx1"/>
                </a:solidFill>
              </a:rPr>
              <a:t>an independent co-occurring disorder or substance-induced disorder</a:t>
            </a:r>
          </a:p>
          <a:p>
            <a:pPr marL="0" indent="0">
              <a:buNone/>
            </a:pPr>
            <a:r>
              <a:rPr lang="en-US" sz="2100" dirty="0">
                <a:solidFill>
                  <a:schemeClr val="tx1"/>
                </a:solidFill>
              </a:rPr>
              <a:t>Although their symptoms may be short lived, admission to a psychiatric unit for brief treatment may be necessary if outpatient care is too risky or problematic.</a:t>
            </a:r>
          </a:p>
          <a:p>
            <a:pPr marL="0" indent="0">
              <a:buNone/>
            </a:pPr>
            <a:r>
              <a:rPr lang="en-US" sz="2100" dirty="0">
                <a:solidFill>
                  <a:schemeClr val="tx1"/>
                </a:solidFill>
              </a:rPr>
              <a:t> Immediate administration of antipsychotic drugs, benzodiazepines, or other sedatives may be required to establish behavioral control. </a:t>
            </a:r>
          </a:p>
          <a:p>
            <a:pPr marL="0" indent="0">
              <a:buNone/>
            </a:pPr>
            <a:r>
              <a:rPr lang="en-US" sz="2100" dirty="0">
                <a:solidFill>
                  <a:schemeClr val="tx1"/>
                </a:solidFill>
              </a:rPr>
              <a:t>A physician, physician's assistant, or nurse practitioner on staff can prescribe medications at the OTP.</a:t>
            </a:r>
          </a:p>
          <a:p>
            <a:endParaRPr lang="en-US" dirty="0"/>
          </a:p>
        </p:txBody>
      </p:sp>
    </p:spTree>
    <p:extLst>
      <p:ext uri="{BB962C8B-B14F-4D97-AF65-F5344CB8AC3E}">
        <p14:creationId xmlns:p14="http://schemas.microsoft.com/office/powerpoint/2010/main" val="3948962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71413"/>
            <a:ext cx="8911687" cy="1280890"/>
          </a:xfrm>
        </p:spPr>
        <p:txBody>
          <a:bodyPr anchor="ctr"/>
          <a:lstStyle/>
          <a:p>
            <a:pPr algn="ctr"/>
            <a:r>
              <a:rPr lang="en-US" b="1" dirty="0">
                <a:solidFill>
                  <a:schemeClr val="accent1">
                    <a:lumMod val="75000"/>
                  </a:schemeClr>
                </a:solidFill>
              </a:rPr>
              <a:t>Quadrant of Care:</a:t>
            </a:r>
            <a:br>
              <a:rPr lang="en-US" b="1" dirty="0">
                <a:solidFill>
                  <a:schemeClr val="accent1">
                    <a:lumMod val="75000"/>
                  </a:schemeClr>
                </a:solidFill>
              </a:rPr>
            </a:br>
            <a:r>
              <a:rPr lang="en-US" b="1" dirty="0">
                <a:solidFill>
                  <a:schemeClr val="accent1">
                    <a:lumMod val="75000"/>
                  </a:schemeClr>
                </a:solidFill>
              </a:rPr>
              <a:t>Where Does Treatment Begin?</a:t>
            </a:r>
          </a:p>
        </p:txBody>
      </p:sp>
      <p:sp>
        <p:nvSpPr>
          <p:cNvPr id="3" name="Content Placeholder 2"/>
          <p:cNvSpPr>
            <a:spLocks noGrp="1"/>
          </p:cNvSpPr>
          <p:nvPr>
            <p:ph idx="1"/>
          </p:nvPr>
        </p:nvSpPr>
        <p:spPr>
          <a:xfrm>
            <a:off x="2285999" y="1802674"/>
            <a:ext cx="9522823" cy="4898572"/>
          </a:xfrm>
        </p:spPr>
        <p:txBody>
          <a:bodyPr>
            <a:noAutofit/>
          </a:bodyPr>
          <a:lstStyle/>
          <a:p>
            <a:r>
              <a:rPr lang="en-US" sz="2400" b="1" dirty="0">
                <a:solidFill>
                  <a:schemeClr val="tx1"/>
                </a:solidFill>
              </a:rPr>
              <a:t>Patients with established severe co-occurring disorders who are not in acute danger </a:t>
            </a:r>
          </a:p>
          <a:p>
            <a:pPr marL="0" indent="0">
              <a:buNone/>
            </a:pPr>
            <a:r>
              <a:rPr lang="en-US" sz="2400" dirty="0">
                <a:solidFill>
                  <a:schemeClr val="tx1"/>
                </a:solidFill>
              </a:rPr>
              <a:t>Should receive medication with the lowest abuse potential for their condition. </a:t>
            </a:r>
          </a:p>
          <a:p>
            <a:pPr marL="0" indent="0">
              <a:buNone/>
            </a:pPr>
            <a:r>
              <a:rPr lang="en-US" sz="2400" dirty="0">
                <a:solidFill>
                  <a:schemeClr val="tx1"/>
                </a:solidFill>
              </a:rPr>
              <a:t>If an OTP is staffed appropriately and prepared to treat patients with severe co-occurring disorders, these patients can be treated on site. </a:t>
            </a:r>
          </a:p>
          <a:p>
            <a:pPr marL="0" indent="0">
              <a:buNone/>
            </a:pPr>
            <a:r>
              <a:rPr lang="en-US" sz="2400" dirty="0">
                <a:solidFill>
                  <a:schemeClr val="tx1"/>
                </a:solidFill>
              </a:rPr>
              <a:t>If there is no such OTP, patients may need to remain in a less optimal OTP but receive psychiatric treatment at another facility with effective highly collaborative communication between OTPs and mental health providers to coordinate treatment.</a:t>
            </a:r>
          </a:p>
          <a:p>
            <a:endParaRPr lang="en-US" sz="2400" dirty="0"/>
          </a:p>
        </p:txBody>
      </p:sp>
    </p:spTree>
    <p:extLst>
      <p:ext uri="{BB962C8B-B14F-4D97-AF65-F5344CB8AC3E}">
        <p14:creationId xmlns:p14="http://schemas.microsoft.com/office/powerpoint/2010/main" val="3227245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296" y="179973"/>
            <a:ext cx="8911687" cy="1280890"/>
          </a:xfrm>
        </p:spPr>
        <p:txBody>
          <a:bodyPr anchor="ctr"/>
          <a:lstStyle/>
          <a:p>
            <a:pPr algn="ctr"/>
            <a:r>
              <a:rPr lang="en-US" b="1" dirty="0">
                <a:solidFill>
                  <a:schemeClr val="accent1">
                    <a:lumMod val="75000"/>
                  </a:schemeClr>
                </a:solidFill>
              </a:rPr>
              <a:t>Quadrant of Care:</a:t>
            </a:r>
            <a:br>
              <a:rPr lang="en-US" b="1" dirty="0">
                <a:solidFill>
                  <a:schemeClr val="accent1">
                    <a:lumMod val="75000"/>
                  </a:schemeClr>
                </a:solidFill>
              </a:rPr>
            </a:br>
            <a:r>
              <a:rPr lang="en-US" b="1" dirty="0">
                <a:solidFill>
                  <a:schemeClr val="accent1">
                    <a:lumMod val="75000"/>
                  </a:schemeClr>
                </a:solidFill>
              </a:rPr>
              <a:t>Where Does Treatment Begin?</a:t>
            </a:r>
          </a:p>
        </p:txBody>
      </p:sp>
      <p:sp>
        <p:nvSpPr>
          <p:cNvPr id="3" name="Content Placeholder 2"/>
          <p:cNvSpPr>
            <a:spLocks noGrp="1"/>
          </p:cNvSpPr>
          <p:nvPr>
            <p:ph idx="1"/>
          </p:nvPr>
        </p:nvSpPr>
        <p:spPr>
          <a:xfrm>
            <a:off x="2155371" y="1767840"/>
            <a:ext cx="9640389" cy="4423954"/>
          </a:xfrm>
        </p:spPr>
        <p:txBody>
          <a:bodyPr>
            <a:normAutofit/>
          </a:bodyPr>
          <a:lstStyle/>
          <a:p>
            <a:r>
              <a:rPr lang="en-US" sz="2400" b="1" dirty="0">
                <a:solidFill>
                  <a:schemeClr val="tx1"/>
                </a:solidFill>
              </a:rPr>
              <a:t>Patients with less severe, persisting or emerging symptoms of co-occurring disorders. </a:t>
            </a:r>
          </a:p>
          <a:p>
            <a:pPr marL="0" indent="0">
              <a:buNone/>
            </a:pPr>
            <a:endParaRPr lang="en-US" sz="2400" b="1" dirty="0">
              <a:solidFill>
                <a:schemeClr val="tx1"/>
              </a:solidFill>
            </a:endParaRPr>
          </a:p>
          <a:p>
            <a:pPr marL="0" indent="0">
              <a:buNone/>
            </a:pPr>
            <a:r>
              <a:rPr lang="en-US" sz="2400" dirty="0">
                <a:solidFill>
                  <a:schemeClr val="tx1"/>
                </a:solidFill>
              </a:rPr>
              <a:t>Patients in MAT with non-disabling symptoms of less severe co-occurring disorders (e.g., mood, anxiety, and personality disorders) should continue or begin medication, psychotherapy, or both for their co-occurring disorders.</a:t>
            </a:r>
          </a:p>
          <a:p>
            <a:pPr marL="0" indent="0">
              <a:buNone/>
            </a:pPr>
            <a:r>
              <a:rPr lang="en-US" sz="2400" dirty="0">
                <a:solidFill>
                  <a:schemeClr val="tx1"/>
                </a:solidFill>
              </a:rPr>
              <a:t> </a:t>
            </a:r>
          </a:p>
          <a:p>
            <a:pPr marL="0" indent="0">
              <a:buNone/>
            </a:pPr>
            <a:r>
              <a:rPr lang="en-US" sz="2400" dirty="0">
                <a:solidFill>
                  <a:schemeClr val="tx1"/>
                </a:solidFill>
              </a:rPr>
              <a:t>These patients should continue in MAT if the OTP is staffed to treat them. </a:t>
            </a:r>
            <a:endParaRPr lang="en-US" sz="2400" dirty="0"/>
          </a:p>
        </p:txBody>
      </p:sp>
    </p:spTree>
    <p:extLst>
      <p:ext uri="{BB962C8B-B14F-4D97-AF65-F5344CB8AC3E}">
        <p14:creationId xmlns:p14="http://schemas.microsoft.com/office/powerpoint/2010/main" val="4247558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19162"/>
            <a:ext cx="8911687" cy="1280890"/>
          </a:xfrm>
        </p:spPr>
        <p:txBody>
          <a:bodyPr anchor="ctr"/>
          <a:lstStyle/>
          <a:p>
            <a:pPr algn="ctr"/>
            <a:r>
              <a:rPr lang="en-US" b="1" dirty="0">
                <a:solidFill>
                  <a:schemeClr val="accent1">
                    <a:lumMod val="75000"/>
                  </a:schemeClr>
                </a:solidFill>
              </a:rPr>
              <a:t>Quadrant of Care:</a:t>
            </a:r>
            <a:br>
              <a:rPr lang="en-US" b="1" dirty="0">
                <a:solidFill>
                  <a:schemeClr val="accent1">
                    <a:lumMod val="75000"/>
                  </a:schemeClr>
                </a:solidFill>
              </a:rPr>
            </a:br>
            <a:r>
              <a:rPr lang="en-US" b="1" dirty="0">
                <a:solidFill>
                  <a:schemeClr val="accent1">
                    <a:lumMod val="75000"/>
                  </a:schemeClr>
                </a:solidFill>
              </a:rPr>
              <a:t>Where Does Treatment Begin?</a:t>
            </a:r>
          </a:p>
        </p:txBody>
      </p:sp>
      <p:sp>
        <p:nvSpPr>
          <p:cNvPr id="3" name="Content Placeholder 2"/>
          <p:cNvSpPr>
            <a:spLocks noGrp="1"/>
          </p:cNvSpPr>
          <p:nvPr>
            <p:ph idx="1"/>
          </p:nvPr>
        </p:nvSpPr>
        <p:spPr>
          <a:xfrm>
            <a:off x="2325189" y="1793965"/>
            <a:ext cx="9175710" cy="4724401"/>
          </a:xfrm>
        </p:spPr>
        <p:txBody>
          <a:bodyPr>
            <a:noAutofit/>
          </a:bodyPr>
          <a:lstStyle/>
          <a:p>
            <a:r>
              <a:rPr lang="en-US" sz="2400" b="1" dirty="0">
                <a:solidFill>
                  <a:schemeClr val="tx1"/>
                </a:solidFill>
              </a:rPr>
              <a:t>Patients with less severe, presumptively substance-induced co-occurring disorders.  </a:t>
            </a:r>
          </a:p>
          <a:p>
            <a:pPr marL="0" indent="0">
              <a:buNone/>
            </a:pPr>
            <a:r>
              <a:rPr lang="en-US" sz="2400" dirty="0">
                <a:solidFill>
                  <a:schemeClr val="tx1"/>
                </a:solidFill>
              </a:rPr>
              <a:t>Patients in MAT with symptoms of a psychiatric disorder, without a history of CODs, receive no new psychotropic medications until they are stabilized on MAT - because their symptoms might remit or significantly diminish after a period of substance abuse treatment. </a:t>
            </a:r>
          </a:p>
          <a:p>
            <a:pPr marL="0" indent="0">
              <a:buNone/>
            </a:pPr>
            <a:r>
              <a:rPr lang="en-US" sz="2400" dirty="0">
                <a:solidFill>
                  <a:schemeClr val="tx1"/>
                </a:solidFill>
              </a:rPr>
              <a:t>Exceptions include patients who have acute, substance-induced disorders such as extreme anxiety or paranoia that are likely to be transitory but require temporary sedation or antianxiety medication. </a:t>
            </a:r>
            <a:endParaRPr lang="en-US" sz="2400" dirty="0"/>
          </a:p>
        </p:txBody>
      </p:sp>
    </p:spTree>
    <p:extLst>
      <p:ext uri="{BB962C8B-B14F-4D97-AF65-F5344CB8AC3E}">
        <p14:creationId xmlns:p14="http://schemas.microsoft.com/office/powerpoint/2010/main" val="118379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317" y="268356"/>
            <a:ext cx="9601200" cy="874644"/>
          </a:xfrm>
        </p:spPr>
        <p:txBody>
          <a:bodyPr>
            <a:normAutofit/>
          </a:bodyPr>
          <a:lstStyle/>
          <a:p>
            <a:r>
              <a:rPr lang="en-US" sz="4800" dirty="0"/>
              <a:t>Origins of Opioid Crisis </a:t>
            </a:r>
          </a:p>
        </p:txBody>
      </p:sp>
      <p:sp>
        <p:nvSpPr>
          <p:cNvPr id="3" name="Content Placeholder 2"/>
          <p:cNvSpPr>
            <a:spLocks noGrp="1"/>
          </p:cNvSpPr>
          <p:nvPr>
            <p:ph idx="1"/>
          </p:nvPr>
        </p:nvSpPr>
        <p:spPr>
          <a:xfrm>
            <a:off x="332009" y="1147864"/>
            <a:ext cx="11049353" cy="5375914"/>
          </a:xfrm>
        </p:spPr>
        <p:txBody>
          <a:bodyPr>
            <a:noAutofit/>
          </a:bodyPr>
          <a:lstStyle/>
          <a:p>
            <a:pPr>
              <a:buFont typeface="Wingdings" panose="05000000000000000000" pitchFamily="2" charset="2"/>
              <a:buChar char="§"/>
            </a:pPr>
            <a:r>
              <a:rPr lang="en-US" sz="1800" b="1" dirty="0"/>
              <a:t>Opioids Myth: Non-Addictive</a:t>
            </a:r>
          </a:p>
          <a:p>
            <a:pPr lvl="1"/>
            <a:r>
              <a:rPr lang="en-US" sz="1400" dirty="0"/>
              <a:t>Porter and Jick letter published in New England Journal of Medicine in 1980; frequently cited in marketing of new synthetic opioids</a:t>
            </a:r>
          </a:p>
          <a:p>
            <a:pPr lvl="1"/>
            <a:r>
              <a:rPr lang="en-US" sz="1400" dirty="0"/>
              <a:t>OxyContin brought to market in 1996</a:t>
            </a:r>
          </a:p>
          <a:p>
            <a:pPr>
              <a:buFont typeface="Wingdings" panose="05000000000000000000" pitchFamily="2" charset="2"/>
              <a:buChar char="§"/>
            </a:pPr>
            <a:r>
              <a:rPr lang="en-US" sz="1800" b="1" dirty="0"/>
              <a:t>History of Untreated Pain</a:t>
            </a:r>
          </a:p>
          <a:p>
            <a:pPr lvl="1">
              <a:buFont typeface="Wingdings" panose="05000000000000000000" pitchFamily="2" charset="2"/>
              <a:buChar char="§"/>
            </a:pPr>
            <a:r>
              <a:rPr lang="en-US" sz="1400" dirty="0"/>
              <a:t>Pain was left untreated even for terminally-ill cancer patients </a:t>
            </a:r>
          </a:p>
          <a:p>
            <a:pPr lvl="1">
              <a:buFont typeface="Wingdings" panose="05000000000000000000" pitchFamily="2" charset="2"/>
              <a:buChar char="§"/>
            </a:pPr>
            <a:r>
              <a:rPr lang="en-US" sz="1400" dirty="0"/>
              <a:t>Doctors were weary of prescribing opioid medications</a:t>
            </a:r>
          </a:p>
          <a:p>
            <a:pPr>
              <a:buFont typeface="Wingdings" panose="05000000000000000000" pitchFamily="2" charset="2"/>
              <a:buChar char="§"/>
            </a:pPr>
            <a:r>
              <a:rPr lang="en-US" sz="1800" b="1" dirty="0"/>
              <a:t>Pain As 5</a:t>
            </a:r>
            <a:r>
              <a:rPr lang="en-US" sz="1800" b="1" baseline="30000" dirty="0"/>
              <a:t>th</a:t>
            </a:r>
            <a:r>
              <a:rPr lang="en-US" sz="1800" b="1" dirty="0"/>
              <a:t> vital sign</a:t>
            </a:r>
          </a:p>
          <a:p>
            <a:pPr lvl="1">
              <a:buFont typeface="Wingdings" panose="05000000000000000000" pitchFamily="2" charset="2"/>
              <a:buChar char="§"/>
            </a:pPr>
            <a:r>
              <a:rPr lang="en-US" sz="1400" dirty="0"/>
              <a:t>National initiative rolled out in the late 90s</a:t>
            </a:r>
          </a:p>
          <a:p>
            <a:pPr>
              <a:buFont typeface="Wingdings" panose="05000000000000000000" pitchFamily="2" charset="2"/>
              <a:buChar char="§"/>
            </a:pPr>
            <a:r>
              <a:rPr lang="en-US" sz="1800" b="1" dirty="0"/>
              <a:t>Emergence of Pill Mills</a:t>
            </a:r>
          </a:p>
          <a:p>
            <a:pPr lvl="1">
              <a:buFont typeface="Wingdings" panose="05000000000000000000" pitchFamily="2" charset="2"/>
              <a:buChar char="§"/>
            </a:pPr>
            <a:r>
              <a:rPr lang="en-US" sz="1400" dirty="0"/>
              <a:t>Unrestricted prescribing of pain medications</a:t>
            </a:r>
          </a:p>
          <a:p>
            <a:pPr lvl="1">
              <a:buFont typeface="Wingdings" panose="05000000000000000000" pitchFamily="2" charset="2"/>
              <a:buChar char="§"/>
            </a:pPr>
            <a:r>
              <a:rPr lang="en-US" sz="1400" dirty="0"/>
              <a:t>Unlike legitimate pain clinics, pill mills see greater numbers of patients, write more prescription, and do less medical exams. Most are cash-only. </a:t>
            </a:r>
          </a:p>
          <a:p>
            <a:pPr>
              <a:buFont typeface="Wingdings" panose="05000000000000000000" pitchFamily="2" charset="2"/>
              <a:buChar char="§"/>
            </a:pPr>
            <a:r>
              <a:rPr lang="en-US" sz="1800" b="1" dirty="0"/>
              <a:t>Greater availability of heroin</a:t>
            </a:r>
          </a:p>
          <a:p>
            <a:pPr lvl="1">
              <a:buFont typeface="Wingdings" panose="05000000000000000000" pitchFamily="2" charset="2"/>
              <a:buChar char="§"/>
            </a:pPr>
            <a:r>
              <a:rPr lang="en-US" sz="1400" dirty="0"/>
              <a:t>Larger, cheaper supply and more potent than prescription painkillers</a:t>
            </a:r>
          </a:p>
          <a:p>
            <a:pPr>
              <a:buFont typeface="Wingdings" panose="05000000000000000000" pitchFamily="2" charset="2"/>
              <a:buChar char="§"/>
            </a:pPr>
            <a:r>
              <a:rPr lang="en-US" sz="1800" b="1" dirty="0"/>
              <a:t>Leading Cause of Accidental Death </a:t>
            </a:r>
          </a:p>
          <a:p>
            <a:pPr lvl="1">
              <a:buFont typeface="Wingdings" panose="05000000000000000000" pitchFamily="2" charset="2"/>
              <a:buChar char="§"/>
            </a:pPr>
            <a:r>
              <a:rPr lang="en-US" sz="1400" dirty="0">
                <a:hlinkClick r:id="rId3"/>
              </a:rPr>
              <a:t>Starting in 2008</a:t>
            </a:r>
            <a:r>
              <a:rPr lang="en-US" sz="1400" dirty="0"/>
              <a:t>, drug overdoses became the leading cause of injury death in the United States surpassing car accidents and firearms</a:t>
            </a:r>
          </a:p>
        </p:txBody>
      </p:sp>
      <p:pic>
        <p:nvPicPr>
          <p:cNvPr id="4" name="Picture 3"/>
          <p:cNvPicPr>
            <a:picLocks noChangeAspect="1"/>
          </p:cNvPicPr>
          <p:nvPr/>
        </p:nvPicPr>
        <p:blipFill>
          <a:blip r:embed="rId4" cstate="print"/>
          <a:stretch>
            <a:fillRect/>
          </a:stretch>
        </p:blipFill>
        <p:spPr>
          <a:xfrm>
            <a:off x="6661813" y="2330937"/>
            <a:ext cx="4302704" cy="1423202"/>
          </a:xfrm>
          <a:prstGeom prst="rect">
            <a:avLst/>
          </a:prstGeom>
        </p:spPr>
      </p:pic>
    </p:spTree>
    <p:extLst>
      <p:ext uri="{BB962C8B-B14F-4D97-AF65-F5344CB8AC3E}">
        <p14:creationId xmlns:p14="http://schemas.microsoft.com/office/powerpoint/2010/main" val="2211689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497" y="219162"/>
            <a:ext cx="8911687" cy="1060998"/>
          </a:xfrm>
        </p:spPr>
        <p:txBody>
          <a:bodyPr anchor="ctr">
            <a:normAutofit/>
          </a:bodyPr>
          <a:lstStyle/>
          <a:p>
            <a:pPr algn="ctr"/>
            <a:r>
              <a:rPr lang="en-US" b="1" dirty="0">
                <a:solidFill>
                  <a:schemeClr val="accent1">
                    <a:lumMod val="75000"/>
                  </a:schemeClr>
                </a:solidFill>
              </a:rPr>
              <a:t>Effective Integrated Service Delivery</a:t>
            </a:r>
          </a:p>
        </p:txBody>
      </p:sp>
      <p:sp>
        <p:nvSpPr>
          <p:cNvPr id="3" name="Content Placeholder 2"/>
          <p:cNvSpPr>
            <a:spLocks noGrp="1"/>
          </p:cNvSpPr>
          <p:nvPr>
            <p:ph idx="1"/>
          </p:nvPr>
        </p:nvSpPr>
        <p:spPr>
          <a:xfrm>
            <a:off x="2181497" y="1513113"/>
            <a:ext cx="9728063" cy="5148943"/>
          </a:xfrm>
        </p:spPr>
        <p:txBody>
          <a:bodyPr>
            <a:noAutofit/>
          </a:bodyPr>
          <a:lstStyle/>
          <a:p>
            <a:pPr marL="0" indent="0">
              <a:buNone/>
            </a:pPr>
            <a:r>
              <a:rPr lang="en-US" sz="2400" b="1" dirty="0"/>
              <a:t>Based on principles of effective integrated service delivery:</a:t>
            </a:r>
          </a:p>
          <a:p>
            <a:pPr marL="0" indent="0">
              <a:buNone/>
            </a:pPr>
            <a:endParaRPr lang="en-US" sz="2400" b="1" dirty="0"/>
          </a:p>
          <a:p>
            <a:r>
              <a:rPr lang="en-US" sz="2400" dirty="0"/>
              <a:t>Collaboration and Coordinated Care</a:t>
            </a:r>
          </a:p>
          <a:p>
            <a:pPr lvl="1">
              <a:buFont typeface="Courier New" panose="02070309020205020404" pitchFamily="49" charset="0"/>
              <a:buChar char="o"/>
            </a:pPr>
            <a:r>
              <a:rPr lang="en-US" sz="2400" b="1" i="1" dirty="0"/>
              <a:t>42 CFR § 2 - CONFIDENTIALITY OF SUBSTANCE USE DISORDER PATIENT RECORDS</a:t>
            </a:r>
          </a:p>
          <a:p>
            <a:pPr marL="457200" lvl="1" indent="0">
              <a:buNone/>
            </a:pPr>
            <a:endParaRPr lang="en-US" sz="2400" b="1" dirty="0"/>
          </a:p>
          <a:p>
            <a:r>
              <a:rPr lang="en-US" sz="2400" dirty="0"/>
              <a:t>Motivational Interviewing </a:t>
            </a:r>
          </a:p>
          <a:p>
            <a:pPr marL="0" indent="0">
              <a:buNone/>
            </a:pPr>
            <a:endParaRPr lang="en-US" sz="2400" dirty="0"/>
          </a:p>
          <a:p>
            <a:r>
              <a:rPr lang="en-US" sz="2400" dirty="0"/>
              <a:t>Stage-Wise Treatment</a:t>
            </a:r>
          </a:p>
          <a:p>
            <a:pPr marL="0" indent="0">
              <a:buNone/>
            </a:pPr>
            <a:endParaRPr lang="en-US" sz="2400" dirty="0"/>
          </a:p>
          <a:p>
            <a:pPr marL="457200" lvl="1" indent="0">
              <a:buNone/>
            </a:pPr>
            <a:endParaRPr lang="en-US" sz="2400" dirty="0"/>
          </a:p>
          <a:p>
            <a:pPr marL="457200" lvl="1" indent="0">
              <a:buNone/>
            </a:pPr>
            <a:endParaRPr lang="en-US" sz="2400" dirty="0"/>
          </a:p>
        </p:txBody>
      </p:sp>
    </p:spTree>
    <p:extLst>
      <p:ext uri="{BB962C8B-B14F-4D97-AF65-F5344CB8AC3E}">
        <p14:creationId xmlns:p14="http://schemas.microsoft.com/office/powerpoint/2010/main" val="4092863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788" y="166545"/>
            <a:ext cx="8911687" cy="1060999"/>
          </a:xfrm>
        </p:spPr>
        <p:txBody>
          <a:bodyPr anchor="ctr"/>
          <a:lstStyle/>
          <a:p>
            <a:pPr algn="ctr"/>
            <a:r>
              <a:rPr lang="en-US" b="1" dirty="0">
                <a:solidFill>
                  <a:schemeClr val="accent1">
                    <a:lumMod val="75000"/>
                  </a:schemeClr>
                </a:solidFill>
              </a:rPr>
              <a:t>Effective Integrated Service Delivery</a:t>
            </a:r>
          </a:p>
        </p:txBody>
      </p:sp>
      <p:sp>
        <p:nvSpPr>
          <p:cNvPr id="3" name="Rectangle 2"/>
          <p:cNvSpPr/>
          <p:nvPr/>
        </p:nvSpPr>
        <p:spPr>
          <a:xfrm>
            <a:off x="2299064" y="2619101"/>
            <a:ext cx="3566159" cy="327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With Psychiatric Providers</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With MAT Physician</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With Primary Care and other medical providers</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Coordinating with Specialty Providers</a:t>
            </a:r>
          </a:p>
          <a:p>
            <a:endParaRPr lang="en-US" sz="2000" b="1" dirty="0">
              <a:solidFill>
                <a:schemeClr val="accent1">
                  <a:lumMod val="75000"/>
                </a:schemeClr>
              </a:solidFill>
            </a:endParaRPr>
          </a:p>
        </p:txBody>
      </p:sp>
      <p:sp>
        <p:nvSpPr>
          <p:cNvPr id="4" name="Rectangle 3"/>
          <p:cNvSpPr/>
          <p:nvPr/>
        </p:nvSpPr>
        <p:spPr>
          <a:xfrm>
            <a:off x="6075509" y="2632165"/>
            <a:ext cx="2414505" cy="3259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2950" lvl="1" indent="-285750">
              <a:buFont typeface="Arial" panose="020B0604020202020204" pitchFamily="34" charset="0"/>
              <a:buChar char="•"/>
            </a:pPr>
            <a:endParaRPr lang="en-US" sz="2000"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Empathic</a:t>
            </a:r>
          </a:p>
          <a:p>
            <a:pPr marL="742950" lvl="1"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Nonjudgmental</a:t>
            </a:r>
          </a:p>
          <a:p>
            <a:pPr marL="742950" lvl="1"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Roll with Resistance</a:t>
            </a:r>
          </a:p>
        </p:txBody>
      </p:sp>
      <p:sp>
        <p:nvSpPr>
          <p:cNvPr id="5" name="Rectangle 4"/>
          <p:cNvSpPr/>
          <p:nvPr/>
        </p:nvSpPr>
        <p:spPr>
          <a:xfrm>
            <a:off x="8705303" y="2632165"/>
            <a:ext cx="2724247" cy="3259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Precontemplation</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Contemplation</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Preparation</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Action</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Maintenance</a:t>
            </a:r>
          </a:p>
        </p:txBody>
      </p:sp>
      <p:sp>
        <p:nvSpPr>
          <p:cNvPr id="6" name="Rectangle 5"/>
          <p:cNvSpPr/>
          <p:nvPr/>
        </p:nvSpPr>
        <p:spPr>
          <a:xfrm>
            <a:off x="2299064" y="1797231"/>
            <a:ext cx="3566160" cy="652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75000"/>
                  </a:schemeClr>
                </a:solidFill>
              </a:rPr>
              <a:t>Collaboration/Coordinated </a:t>
            </a:r>
          </a:p>
          <a:p>
            <a:pPr algn="ctr"/>
            <a:r>
              <a:rPr lang="en-US" sz="2000" b="1" dirty="0">
                <a:solidFill>
                  <a:schemeClr val="accent1">
                    <a:lumMod val="75000"/>
                  </a:schemeClr>
                </a:solidFill>
              </a:rPr>
              <a:t>Care</a:t>
            </a:r>
          </a:p>
        </p:txBody>
      </p:sp>
      <p:sp>
        <p:nvSpPr>
          <p:cNvPr id="7" name="Rectangle 6"/>
          <p:cNvSpPr/>
          <p:nvPr/>
        </p:nvSpPr>
        <p:spPr>
          <a:xfrm>
            <a:off x="6075509" y="1797231"/>
            <a:ext cx="2414505" cy="652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75000"/>
                  </a:schemeClr>
                </a:solidFill>
              </a:rPr>
              <a:t>Motivational </a:t>
            </a:r>
          </a:p>
          <a:p>
            <a:pPr algn="ctr"/>
            <a:r>
              <a:rPr lang="en-US" sz="2000" b="1" dirty="0">
                <a:solidFill>
                  <a:schemeClr val="accent1">
                    <a:lumMod val="75000"/>
                  </a:schemeClr>
                </a:solidFill>
              </a:rPr>
              <a:t>Interviewing </a:t>
            </a:r>
          </a:p>
        </p:txBody>
      </p:sp>
      <p:sp>
        <p:nvSpPr>
          <p:cNvPr id="8" name="Rectangle 7"/>
          <p:cNvSpPr/>
          <p:nvPr/>
        </p:nvSpPr>
        <p:spPr>
          <a:xfrm>
            <a:off x="8700300" y="1797231"/>
            <a:ext cx="2729250" cy="652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accent1">
                  <a:lumMod val="75000"/>
                </a:schemeClr>
              </a:solidFill>
            </a:endParaRPr>
          </a:p>
        </p:txBody>
      </p:sp>
      <p:sp>
        <p:nvSpPr>
          <p:cNvPr id="9" name="Rectangle 8"/>
          <p:cNvSpPr/>
          <p:nvPr/>
        </p:nvSpPr>
        <p:spPr>
          <a:xfrm>
            <a:off x="9319368" y="1823357"/>
            <a:ext cx="1491114" cy="646331"/>
          </a:xfrm>
          <a:prstGeom prst="rect">
            <a:avLst/>
          </a:prstGeom>
        </p:spPr>
        <p:txBody>
          <a:bodyPr wrap="none">
            <a:spAutoFit/>
          </a:bodyPr>
          <a:lstStyle/>
          <a:p>
            <a:pPr algn="ctr"/>
            <a:r>
              <a:rPr lang="en-US" b="1" dirty="0">
                <a:solidFill>
                  <a:schemeClr val="accent1">
                    <a:lumMod val="75000"/>
                  </a:schemeClr>
                </a:solidFill>
              </a:rPr>
              <a:t>Stage-Wise </a:t>
            </a:r>
          </a:p>
          <a:p>
            <a:pPr algn="ctr"/>
            <a:r>
              <a:rPr lang="en-US" b="1" dirty="0">
                <a:solidFill>
                  <a:schemeClr val="accent1">
                    <a:lumMod val="75000"/>
                  </a:schemeClr>
                </a:solidFill>
              </a:rPr>
              <a:t>Treatment</a:t>
            </a:r>
          </a:p>
        </p:txBody>
      </p:sp>
    </p:spTree>
    <p:extLst>
      <p:ext uri="{BB962C8B-B14F-4D97-AF65-F5344CB8AC3E}">
        <p14:creationId xmlns:p14="http://schemas.microsoft.com/office/powerpoint/2010/main" val="2797852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97" y="140785"/>
            <a:ext cx="8911687" cy="1280890"/>
          </a:xfrm>
        </p:spPr>
        <p:txBody>
          <a:bodyPr anchor="ctr"/>
          <a:lstStyle/>
          <a:p>
            <a:pPr algn="ctr"/>
            <a:r>
              <a:rPr lang="en-US" b="1" dirty="0">
                <a:solidFill>
                  <a:schemeClr val="accent1">
                    <a:lumMod val="75000"/>
                  </a:schemeClr>
                </a:solidFill>
              </a:rPr>
              <a:t>References</a:t>
            </a:r>
          </a:p>
        </p:txBody>
      </p:sp>
      <p:sp>
        <p:nvSpPr>
          <p:cNvPr id="3" name="Content Placeholder 2"/>
          <p:cNvSpPr>
            <a:spLocks noGrp="1"/>
          </p:cNvSpPr>
          <p:nvPr>
            <p:ph idx="1"/>
          </p:nvPr>
        </p:nvSpPr>
        <p:spPr>
          <a:xfrm>
            <a:off x="1907178" y="1310640"/>
            <a:ext cx="9362303" cy="5364480"/>
          </a:xfrm>
        </p:spPr>
        <p:txBody>
          <a:bodyPr>
            <a:noAutofit/>
          </a:bodyPr>
          <a:lstStyle/>
          <a:p>
            <a:r>
              <a:rPr lang="en-US" b="1" dirty="0"/>
              <a:t>Medication Assisted Treatment: A Standard of Care</a:t>
            </a:r>
            <a:r>
              <a:rPr lang="en-US" dirty="0"/>
              <a:t>. Elinore </a:t>
            </a:r>
            <a:r>
              <a:rPr lang="en-US" dirty="0" err="1"/>
              <a:t>McCance</a:t>
            </a:r>
            <a:r>
              <a:rPr lang="en-US" dirty="0"/>
              <a:t>-Katz, SAMHSA 2014.</a:t>
            </a:r>
          </a:p>
          <a:p>
            <a:r>
              <a:rPr lang="en-US" b="1" dirty="0"/>
              <a:t>A Family Guide to Concurrent Disorders. </a:t>
            </a:r>
            <a:r>
              <a:rPr lang="en-US" dirty="0"/>
              <a:t>Centre for Addiction and Mental Health.</a:t>
            </a:r>
          </a:p>
          <a:p>
            <a:r>
              <a:rPr lang="en-US" b="1" dirty="0"/>
              <a:t>Integrated Service Delivery Models for Opioid Treatment Programs in an Era of Increasing Opioid Addiction, Health Reform, and Parity. </a:t>
            </a:r>
            <a:r>
              <a:rPr lang="en-US" dirty="0"/>
              <a:t>Kenneth B. </a:t>
            </a:r>
            <a:r>
              <a:rPr lang="en-US" dirty="0" err="1"/>
              <a:t>Stoller</a:t>
            </a:r>
            <a:r>
              <a:rPr lang="en-US" dirty="0"/>
              <a:t>, Mary Ann C. Stephens, Allegra </a:t>
            </a:r>
            <a:r>
              <a:rPr lang="en-US" dirty="0" err="1"/>
              <a:t>Schorr</a:t>
            </a:r>
            <a:r>
              <a:rPr lang="en-US" dirty="0"/>
              <a:t>. American Association for the Treatment of Opioid Dependence, July 2015.</a:t>
            </a:r>
          </a:p>
          <a:p>
            <a:r>
              <a:rPr lang="en-US" b="1" dirty="0"/>
              <a:t>Medication-Assisted Treatment for Opioid Addiction in Opioid Treatment Programs: TIP 43.  </a:t>
            </a:r>
            <a:r>
              <a:rPr lang="en-US" dirty="0"/>
              <a:t>SAMHSA 2012.</a:t>
            </a:r>
          </a:p>
          <a:p>
            <a:r>
              <a:rPr lang="en-US" b="1" dirty="0"/>
              <a:t>Federal Guidelines for Opioid Treatment Programs. </a:t>
            </a:r>
            <a:r>
              <a:rPr lang="en-US" dirty="0"/>
              <a:t>SAMHSA January 2015.</a:t>
            </a:r>
          </a:p>
          <a:p>
            <a:r>
              <a:rPr lang="en-US" b="1" dirty="0"/>
              <a:t>The ASAM National Practice Guideline For the Use of Medications in the Treatment of Addiction Involving </a:t>
            </a:r>
            <a:r>
              <a:rPr lang="en-US" b="1" dirty="0" err="1"/>
              <a:t>Opioid</a:t>
            </a:r>
            <a:r>
              <a:rPr lang="en-US" b="1" dirty="0"/>
              <a:t> Use. </a:t>
            </a:r>
            <a:r>
              <a:rPr lang="en-US" dirty="0"/>
              <a:t>American Society of Addiction Medicine. (2013). The ASAM Criteria: Treatment Criteria for Addictive, Substance-Related, and Co-occurring Conditions</a:t>
            </a:r>
            <a:endParaRPr lang="en-US" b="1" dirty="0"/>
          </a:p>
        </p:txBody>
      </p:sp>
    </p:spTree>
    <p:extLst>
      <p:ext uri="{BB962C8B-B14F-4D97-AF65-F5344CB8AC3E}">
        <p14:creationId xmlns:p14="http://schemas.microsoft.com/office/powerpoint/2010/main" val="2005217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489" y="323168"/>
            <a:ext cx="8911687" cy="1280890"/>
          </a:xfrm>
        </p:spPr>
        <p:txBody>
          <a:bodyPr>
            <a:noAutofit/>
          </a:bodyPr>
          <a:lstStyle/>
          <a:p>
            <a:pPr algn="ctr"/>
            <a:r>
              <a:rPr lang="en-US" sz="9600" dirty="0"/>
              <a:t>	</a:t>
            </a:r>
            <a:r>
              <a:rPr lang="en-US" sz="9600" dirty="0">
                <a:solidFill>
                  <a:schemeClr val="accent1">
                    <a:lumMod val="75000"/>
                  </a:schemeClr>
                </a:solidFill>
              </a:rPr>
              <a:t>Thank You!</a:t>
            </a:r>
          </a:p>
        </p:txBody>
      </p:sp>
      <p:sp>
        <p:nvSpPr>
          <p:cNvPr id="3" name="Content Placeholder 2"/>
          <p:cNvSpPr>
            <a:spLocks noGrp="1"/>
          </p:cNvSpPr>
          <p:nvPr>
            <p:ph idx="1"/>
          </p:nvPr>
        </p:nvSpPr>
        <p:spPr>
          <a:xfrm>
            <a:off x="774357" y="1622854"/>
            <a:ext cx="11073713" cy="4419172"/>
          </a:xfrm>
        </p:spPr>
        <p:txBody>
          <a:bodyPr>
            <a:normAutofit/>
          </a:bodyPr>
          <a:lstStyle/>
          <a:p>
            <a:pPr marL="0" indent="0" algn="ctr">
              <a:buNone/>
            </a:pPr>
            <a:endParaRPr lang="en-US" sz="4800" b="1" dirty="0">
              <a:latin typeface="Calibri (Body)"/>
            </a:endParaRPr>
          </a:p>
          <a:p>
            <a:pPr marL="0" indent="0" algn="ctr">
              <a:buNone/>
            </a:pPr>
            <a:r>
              <a:rPr lang="en-US" sz="4800" b="1" dirty="0">
                <a:latin typeface="Century Gothic" pitchFamily="34" charset="0"/>
              </a:rPr>
              <a:t>Angele Moss-Baker</a:t>
            </a:r>
          </a:p>
          <a:p>
            <a:pPr marL="0" indent="0" algn="ctr">
              <a:buNone/>
            </a:pPr>
            <a:endParaRPr lang="en-US" b="1" dirty="0">
              <a:latin typeface="Century Gothic" pitchFamily="34" charset="0"/>
            </a:endParaRPr>
          </a:p>
          <a:p>
            <a:pPr marL="0" indent="0" algn="ctr">
              <a:buNone/>
            </a:pPr>
            <a:r>
              <a:rPr lang="en-US" sz="2000" b="1" dirty="0">
                <a:latin typeface="Century Gothic" pitchFamily="34" charset="0"/>
              </a:rPr>
              <a:t>Comprehensive Addiction &amp; Psychological Services, LLC</a:t>
            </a:r>
          </a:p>
          <a:p>
            <a:pPr marL="0" indent="0" algn="ctr">
              <a:buNone/>
            </a:pPr>
            <a:r>
              <a:rPr lang="en-US" sz="2000" b="1" dirty="0">
                <a:latin typeface="Century Gothic" pitchFamily="34" charset="0"/>
                <a:hlinkClick r:id="rId2"/>
              </a:rPr>
              <a:t>Caps.therapy@yahoo.com</a:t>
            </a:r>
            <a:endParaRPr lang="en-US" sz="2000" b="1" dirty="0">
              <a:latin typeface="Century Gothic" pitchFamily="34" charset="0"/>
            </a:endParaRPr>
          </a:p>
          <a:p>
            <a:pPr marL="0" indent="0" algn="ctr">
              <a:buNone/>
            </a:pPr>
            <a:r>
              <a:rPr lang="en-US" sz="2000" b="1">
                <a:latin typeface="Century Gothic" pitchFamily="34" charset="0"/>
                <a:hlinkClick r:id="rId3"/>
              </a:rPr>
              <a:t>www.caps-therapy.com</a:t>
            </a:r>
            <a:endParaRPr lang="en-US" sz="2000" b="1" dirty="0">
              <a:latin typeface="Century Gothic" pitchFamily="34" charset="0"/>
            </a:endParaRPr>
          </a:p>
          <a:p>
            <a:pPr marL="0" indent="0" algn="ctr">
              <a:buNone/>
            </a:pPr>
            <a:endParaRPr lang="en-US" sz="2000" dirty="0">
              <a:latin typeface="Calibri (Body)"/>
            </a:endParaRPr>
          </a:p>
        </p:txBody>
      </p:sp>
    </p:spTree>
    <p:extLst>
      <p:ext uri="{BB962C8B-B14F-4D97-AF65-F5344CB8AC3E}">
        <p14:creationId xmlns:p14="http://schemas.microsoft.com/office/powerpoint/2010/main" val="3544822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14" y="250206"/>
            <a:ext cx="9601200" cy="670727"/>
          </a:xfrm>
        </p:spPr>
        <p:txBody>
          <a:bodyPr>
            <a:noAutofit/>
          </a:bodyPr>
          <a:lstStyle/>
          <a:p>
            <a:r>
              <a:rPr lang="en-US" sz="4800" dirty="0"/>
              <a:t>Policy Interventions</a:t>
            </a:r>
          </a:p>
        </p:txBody>
      </p:sp>
      <p:sp>
        <p:nvSpPr>
          <p:cNvPr id="3" name="Content Placeholder 2"/>
          <p:cNvSpPr>
            <a:spLocks noGrp="1"/>
          </p:cNvSpPr>
          <p:nvPr>
            <p:ph idx="1"/>
          </p:nvPr>
        </p:nvSpPr>
        <p:spPr>
          <a:xfrm>
            <a:off x="291831" y="992222"/>
            <a:ext cx="11758656" cy="5234407"/>
          </a:xfrm>
        </p:spPr>
        <p:txBody>
          <a:bodyPr>
            <a:normAutofit fontScale="62500" lnSpcReduction="20000"/>
          </a:bodyPr>
          <a:lstStyle/>
          <a:p>
            <a:endParaRPr lang="en-US" dirty="0"/>
          </a:p>
          <a:p>
            <a:pPr>
              <a:buFont typeface="Wingdings" panose="05000000000000000000" pitchFamily="2" charset="2"/>
              <a:buChar char="§"/>
            </a:pPr>
            <a:r>
              <a:rPr lang="en-US" sz="3200" b="1" dirty="0"/>
              <a:t>Affordable Care Act/Medicaid expansion</a:t>
            </a:r>
          </a:p>
          <a:p>
            <a:pPr lvl="1"/>
            <a:r>
              <a:rPr lang="en-US" sz="3200" dirty="0"/>
              <a:t>Individuals with mental health and substance use disorders were the single largest beneficiaries of Medicaid expansion with </a:t>
            </a:r>
            <a:r>
              <a:rPr lang="en-US" sz="3200" b="1" dirty="0"/>
              <a:t>nearly one-third of new Medicaid enrollees having a either a mental health and/or Substance Use Disorder </a:t>
            </a:r>
          </a:p>
          <a:p>
            <a:pPr marL="457200" lvl="1" indent="0">
              <a:buNone/>
            </a:pPr>
            <a:endParaRPr lang="en-US" sz="3200" b="1" dirty="0"/>
          </a:p>
          <a:p>
            <a:pPr>
              <a:buFont typeface="Wingdings" panose="05000000000000000000" pitchFamily="2" charset="2"/>
              <a:buChar char="§"/>
            </a:pPr>
            <a:r>
              <a:rPr lang="en-US" sz="3200" b="1" dirty="0"/>
              <a:t>Physician Buprenorphine Prescribing Limit Raised to 275 Patients</a:t>
            </a:r>
          </a:p>
          <a:p>
            <a:pPr lvl="1">
              <a:buFont typeface="Wingdings" panose="05000000000000000000" pitchFamily="2" charset="2"/>
              <a:buChar char="§"/>
            </a:pPr>
            <a:r>
              <a:rPr lang="en-US" sz="3200" dirty="0"/>
              <a:t>June 2016 SAMHSA raised doctor prescribing limit from 100 to 275 patients</a:t>
            </a:r>
          </a:p>
          <a:p>
            <a:pPr>
              <a:buFont typeface="Wingdings" panose="05000000000000000000" pitchFamily="2" charset="2"/>
              <a:buChar char="§"/>
            </a:pPr>
            <a:r>
              <a:rPr lang="en-US" sz="3200" b="1" dirty="0"/>
              <a:t>Comprehensive Addiction &amp; Recovery Act (CARA)</a:t>
            </a:r>
          </a:p>
          <a:p>
            <a:pPr lvl="1"/>
            <a:r>
              <a:rPr lang="en-US" sz="3200" dirty="0"/>
              <a:t>Allows Nurse Practitioners and Physician Assistants to prescribe buprenorphine for up to 30 patients</a:t>
            </a:r>
          </a:p>
          <a:p>
            <a:pPr lvl="1"/>
            <a:r>
              <a:rPr lang="en-US" sz="3200" dirty="0"/>
              <a:t>First addiction bill passed through Congress in 40 years</a:t>
            </a:r>
          </a:p>
          <a:p>
            <a:pPr>
              <a:buFont typeface="Wingdings" panose="05000000000000000000" pitchFamily="2" charset="2"/>
              <a:buChar char="§"/>
            </a:pPr>
            <a:r>
              <a:rPr lang="en-US" sz="3200" b="1" dirty="0"/>
              <a:t>21st Century Cures Act</a:t>
            </a:r>
          </a:p>
          <a:p>
            <a:pPr lvl="1"/>
            <a:r>
              <a:rPr lang="en-US" sz="3200" dirty="0"/>
              <a:t>Allocated $1 billion in State Targeted Response grants to curb opioid abuse and increase treatment capacity </a:t>
            </a:r>
          </a:p>
          <a:p>
            <a:pPr>
              <a:buFont typeface="Wingdings" panose="05000000000000000000" pitchFamily="2" charset="2"/>
              <a:buChar char="§"/>
            </a:pPr>
            <a:r>
              <a:rPr lang="en-US" sz="3200" b="1" dirty="0"/>
              <a:t>Surgeon General Report</a:t>
            </a:r>
          </a:p>
          <a:p>
            <a:pPr lvl="1"/>
            <a:r>
              <a:rPr lang="en-US" sz="3200" dirty="0"/>
              <a:t>First Surgeon General report on addiction</a:t>
            </a:r>
          </a:p>
          <a:p>
            <a:endParaRPr lang="en-US" dirty="0"/>
          </a:p>
        </p:txBody>
      </p:sp>
      <p:pic>
        <p:nvPicPr>
          <p:cNvPr id="4" name="Picture 3"/>
          <p:cNvPicPr>
            <a:picLocks noChangeAspect="1"/>
          </p:cNvPicPr>
          <p:nvPr/>
        </p:nvPicPr>
        <p:blipFill>
          <a:blip r:embed="rId2" cstate="print"/>
          <a:stretch>
            <a:fillRect/>
          </a:stretch>
        </p:blipFill>
        <p:spPr>
          <a:xfrm>
            <a:off x="8957045" y="178917"/>
            <a:ext cx="2755058" cy="1106967"/>
          </a:xfrm>
          <a:prstGeom prst="rect">
            <a:avLst/>
          </a:prstGeom>
        </p:spPr>
      </p:pic>
    </p:spTree>
    <p:extLst>
      <p:ext uri="{BB962C8B-B14F-4D97-AF65-F5344CB8AC3E}">
        <p14:creationId xmlns:p14="http://schemas.microsoft.com/office/powerpoint/2010/main" val="2873976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58" y="175882"/>
            <a:ext cx="9601200" cy="680884"/>
          </a:xfrm>
        </p:spPr>
        <p:txBody>
          <a:bodyPr>
            <a:noAutofit/>
          </a:bodyPr>
          <a:lstStyle/>
          <a:p>
            <a:r>
              <a:rPr lang="en-US" sz="4800" dirty="0"/>
              <a:t>Resources on Opioid Use</a:t>
            </a:r>
          </a:p>
        </p:txBody>
      </p:sp>
      <p:sp>
        <p:nvSpPr>
          <p:cNvPr id="4" name="Subtitle 2"/>
          <p:cNvSpPr>
            <a:spLocks noGrp="1"/>
          </p:cNvSpPr>
          <p:nvPr>
            <p:ph idx="1"/>
          </p:nvPr>
        </p:nvSpPr>
        <p:spPr>
          <a:xfrm>
            <a:off x="850884" y="1274324"/>
            <a:ext cx="10647864" cy="4951379"/>
          </a:xfrm>
        </p:spPr>
        <p:txBody>
          <a:bodyPr>
            <a:normAutofit fontScale="92500" lnSpcReduction="20000"/>
          </a:bodyPr>
          <a:lstStyle/>
          <a:p>
            <a:pPr algn="l">
              <a:spcBef>
                <a:spcPts val="0"/>
              </a:spcBef>
              <a:spcAft>
                <a:spcPts val="0"/>
              </a:spcAft>
              <a:buFont typeface="Wingdings" panose="05000000000000000000" pitchFamily="2" charset="2"/>
              <a:buChar char="§"/>
            </a:pPr>
            <a:r>
              <a:rPr lang="en-US" b="1" dirty="0"/>
              <a:t>Centers for Disease Control and Prevention</a:t>
            </a:r>
          </a:p>
          <a:p>
            <a:pPr marL="800100" lvl="1" indent="-342900" algn="l">
              <a:spcBef>
                <a:spcPts val="0"/>
              </a:spcBef>
              <a:spcAft>
                <a:spcPts val="0"/>
              </a:spcAft>
              <a:buFont typeface="Arial" panose="020B0604020202020204" pitchFamily="34" charset="0"/>
              <a:buChar char="•"/>
            </a:pPr>
            <a:r>
              <a:rPr lang="en-US" dirty="0">
                <a:hlinkClick r:id="rId3"/>
              </a:rPr>
              <a:t>Overdose Data</a:t>
            </a:r>
            <a:endParaRPr lang="en-US" dirty="0"/>
          </a:p>
          <a:p>
            <a:pPr marL="800100" lvl="1" indent="-342900" algn="l">
              <a:spcBef>
                <a:spcPts val="0"/>
              </a:spcBef>
              <a:spcAft>
                <a:spcPts val="0"/>
              </a:spcAft>
              <a:buFont typeface="Arial" panose="020B0604020202020204" pitchFamily="34" charset="0"/>
              <a:buChar char="•"/>
            </a:pPr>
            <a:r>
              <a:rPr lang="en-US" dirty="0">
                <a:hlinkClick r:id="rId4"/>
              </a:rPr>
              <a:t>Guidelines for Prescribing Opioids for Chronic Pain</a:t>
            </a:r>
            <a:endParaRPr lang="en-US" dirty="0"/>
          </a:p>
          <a:p>
            <a:pPr marL="800100" lvl="1" indent="-342900" algn="l">
              <a:spcBef>
                <a:spcPts val="0"/>
              </a:spcBef>
              <a:spcAft>
                <a:spcPts val="0"/>
              </a:spcAft>
              <a:buFont typeface="Arial" panose="020B0604020202020204" pitchFamily="34" charset="0"/>
              <a:buChar char="•"/>
            </a:pPr>
            <a:endParaRPr lang="en-US" dirty="0"/>
          </a:p>
          <a:p>
            <a:pPr algn="l">
              <a:spcBef>
                <a:spcPts val="0"/>
              </a:spcBef>
              <a:spcAft>
                <a:spcPts val="0"/>
              </a:spcAft>
              <a:buFont typeface="Wingdings" panose="05000000000000000000" pitchFamily="2" charset="2"/>
              <a:buChar char="§"/>
            </a:pPr>
            <a:r>
              <a:rPr lang="en-US" b="1" dirty="0"/>
              <a:t>Substance Abuse and Mental Health Services Agency</a:t>
            </a:r>
          </a:p>
          <a:p>
            <a:pPr marL="800100" lvl="1" indent="-342900" algn="l">
              <a:spcBef>
                <a:spcPts val="0"/>
              </a:spcBef>
              <a:spcAft>
                <a:spcPts val="0"/>
              </a:spcAft>
              <a:buFont typeface="Arial" panose="020B0604020202020204" pitchFamily="34" charset="0"/>
              <a:buChar char="•"/>
            </a:pPr>
            <a:r>
              <a:rPr lang="en-US" dirty="0"/>
              <a:t>Data on </a:t>
            </a:r>
            <a:r>
              <a:rPr lang="en-US" dirty="0">
                <a:hlinkClick r:id="rId5"/>
              </a:rPr>
              <a:t>Prescription Opioid and Heroin Use </a:t>
            </a:r>
            <a:r>
              <a:rPr lang="en-US" dirty="0"/>
              <a:t>from the annual National Survey on Drug Use and Health</a:t>
            </a:r>
          </a:p>
          <a:p>
            <a:pPr marL="800100" lvl="1" indent="-342900" algn="l">
              <a:spcBef>
                <a:spcPts val="0"/>
              </a:spcBef>
              <a:spcAft>
                <a:spcPts val="0"/>
              </a:spcAft>
              <a:buFont typeface="Arial" panose="020B0604020202020204" pitchFamily="34" charset="0"/>
              <a:buChar char="•"/>
            </a:pPr>
            <a:r>
              <a:rPr lang="en-US" dirty="0">
                <a:hlinkClick r:id="rId6"/>
              </a:rPr>
              <a:t>Medication-Assisted Treatment</a:t>
            </a:r>
            <a:endParaRPr lang="en-US" dirty="0"/>
          </a:p>
          <a:p>
            <a:pPr marL="1257300" lvl="2" indent="-342900" algn="l">
              <a:spcBef>
                <a:spcPts val="0"/>
              </a:spcBef>
              <a:spcAft>
                <a:spcPts val="0"/>
              </a:spcAft>
              <a:buFont typeface="Arial" panose="020B0604020202020204" pitchFamily="34" charset="0"/>
              <a:buChar char="•"/>
            </a:pPr>
            <a:r>
              <a:rPr lang="en-US" dirty="0"/>
              <a:t>Information on certification, oversight, DATA-2000 waivers, legislation, regulation, and more</a:t>
            </a:r>
          </a:p>
          <a:p>
            <a:pPr marL="1257300" lvl="2" indent="-342900" algn="l">
              <a:spcBef>
                <a:spcPts val="0"/>
              </a:spcBef>
              <a:spcAft>
                <a:spcPts val="0"/>
              </a:spcAft>
              <a:buFont typeface="Arial" panose="020B0604020202020204" pitchFamily="34" charset="0"/>
              <a:buChar char="•"/>
            </a:pPr>
            <a:endParaRPr lang="en-US" dirty="0"/>
          </a:p>
          <a:p>
            <a:pPr algn="l">
              <a:spcBef>
                <a:spcPts val="0"/>
              </a:spcBef>
              <a:spcAft>
                <a:spcPts val="0"/>
              </a:spcAft>
              <a:buFont typeface="Wingdings" panose="05000000000000000000" pitchFamily="2" charset="2"/>
              <a:buChar char="§"/>
            </a:pPr>
            <a:r>
              <a:rPr lang="en-US" b="1" dirty="0"/>
              <a:t>Office on National Drug Control Policy </a:t>
            </a:r>
            <a:r>
              <a:rPr lang="en-US" dirty="0"/>
              <a:t>(</a:t>
            </a:r>
            <a:r>
              <a:rPr lang="en-US" i="1" dirty="0"/>
              <a:t>archived website</a:t>
            </a:r>
            <a:r>
              <a:rPr lang="en-US" dirty="0"/>
              <a:t>)</a:t>
            </a:r>
          </a:p>
          <a:p>
            <a:pPr marL="1257300" lvl="2" indent="-342900" algn="l">
              <a:spcBef>
                <a:spcPts val="0"/>
              </a:spcBef>
              <a:spcAft>
                <a:spcPts val="0"/>
              </a:spcAft>
              <a:buFont typeface="Arial" panose="020B0604020202020204" pitchFamily="34" charset="0"/>
              <a:buChar char="•"/>
            </a:pPr>
            <a:r>
              <a:rPr lang="en-US" dirty="0">
                <a:hlinkClick r:id="rId7"/>
              </a:rPr>
              <a:t>National Drug Control Strategy</a:t>
            </a:r>
            <a:endParaRPr lang="en-US" dirty="0"/>
          </a:p>
          <a:p>
            <a:pPr marL="1257300" lvl="2" indent="-342900" algn="l">
              <a:spcBef>
                <a:spcPts val="0"/>
              </a:spcBef>
              <a:spcAft>
                <a:spcPts val="0"/>
              </a:spcAft>
              <a:buFont typeface="Arial" panose="020B0604020202020204" pitchFamily="34" charset="0"/>
              <a:buChar char="•"/>
            </a:pPr>
            <a:r>
              <a:rPr lang="en-US" dirty="0">
                <a:hlinkClick r:id="rId8"/>
              </a:rPr>
              <a:t>Data</a:t>
            </a:r>
            <a:r>
              <a:rPr lang="en-US" dirty="0"/>
              <a:t> on Methadone, Buprenorphine treatment and drug poisoning deaths</a:t>
            </a:r>
          </a:p>
          <a:p>
            <a:pPr marL="1257300" lvl="2" indent="-342900" algn="l">
              <a:spcBef>
                <a:spcPts val="0"/>
              </a:spcBef>
              <a:spcAft>
                <a:spcPts val="0"/>
              </a:spcAft>
              <a:buFont typeface="Arial" panose="020B0604020202020204" pitchFamily="34" charset="0"/>
              <a:buChar char="•"/>
            </a:pPr>
            <a:endParaRPr lang="en-US" dirty="0"/>
          </a:p>
          <a:p>
            <a:pPr algn="l">
              <a:spcBef>
                <a:spcPts val="0"/>
              </a:spcBef>
              <a:spcAft>
                <a:spcPts val="0"/>
              </a:spcAft>
              <a:buFont typeface="Wingdings" panose="05000000000000000000" pitchFamily="2" charset="2"/>
              <a:buChar char="§"/>
            </a:pPr>
            <a:r>
              <a:rPr lang="en-US" b="1" dirty="0"/>
              <a:t>National Institutes on Drug Abuse</a:t>
            </a:r>
          </a:p>
          <a:p>
            <a:pPr marL="1257300" lvl="2" indent="-342900" algn="l">
              <a:spcBef>
                <a:spcPts val="0"/>
              </a:spcBef>
              <a:spcAft>
                <a:spcPts val="0"/>
              </a:spcAft>
              <a:buFont typeface="Arial" panose="020B0604020202020204" pitchFamily="34" charset="0"/>
              <a:buChar char="•"/>
            </a:pPr>
            <a:r>
              <a:rPr lang="en-US" dirty="0">
                <a:hlinkClick r:id="rId9"/>
              </a:rPr>
              <a:t>Opioid Epidemic Strategies &amp; Resources</a:t>
            </a:r>
            <a:endParaRPr lang="en-US" dirty="0"/>
          </a:p>
        </p:txBody>
      </p:sp>
    </p:spTree>
    <p:extLst>
      <p:ext uri="{BB962C8B-B14F-4D97-AF65-F5344CB8AC3E}">
        <p14:creationId xmlns:p14="http://schemas.microsoft.com/office/powerpoint/2010/main" val="1991728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92331"/>
            <a:ext cx="11005457" cy="1538497"/>
          </a:xfrm>
        </p:spPr>
        <p:txBody>
          <a:bodyPr/>
          <a:lstStyle/>
          <a:p>
            <a:r>
              <a:rPr lang="en-US" dirty="0"/>
              <a:t>https://www.thenationalcouncil.org/mat/</a:t>
            </a:r>
          </a:p>
        </p:txBody>
      </p:sp>
      <p:pic>
        <p:nvPicPr>
          <p:cNvPr id="4" name="Content Placeholder 3"/>
          <p:cNvPicPr>
            <a:picLocks noGrp="1" noChangeAspect="1"/>
          </p:cNvPicPr>
          <p:nvPr>
            <p:ph idx="1"/>
          </p:nvPr>
        </p:nvPicPr>
        <p:blipFill>
          <a:blip r:embed="rId2" cstate="print"/>
          <a:stretch>
            <a:fillRect/>
          </a:stretch>
        </p:blipFill>
        <p:spPr>
          <a:xfrm>
            <a:off x="1672282" y="1825625"/>
            <a:ext cx="8847436" cy="4351338"/>
          </a:xfrm>
          <a:prstGeom prst="rect">
            <a:avLst/>
          </a:prstGeom>
        </p:spPr>
      </p:pic>
    </p:spTree>
    <p:extLst>
      <p:ext uri="{BB962C8B-B14F-4D97-AF65-F5344CB8AC3E}">
        <p14:creationId xmlns:p14="http://schemas.microsoft.com/office/powerpoint/2010/main" val="4108978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0" y="5965448"/>
            <a:ext cx="9144000" cy="892552"/>
          </a:xfrm>
          <a:prstGeom prst="rect">
            <a:avLst/>
          </a:prstGeom>
          <a:solidFill>
            <a:srgbClr val="512C5A"/>
          </a:solidFill>
        </p:spPr>
        <p:txBody>
          <a:bodyPr wrap="square" rtlCol="0">
            <a:spAutoFit/>
          </a:bodyPr>
          <a:lstStyle/>
          <a:p>
            <a:pPr>
              <a:defRPr/>
            </a:pPr>
            <a:r>
              <a:rPr lang="en-US" sz="1600" dirty="0">
                <a:solidFill>
                  <a:prstClr val="white"/>
                </a:solidFill>
              </a:rPr>
              <a:t> </a:t>
            </a:r>
            <a:r>
              <a:rPr lang="en-US" sz="1200" i="1" dirty="0">
                <a:solidFill>
                  <a:prstClr val="white"/>
                </a:solidFill>
              </a:rPr>
              <a:t>Funding for this initiative was made possible (in part) by Providers’ Clinical Support System for Medication Assisted Treatment (grant no. 5U79TI024697)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lang="en-US" sz="1200" dirty="0">
              <a:solidFill>
                <a:prstClr val="white"/>
              </a:solidFill>
            </a:endParaRPr>
          </a:p>
        </p:txBody>
      </p:sp>
      <p:sp>
        <p:nvSpPr>
          <p:cNvPr id="10" name="Rectangle 9"/>
          <p:cNvSpPr/>
          <p:nvPr/>
        </p:nvSpPr>
        <p:spPr bwMode="auto">
          <a:xfrm>
            <a:off x="1524000" y="0"/>
            <a:ext cx="9144000" cy="2057400"/>
          </a:xfrm>
          <a:prstGeom prst="rect">
            <a:avLst/>
          </a:prstGeom>
          <a:solidFill>
            <a:srgbClr val="54BAB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prstClr val="black"/>
              </a:solidFill>
              <a:latin typeface="Arial" pitchFamily="34" charset="0"/>
            </a:endParaRPr>
          </a:p>
        </p:txBody>
      </p:sp>
      <p:sp>
        <p:nvSpPr>
          <p:cNvPr id="12" name="TextBox 11"/>
          <p:cNvSpPr txBox="1"/>
          <p:nvPr/>
        </p:nvSpPr>
        <p:spPr>
          <a:xfrm>
            <a:off x="2438400" y="2548622"/>
            <a:ext cx="7620000" cy="2862322"/>
          </a:xfrm>
          <a:prstGeom prst="rect">
            <a:avLst/>
          </a:prstGeom>
          <a:noFill/>
        </p:spPr>
        <p:txBody>
          <a:bodyPr wrap="square" rtlCol="0">
            <a:spAutoFit/>
          </a:bodyPr>
          <a:lstStyle/>
          <a:p>
            <a:pPr algn="ctr">
              <a:defRPr/>
            </a:pPr>
            <a:r>
              <a:rPr lang="en-US" sz="2000" b="1" dirty="0">
                <a:solidFill>
                  <a:srgbClr val="8064A2">
                    <a:lumMod val="75000"/>
                  </a:srgbClr>
                </a:solidFill>
              </a:rPr>
              <a:t>PCSS-MAT</a:t>
            </a:r>
            <a:r>
              <a:rPr lang="en-US" sz="2000" dirty="0">
                <a:solidFill>
                  <a:srgbClr val="8064A2">
                    <a:lumMod val="75000"/>
                  </a:srgbClr>
                </a:solidFill>
              </a:rPr>
              <a:t> </a:t>
            </a:r>
            <a:r>
              <a:rPr lang="en-US" dirty="0">
                <a:solidFill>
                  <a:srgbClr val="8064A2">
                    <a:lumMod val="75000"/>
                  </a:srgbClr>
                </a:solidFill>
              </a:rPr>
              <a:t>is a collaborative effort led by </a:t>
            </a:r>
            <a:r>
              <a:rPr lang="en-US" b="1" dirty="0">
                <a:solidFill>
                  <a:srgbClr val="8064A2">
                    <a:lumMod val="75000"/>
                  </a:srgbClr>
                </a:solidFill>
              </a:rPr>
              <a:t>American Academy of Addiction Psychiatry</a:t>
            </a:r>
            <a:r>
              <a:rPr lang="en-US" dirty="0">
                <a:solidFill>
                  <a:srgbClr val="8064A2">
                    <a:lumMod val="75000"/>
                  </a:srgbClr>
                </a:solidFill>
              </a:rPr>
              <a:t> in partnership with: </a:t>
            </a:r>
            <a:r>
              <a:rPr lang="en-US" b="1" dirty="0">
                <a:solidFill>
                  <a:srgbClr val="8064A2">
                    <a:lumMod val="75000"/>
                  </a:srgbClr>
                </a:solidFill>
              </a:rPr>
              <a:t>American Osteopathic Academy of Addiction Medicine</a:t>
            </a:r>
            <a:r>
              <a:rPr lang="en-US" dirty="0">
                <a:solidFill>
                  <a:srgbClr val="8064A2">
                    <a:lumMod val="75000"/>
                  </a:srgbClr>
                </a:solidFill>
              </a:rPr>
              <a:t>, </a:t>
            </a:r>
            <a:r>
              <a:rPr lang="en-US" b="1" dirty="0">
                <a:solidFill>
                  <a:srgbClr val="8064A2">
                    <a:lumMod val="75000"/>
                  </a:srgbClr>
                </a:solidFill>
              </a:rPr>
              <a:t>American Psychiatric Association</a:t>
            </a:r>
            <a:r>
              <a:rPr lang="en-US" dirty="0">
                <a:solidFill>
                  <a:srgbClr val="8064A2">
                    <a:lumMod val="75000"/>
                  </a:srgbClr>
                </a:solidFill>
              </a:rPr>
              <a:t>, </a:t>
            </a:r>
            <a:r>
              <a:rPr lang="en-US" b="1" dirty="0">
                <a:solidFill>
                  <a:srgbClr val="8064A2">
                    <a:lumMod val="75000"/>
                  </a:srgbClr>
                </a:solidFill>
              </a:rPr>
              <a:t>American Society of Addiction Medicine </a:t>
            </a:r>
            <a:r>
              <a:rPr lang="en-US" dirty="0">
                <a:solidFill>
                  <a:srgbClr val="8064A2">
                    <a:lumMod val="75000"/>
                  </a:srgbClr>
                </a:solidFill>
              </a:rPr>
              <a:t>and </a:t>
            </a:r>
            <a:r>
              <a:rPr lang="en-US" b="1" dirty="0">
                <a:solidFill>
                  <a:srgbClr val="8064A2">
                    <a:lumMod val="75000"/>
                  </a:srgbClr>
                </a:solidFill>
              </a:rPr>
              <a:t>Association for Medical Education and Research in Substance Abuse</a:t>
            </a:r>
            <a:r>
              <a:rPr lang="en-US" dirty="0">
                <a:solidFill>
                  <a:srgbClr val="8064A2">
                    <a:lumMod val="75000"/>
                  </a:srgbClr>
                </a:solidFill>
              </a:rPr>
              <a:t>. </a:t>
            </a:r>
          </a:p>
          <a:p>
            <a:pPr>
              <a:defRPr/>
            </a:pPr>
            <a:endParaRPr lang="en-US" sz="1100" dirty="0">
              <a:solidFill>
                <a:srgbClr val="8064A2">
                  <a:lumMod val="75000"/>
                </a:srgbClr>
              </a:solidFill>
            </a:endParaRPr>
          </a:p>
          <a:p>
            <a:pPr algn="ctr">
              <a:defRPr/>
            </a:pPr>
            <a:r>
              <a:rPr lang="en-US" dirty="0">
                <a:solidFill>
                  <a:srgbClr val="8064A2">
                    <a:lumMod val="75000"/>
                  </a:srgbClr>
                </a:solidFill>
              </a:rPr>
              <a:t>For more information visit: </a:t>
            </a:r>
            <a:r>
              <a:rPr lang="en-US" dirty="0">
                <a:solidFill>
                  <a:srgbClr val="8064A2">
                    <a:lumMod val="75000"/>
                  </a:srgbClr>
                </a:solidFill>
                <a:hlinkClick r:id="rId2"/>
              </a:rPr>
              <a:t>www.pcssmat.org</a:t>
            </a:r>
            <a:endParaRPr lang="en-US" dirty="0">
              <a:solidFill>
                <a:srgbClr val="8064A2">
                  <a:lumMod val="75000"/>
                </a:srgbClr>
              </a:solidFill>
            </a:endParaRPr>
          </a:p>
          <a:p>
            <a:pPr algn="ctr">
              <a:defRPr/>
            </a:pPr>
            <a:r>
              <a:rPr lang="en-US" dirty="0">
                <a:solidFill>
                  <a:srgbClr val="8064A2">
                    <a:lumMod val="75000"/>
                  </a:srgbClr>
                </a:solidFill>
              </a:rPr>
              <a:t>For questions email: </a:t>
            </a:r>
            <a:r>
              <a:rPr lang="en-US" dirty="0" err="1">
                <a:solidFill>
                  <a:srgbClr val="8064A2">
                    <a:lumMod val="75000"/>
                  </a:srgbClr>
                </a:solidFill>
                <a:hlinkClick r:id="rId3"/>
              </a:rPr>
              <a:t>pcssmat@aaap</a:t>
            </a:r>
            <a:r>
              <a:rPr lang="en-US" dirty="0">
                <a:solidFill>
                  <a:srgbClr val="8064A2">
                    <a:lumMod val="75000"/>
                  </a:srgbClr>
                </a:solidFill>
                <a:hlinkClick r:id="rId3"/>
              </a:rPr>
              <a:t>.org</a:t>
            </a:r>
            <a:r>
              <a:rPr lang="en-US" dirty="0">
                <a:solidFill>
                  <a:srgbClr val="8064A2">
                    <a:lumMod val="75000"/>
                  </a:srgbClr>
                </a:solidFill>
              </a:rPr>
              <a:t> </a:t>
            </a:r>
          </a:p>
          <a:p>
            <a:pPr algn="ctr">
              <a:defRPr/>
            </a:pPr>
            <a:r>
              <a:rPr lang="en-US" b="1" dirty="0">
                <a:solidFill>
                  <a:srgbClr val="8064A2">
                    <a:lumMod val="75000"/>
                  </a:srgbClr>
                </a:solidFill>
              </a:rPr>
              <a:t> </a:t>
            </a:r>
          </a:p>
          <a:p>
            <a:pPr algn="ctr">
              <a:spcBef>
                <a:spcPts val="600"/>
              </a:spcBef>
              <a:defRPr/>
            </a:pPr>
            <a:r>
              <a:rPr lang="en-US" b="1" dirty="0">
                <a:solidFill>
                  <a:srgbClr val="8064A2">
                    <a:lumMod val="75000"/>
                  </a:srgbClr>
                </a:solidFill>
              </a:rPr>
              <a:t>Twitter: </a:t>
            </a:r>
            <a:r>
              <a:rPr lang="en-US" dirty="0">
                <a:solidFill>
                  <a:srgbClr val="8064A2">
                    <a:lumMod val="75000"/>
                  </a:srgbClr>
                </a:solidFill>
                <a:hlinkClick r:id="rId4"/>
              </a:rPr>
              <a:t>@</a:t>
            </a:r>
            <a:r>
              <a:rPr lang="en-US" dirty="0" err="1">
                <a:solidFill>
                  <a:srgbClr val="8064A2">
                    <a:lumMod val="75000"/>
                  </a:srgbClr>
                </a:solidFill>
                <a:hlinkClick r:id="rId4"/>
              </a:rPr>
              <a:t>PCSSProjects</a:t>
            </a:r>
            <a:endParaRPr lang="en-US" b="1" dirty="0">
              <a:solidFill>
                <a:srgbClr val="8064A2">
                  <a:lumMod val="75000"/>
                </a:srgbClr>
              </a:solidFill>
            </a:endParaRPr>
          </a:p>
        </p:txBody>
      </p:sp>
      <p:pic>
        <p:nvPicPr>
          <p:cNvPr id="13" name="Picture 1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1" y="5005710"/>
            <a:ext cx="402133" cy="405234"/>
          </a:xfrm>
          <a:prstGeom prst="rect">
            <a:avLst/>
          </a:prstGeom>
        </p:spPr>
      </p:pic>
      <p:pic>
        <p:nvPicPr>
          <p:cNvPr id="7" name="Picture 4" descr="AAAP-PCSSMAT-Logo-OnBlue-RGB-02.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577" y="96978"/>
            <a:ext cx="8076847" cy="186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662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748" y="303963"/>
            <a:ext cx="10132034" cy="670727"/>
          </a:xfrm>
        </p:spPr>
        <p:txBody>
          <a:bodyPr>
            <a:noAutofit/>
          </a:bodyPr>
          <a:lstStyle/>
          <a:p>
            <a:r>
              <a:rPr lang="en-US" sz="4800" dirty="0"/>
              <a:t>Treatment Works, People Recover</a:t>
            </a:r>
          </a:p>
        </p:txBody>
      </p:sp>
      <p:sp>
        <p:nvSpPr>
          <p:cNvPr id="3" name="Content Placeholder 2"/>
          <p:cNvSpPr>
            <a:spLocks noGrp="1"/>
          </p:cNvSpPr>
          <p:nvPr>
            <p:ph idx="1"/>
          </p:nvPr>
        </p:nvSpPr>
        <p:spPr>
          <a:xfrm>
            <a:off x="778747" y="1144570"/>
            <a:ext cx="10132035" cy="2225160"/>
          </a:xfrm>
        </p:spPr>
        <p:txBody>
          <a:bodyPr>
            <a:normAutofit fontScale="92500" lnSpcReduction="20000"/>
          </a:bodyPr>
          <a:lstStyle/>
          <a:p>
            <a:pPr>
              <a:buFont typeface="Wingdings" panose="05000000000000000000" pitchFamily="2" charset="2"/>
              <a:buChar char="§"/>
            </a:pPr>
            <a:r>
              <a:rPr lang="en-US" dirty="0"/>
              <a:t>Research shows that the earlier drug use begins, the more likely it will progress to addiction | Teen alcohol and drug use is declining </a:t>
            </a:r>
          </a:p>
          <a:p>
            <a:pPr>
              <a:buFont typeface="Wingdings" panose="05000000000000000000" pitchFamily="2" charset="2"/>
              <a:buChar char="§"/>
            </a:pPr>
            <a:r>
              <a:rPr lang="en-US" sz="2800" dirty="0"/>
              <a:t>More and more individuals are engaged in MAT</a:t>
            </a:r>
          </a:p>
          <a:p>
            <a:pPr>
              <a:buFont typeface="Wingdings" panose="05000000000000000000" pitchFamily="2" charset="2"/>
              <a:buChar char="§"/>
            </a:pPr>
            <a:r>
              <a:rPr lang="en-US" sz="2800" dirty="0"/>
              <a:t>Over 23 million Americans are in recovery from addiction to alcohol and other drugs</a:t>
            </a:r>
          </a:p>
          <a:p>
            <a:endParaRPr lang="en-US" dirty="0"/>
          </a:p>
        </p:txBody>
      </p:sp>
      <p:pic>
        <p:nvPicPr>
          <p:cNvPr id="4" name="Picture 3"/>
          <p:cNvPicPr>
            <a:picLocks noChangeAspect="1"/>
          </p:cNvPicPr>
          <p:nvPr/>
        </p:nvPicPr>
        <p:blipFill>
          <a:blip r:embed="rId3" cstate="print"/>
          <a:stretch>
            <a:fillRect/>
          </a:stretch>
        </p:blipFill>
        <p:spPr>
          <a:xfrm>
            <a:off x="5886666" y="3369730"/>
            <a:ext cx="4073434" cy="2710685"/>
          </a:xfrm>
          <a:prstGeom prst="rect">
            <a:avLst/>
          </a:prstGeom>
        </p:spPr>
      </p:pic>
      <p:pic>
        <p:nvPicPr>
          <p:cNvPr id="5" name="Picture 4"/>
          <p:cNvPicPr>
            <a:picLocks noChangeAspect="1"/>
          </p:cNvPicPr>
          <p:nvPr/>
        </p:nvPicPr>
        <p:blipFill>
          <a:blip r:embed="rId4" cstate="print"/>
          <a:stretch>
            <a:fillRect/>
          </a:stretch>
        </p:blipFill>
        <p:spPr>
          <a:xfrm>
            <a:off x="938923" y="3369730"/>
            <a:ext cx="4146525" cy="2759324"/>
          </a:xfrm>
          <a:prstGeom prst="rect">
            <a:avLst/>
          </a:prstGeom>
        </p:spPr>
      </p:pic>
    </p:spTree>
    <p:extLst>
      <p:ext uri="{BB962C8B-B14F-4D97-AF65-F5344CB8AC3E}">
        <p14:creationId xmlns:p14="http://schemas.microsoft.com/office/powerpoint/2010/main" val="1705489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r>
              <a:rPr lang="en-US" dirty="0"/>
              <a:t>1 National Institute on Drug Abuse. (2015). Drugs of Abuse: Opioids. Bethesda, MD: National Institute on Drug Abuse. Available at http://www.drugabuse.gov/drugs-abuse/opioids. </a:t>
            </a:r>
          </a:p>
          <a:p>
            <a:r>
              <a:rPr lang="en-US" dirty="0"/>
              <a:t>2 American Society of Addiction Medicine. (2011). Public Policy Statement: Definition of Addiction. Chevy Chase, MD: American Society of Addiction Medicine. Available at http://www.asam.org/docs/publicypolicy-statements/1definition_of_addiction_long_4-11.pdf?sfvrsn=2. </a:t>
            </a:r>
          </a:p>
          <a:p>
            <a:r>
              <a:rPr lang="en-US" dirty="0"/>
              <a:t>3 Center for Behavioral Health Statistics and Quality. (2016). Key substance use and mental health indicators in the United States: Results from the 2015 National Survey on Drug Use and Health (HHS Publication No. SMA 16-4984, NSDUH Series H-51). Retrieved from http://www.samhsa.gov/data/. </a:t>
            </a:r>
          </a:p>
          <a:p>
            <a:r>
              <a:rPr lang="en-US" dirty="0"/>
              <a:t>4 National Institute on Drug Abuse. (2014). Drug Facts: Heroin. Bethesda, MD: National Institute on Drug Abuse. Available at http://www.drugabuse.gov/publications/drugfacts/heroin. </a:t>
            </a:r>
          </a:p>
          <a:p>
            <a:r>
              <a:rPr lang="en-US" dirty="0"/>
              <a:t>5 Rudd RA, Seth P, David F, Scholl L. Increases in Drug and Opioid-Involved Overdose Deaths — United States, 2010–2015. MMWR </a:t>
            </a:r>
            <a:r>
              <a:rPr lang="en-US" dirty="0" err="1"/>
              <a:t>Morb</a:t>
            </a:r>
            <a:r>
              <a:rPr lang="en-US" dirty="0"/>
              <a:t> Mortal </a:t>
            </a:r>
            <a:r>
              <a:rPr lang="en-US" dirty="0" err="1"/>
              <a:t>Wkly</a:t>
            </a:r>
            <a:r>
              <a:rPr lang="en-US" dirty="0"/>
              <a:t> Rep 2016;65:1445–1452. DOI: http://dx.doi.org/10.15585/mmwr.mm655051e1</a:t>
            </a:r>
          </a:p>
        </p:txBody>
      </p:sp>
    </p:spTree>
    <p:extLst>
      <p:ext uri="{BB962C8B-B14F-4D97-AF65-F5344CB8AC3E}">
        <p14:creationId xmlns:p14="http://schemas.microsoft.com/office/powerpoint/2010/main" val="429368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7" y="318430"/>
            <a:ext cx="9601200" cy="902368"/>
          </a:xfrm>
        </p:spPr>
        <p:txBody>
          <a:bodyPr>
            <a:normAutofit/>
          </a:bodyPr>
          <a:lstStyle/>
          <a:p>
            <a:r>
              <a:rPr lang="en-US" sz="4800" dirty="0"/>
              <a:t>Stigma and Discrimination </a:t>
            </a:r>
          </a:p>
        </p:txBody>
      </p:sp>
      <p:sp>
        <p:nvSpPr>
          <p:cNvPr id="3" name="Content Placeholder 2"/>
          <p:cNvSpPr>
            <a:spLocks noGrp="1"/>
          </p:cNvSpPr>
          <p:nvPr>
            <p:ph idx="1"/>
          </p:nvPr>
        </p:nvSpPr>
        <p:spPr>
          <a:xfrm>
            <a:off x="911226" y="1684115"/>
            <a:ext cx="10635506" cy="5173885"/>
          </a:xfrm>
        </p:spPr>
        <p:txBody>
          <a:bodyPr>
            <a:noAutofit/>
          </a:bodyPr>
          <a:lstStyle/>
          <a:p>
            <a:pPr>
              <a:buFont typeface="Wingdings" panose="05000000000000000000" pitchFamily="2" charset="2"/>
              <a:buChar char="§"/>
            </a:pPr>
            <a:r>
              <a:rPr lang="en-US" sz="2800" dirty="0"/>
              <a:t>Stigma refers to </a:t>
            </a:r>
            <a:r>
              <a:rPr lang="en-US" sz="2800" b="1" dirty="0"/>
              <a:t>negative stereotypes</a:t>
            </a:r>
          </a:p>
          <a:p>
            <a:pPr>
              <a:buFont typeface="Wingdings" panose="05000000000000000000" pitchFamily="2" charset="2"/>
              <a:buChar char="§"/>
            </a:pPr>
            <a:r>
              <a:rPr lang="en-US" sz="2800" dirty="0"/>
              <a:t>Discrimination is the </a:t>
            </a:r>
            <a:r>
              <a:rPr lang="en-US" sz="2800" b="1" dirty="0"/>
              <a:t>behavior that results </a:t>
            </a:r>
            <a:r>
              <a:rPr lang="en-US" sz="2800" dirty="0"/>
              <a:t>from the negative stereotype </a:t>
            </a:r>
          </a:p>
          <a:p>
            <a:pPr>
              <a:buFont typeface="Wingdings" panose="05000000000000000000" pitchFamily="2" charset="2"/>
              <a:buChar char="§"/>
            </a:pPr>
            <a:r>
              <a:rPr lang="en-US" sz="2800" dirty="0"/>
              <a:t>Discrimination in this case means treating someone less favorably than someone else because he or she has a disability</a:t>
            </a:r>
          </a:p>
          <a:p>
            <a:pPr lvl="1"/>
            <a:r>
              <a:rPr lang="en-US" sz="2800" dirty="0"/>
              <a:t>Would you treat someone less favorably because they were prescribed insulin for diabetes? What about people with high-cholesterol who are prescribed cholesterol-lowering medication?</a:t>
            </a:r>
          </a:p>
        </p:txBody>
      </p:sp>
      <p:pic>
        <p:nvPicPr>
          <p:cNvPr id="4" name="Picture 3"/>
          <p:cNvPicPr>
            <a:picLocks noChangeAspect="1"/>
          </p:cNvPicPr>
          <p:nvPr/>
        </p:nvPicPr>
        <p:blipFill>
          <a:blip r:embed="rId3" cstate="print"/>
          <a:stretch>
            <a:fillRect/>
          </a:stretch>
        </p:blipFill>
        <p:spPr>
          <a:xfrm>
            <a:off x="9124770" y="584400"/>
            <a:ext cx="2421961" cy="1356298"/>
          </a:xfrm>
          <a:prstGeom prst="rect">
            <a:avLst/>
          </a:prstGeom>
        </p:spPr>
      </p:pic>
    </p:spTree>
    <p:extLst>
      <p:ext uri="{BB962C8B-B14F-4D97-AF65-F5344CB8AC3E}">
        <p14:creationId xmlns:p14="http://schemas.microsoft.com/office/powerpoint/2010/main" val="618121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dirty="0"/>
              <a:t>	</a:t>
            </a:r>
            <a:r>
              <a:rPr lang="en-US" sz="9600" dirty="0">
                <a:solidFill>
                  <a:schemeClr val="accent1">
                    <a:lumMod val="75000"/>
                  </a:schemeClr>
                </a:solidFill>
              </a:rPr>
              <a:t>Thank You!</a:t>
            </a:r>
          </a:p>
        </p:txBody>
      </p:sp>
      <p:sp>
        <p:nvSpPr>
          <p:cNvPr id="3" name="Content Placeholder 2"/>
          <p:cNvSpPr>
            <a:spLocks noGrp="1"/>
          </p:cNvSpPr>
          <p:nvPr>
            <p:ph idx="1"/>
          </p:nvPr>
        </p:nvSpPr>
        <p:spPr>
          <a:xfrm>
            <a:off x="774357" y="1622854"/>
            <a:ext cx="11073713" cy="4419172"/>
          </a:xfrm>
        </p:spPr>
        <p:txBody>
          <a:bodyPr>
            <a:normAutofit lnSpcReduction="10000"/>
          </a:bodyPr>
          <a:lstStyle/>
          <a:p>
            <a:pPr marL="0" indent="0" algn="ctr">
              <a:buNone/>
            </a:pPr>
            <a:r>
              <a:rPr lang="en-US" sz="4800" b="1" dirty="0">
                <a:latin typeface="Calibri (Body)"/>
              </a:rPr>
              <a:t>Nick Szubiak, MSW, LCSW</a:t>
            </a:r>
          </a:p>
          <a:p>
            <a:pPr marL="0" indent="0" algn="ctr">
              <a:buNone/>
            </a:pPr>
            <a:endParaRPr lang="en-US" dirty="0">
              <a:latin typeface="Calibri (Body)"/>
            </a:endParaRPr>
          </a:p>
          <a:p>
            <a:pPr marL="0" indent="0" algn="ctr">
              <a:buNone/>
            </a:pPr>
            <a:r>
              <a:rPr lang="en-US" sz="2000" dirty="0">
                <a:latin typeface="Calibri (Body)"/>
              </a:rPr>
              <a:t>Integrated Health Consultant</a:t>
            </a:r>
          </a:p>
          <a:p>
            <a:pPr marL="0" indent="0" algn="ctr">
              <a:buNone/>
            </a:pPr>
            <a:r>
              <a:rPr lang="en-US" sz="2000" dirty="0">
                <a:latin typeface="Calibri (Body)"/>
              </a:rPr>
              <a:t>Director, Clinical Excellence in Addictions</a:t>
            </a:r>
          </a:p>
          <a:p>
            <a:pPr marL="0" indent="0" algn="ctr">
              <a:buNone/>
            </a:pPr>
            <a:r>
              <a:rPr lang="en-US" sz="2000" b="1" dirty="0">
                <a:latin typeface="Calibri (Body)"/>
              </a:rPr>
              <a:t>National Council for Behavioral Health</a:t>
            </a:r>
          </a:p>
          <a:p>
            <a:pPr marL="0" indent="0" algn="ctr">
              <a:buNone/>
            </a:pPr>
            <a:r>
              <a:rPr lang="en-US" sz="2000" dirty="0">
                <a:latin typeface="Calibri (Body)"/>
              </a:rPr>
              <a:t>LinkedIn: Nick Szubiak, MSW,LCSW</a:t>
            </a:r>
          </a:p>
          <a:p>
            <a:pPr marL="0" indent="0" algn="ctr">
              <a:buNone/>
            </a:pPr>
            <a:r>
              <a:rPr lang="en-US" sz="2000" dirty="0">
                <a:latin typeface="Calibri (Body)"/>
              </a:rPr>
              <a:t>Twitter: @</a:t>
            </a:r>
            <a:r>
              <a:rPr lang="en-US" sz="2000" dirty="0" err="1">
                <a:latin typeface="Calibri (Body)"/>
              </a:rPr>
              <a:t>nszubiak</a:t>
            </a:r>
            <a:endParaRPr lang="en-US" sz="2000" dirty="0">
              <a:latin typeface="Calibri (Body)"/>
            </a:endParaRPr>
          </a:p>
          <a:p>
            <a:pPr marL="0" indent="0" algn="ctr">
              <a:buNone/>
            </a:pPr>
            <a:endParaRPr lang="en-US" sz="2000" dirty="0">
              <a:latin typeface="Calibri (Body)"/>
              <a:hlinkClick r:id="rId2"/>
            </a:endParaRPr>
          </a:p>
          <a:p>
            <a:pPr marL="0" indent="0" algn="ctr">
              <a:buNone/>
            </a:pPr>
            <a:r>
              <a:rPr lang="en-US" sz="2000" dirty="0">
                <a:latin typeface="Calibri (Body)"/>
                <a:hlinkClick r:id="rId2"/>
              </a:rPr>
              <a:t>nicks@thenationalcouncil.org</a:t>
            </a:r>
            <a:endParaRPr lang="en-US" sz="2000" dirty="0">
              <a:latin typeface="Calibri (Body)"/>
            </a:endParaRPr>
          </a:p>
          <a:p>
            <a:pPr marL="0" indent="0" algn="ctr">
              <a:buNone/>
            </a:pPr>
            <a:endParaRPr lang="en-US" sz="2000" dirty="0">
              <a:latin typeface="Calibri (Body)"/>
            </a:endParaRPr>
          </a:p>
          <a:p>
            <a:pPr marL="0" indent="0" algn="ctr">
              <a:buNone/>
            </a:pPr>
            <a:r>
              <a:rPr lang="en-US" sz="1400" dirty="0">
                <a:latin typeface="Calibri (Body)"/>
              </a:rPr>
              <a:t>Office </a:t>
            </a:r>
            <a:r>
              <a:rPr lang="en-US" sz="2000" dirty="0">
                <a:latin typeface="Calibri (Body)"/>
              </a:rPr>
              <a:t>202.621.1625 </a:t>
            </a:r>
            <a:r>
              <a:rPr lang="en-US" sz="1400" dirty="0">
                <a:latin typeface="Calibri (Body)"/>
              </a:rPr>
              <a:t>C. </a:t>
            </a:r>
            <a:r>
              <a:rPr lang="en-US" sz="2000" dirty="0">
                <a:latin typeface="Calibri (Body)"/>
              </a:rPr>
              <a:t>808.895.7679</a:t>
            </a:r>
          </a:p>
        </p:txBody>
      </p:sp>
      <p:pic>
        <p:nvPicPr>
          <p:cNvPr id="6" name="Picture 5"/>
          <p:cNvPicPr>
            <a:picLocks noChangeAspect="1"/>
          </p:cNvPicPr>
          <p:nvPr/>
        </p:nvPicPr>
        <p:blipFill>
          <a:blip r:embed="rId3" cstate="print"/>
          <a:stretch>
            <a:fillRect/>
          </a:stretch>
        </p:blipFill>
        <p:spPr>
          <a:xfrm>
            <a:off x="8682227" y="2469609"/>
            <a:ext cx="3279113" cy="2725661"/>
          </a:xfrm>
          <a:prstGeom prst="rect">
            <a:avLst/>
          </a:prstGeom>
        </p:spPr>
      </p:pic>
    </p:spTree>
    <p:extLst>
      <p:ext uri="{BB962C8B-B14F-4D97-AF65-F5344CB8AC3E}">
        <p14:creationId xmlns:p14="http://schemas.microsoft.com/office/powerpoint/2010/main" val="354482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Beliefs                   Perceptions</a:t>
            </a:r>
          </a:p>
        </p:txBody>
      </p:sp>
      <p:pic>
        <p:nvPicPr>
          <p:cNvPr id="6" name="Picture 5"/>
          <p:cNvPicPr>
            <a:picLocks noChangeAspect="1"/>
          </p:cNvPicPr>
          <p:nvPr/>
        </p:nvPicPr>
        <p:blipFill>
          <a:blip r:embed="rId2" cstate="print"/>
          <a:stretch>
            <a:fillRect/>
          </a:stretch>
        </p:blipFill>
        <p:spPr>
          <a:xfrm>
            <a:off x="93209" y="1009644"/>
            <a:ext cx="5806177" cy="5104383"/>
          </a:xfrm>
          <a:prstGeom prst="rect">
            <a:avLst/>
          </a:prstGeom>
        </p:spPr>
      </p:pic>
      <p:pic>
        <p:nvPicPr>
          <p:cNvPr id="8" name="Content Placeholder 7"/>
          <p:cNvPicPr>
            <a:picLocks noGrp="1" noChangeAspect="1"/>
          </p:cNvPicPr>
          <p:nvPr>
            <p:ph idx="1"/>
          </p:nvPr>
        </p:nvPicPr>
        <p:blipFill>
          <a:blip r:embed="rId3" cstate="print"/>
          <a:stretch>
            <a:fillRect/>
          </a:stretch>
        </p:blipFill>
        <p:spPr>
          <a:xfrm>
            <a:off x="5987142" y="1413947"/>
            <a:ext cx="6106886" cy="4295775"/>
          </a:xfrm>
          <a:prstGeom prst="rect">
            <a:avLst/>
          </a:prstGeom>
        </p:spPr>
      </p:pic>
    </p:spTree>
    <p:extLst>
      <p:ext uri="{BB962C8B-B14F-4D97-AF65-F5344CB8AC3E}">
        <p14:creationId xmlns:p14="http://schemas.microsoft.com/office/powerpoint/2010/main" val="67868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9883"/>
            <a:ext cx="9601200" cy="1485900"/>
          </a:xfrm>
        </p:spPr>
        <p:txBody>
          <a:bodyPr>
            <a:noAutofit/>
          </a:bodyPr>
          <a:lstStyle/>
          <a:p>
            <a:r>
              <a:rPr lang="en-US" sz="4800" dirty="0"/>
              <a:t>How has our definition of addiction changed?</a:t>
            </a:r>
          </a:p>
        </p:txBody>
      </p:sp>
      <p:sp>
        <p:nvSpPr>
          <p:cNvPr id="4" name="Subtitle 2"/>
          <p:cNvSpPr>
            <a:spLocks noGrp="1"/>
          </p:cNvSpPr>
          <p:nvPr>
            <p:ph idx="1"/>
          </p:nvPr>
        </p:nvSpPr>
        <p:spPr>
          <a:xfrm>
            <a:off x="822960" y="1761230"/>
            <a:ext cx="9601200" cy="4173793"/>
          </a:xfrm>
        </p:spPr>
        <p:txBody>
          <a:bodyPr>
            <a:noAutofit/>
          </a:bodyPr>
          <a:lstStyle/>
          <a:p>
            <a:pPr algn="l">
              <a:buFont typeface="Wingdings" panose="05000000000000000000" pitchFamily="2" charset="2"/>
              <a:buChar char="§"/>
            </a:pPr>
            <a:r>
              <a:rPr lang="en-US" sz="2800" dirty="0"/>
              <a:t>Addiction was thought of as a </a:t>
            </a:r>
            <a:r>
              <a:rPr lang="en-US" sz="2800" b="1" dirty="0"/>
              <a:t>moral failing </a:t>
            </a:r>
            <a:r>
              <a:rPr lang="en-US" sz="2800" dirty="0"/>
              <a:t>or </a:t>
            </a:r>
            <a:r>
              <a:rPr lang="en-US" sz="2800" b="1" dirty="0"/>
              <a:t>character defect</a:t>
            </a:r>
          </a:p>
          <a:p>
            <a:pPr algn="l">
              <a:buFont typeface="Wingdings" panose="05000000000000000000" pitchFamily="2" charset="2"/>
              <a:buChar char="§"/>
            </a:pPr>
            <a:r>
              <a:rPr lang="en-US" sz="2800" dirty="0"/>
              <a:t>Drug use: criminal issue vs. health issue</a:t>
            </a:r>
          </a:p>
          <a:p>
            <a:pPr algn="l">
              <a:buFont typeface="Wingdings" panose="05000000000000000000" pitchFamily="2" charset="2"/>
              <a:buChar char="§"/>
            </a:pPr>
            <a:r>
              <a:rPr lang="en-US" sz="2800" dirty="0"/>
              <a:t>Language matters: move away from </a:t>
            </a:r>
            <a:r>
              <a:rPr lang="en-US" sz="2800" i="1" dirty="0"/>
              <a:t>“addicts”  </a:t>
            </a:r>
          </a:p>
          <a:p>
            <a:pPr marL="800100" lvl="1" indent="-342900" algn="l">
              <a:buFont typeface="Wingdings" panose="05000000000000000000" pitchFamily="2" charset="2"/>
              <a:buChar char="§"/>
            </a:pPr>
            <a:r>
              <a:rPr lang="en-US" sz="2800" dirty="0"/>
              <a:t>Scientific research has demonstrated that, whether we are aware of it, the use of certain terms implicitly generate biases that can influence the formation and effectiveness of our social and public health policies in addressing them </a:t>
            </a:r>
          </a:p>
        </p:txBody>
      </p:sp>
    </p:spTree>
    <p:extLst>
      <p:ext uri="{BB962C8B-B14F-4D97-AF65-F5344CB8AC3E}">
        <p14:creationId xmlns:p14="http://schemas.microsoft.com/office/powerpoint/2010/main" val="1987901184"/>
      </p:ext>
    </p:extLst>
  </p:cSld>
  <p:clrMapOvr>
    <a:masterClrMapping/>
  </p:clrMapOvr>
</p:sld>
</file>

<file path=ppt/theme/theme1.xml><?xml version="1.0" encoding="utf-8"?>
<a:theme xmlns:a="http://schemas.openxmlformats.org/drawingml/2006/main" name="NatCon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w/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 Con PowerPoint Template 2014</Template>
  <TotalTime>3017</TotalTime>
  <Words>6428</Words>
  <Application>Microsoft Office PowerPoint</Application>
  <PresentationFormat>Widescreen</PresentationFormat>
  <Paragraphs>702</Paragraphs>
  <Slides>70</Slides>
  <Notes>37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70</vt:i4>
      </vt:variant>
    </vt:vector>
  </HeadingPairs>
  <TitlesOfParts>
    <vt:vector size="88" baseType="lpstr">
      <vt:lpstr>MS PGothic</vt:lpstr>
      <vt:lpstr>MS PGothic</vt:lpstr>
      <vt:lpstr>Arial</vt:lpstr>
      <vt:lpstr>Arial Narrow</vt:lpstr>
      <vt:lpstr>Calibri</vt:lpstr>
      <vt:lpstr>Calibri (Body)</vt:lpstr>
      <vt:lpstr>Century Gothic</vt:lpstr>
      <vt:lpstr>Courier New</vt:lpstr>
      <vt:lpstr>Franklin Gothic Book</vt:lpstr>
      <vt:lpstr>Perpetua</vt:lpstr>
      <vt:lpstr>Symbol</vt:lpstr>
      <vt:lpstr>Times New Roman</vt:lpstr>
      <vt:lpstr>Wingdings</vt:lpstr>
      <vt:lpstr>Wingdings 2</vt:lpstr>
      <vt:lpstr>Wingdings 3</vt:lpstr>
      <vt:lpstr>NatCon Slide Master</vt:lpstr>
      <vt:lpstr>Blank w/title and content</vt:lpstr>
      <vt:lpstr>Wisp</vt:lpstr>
      <vt:lpstr>The Fundamentals of Medication Assisted Treatment</vt:lpstr>
      <vt:lpstr>Objectives</vt:lpstr>
      <vt:lpstr>National Opioid Overdose Epidemic as of 2015 </vt:lpstr>
      <vt:lpstr>National Opioid Overdose Epidemic as of 2015 </vt:lpstr>
      <vt:lpstr>Overdose Deaths</vt:lpstr>
      <vt:lpstr>Origins of Opioid Crisis </vt:lpstr>
      <vt:lpstr>Stigma and Discrimination </vt:lpstr>
      <vt:lpstr>Beliefs                   Perceptions</vt:lpstr>
      <vt:lpstr>How has our definition of addiction changed?</vt:lpstr>
      <vt:lpstr>PowerPoint Presentation</vt:lpstr>
      <vt:lpstr>Three Stages of Addiction</vt:lpstr>
      <vt:lpstr>PowerPoint Presentation</vt:lpstr>
      <vt:lpstr>PowerPoint Presentation</vt:lpstr>
      <vt:lpstr>PowerPoint Presentation</vt:lpstr>
      <vt:lpstr>Defining Addiction</vt:lpstr>
      <vt:lpstr>Beliefs                   Perceptions</vt:lpstr>
      <vt:lpstr>How has addiction treatment changed?</vt:lpstr>
      <vt:lpstr>Welcome MAT  </vt:lpstr>
      <vt:lpstr>OUD Drugs: Distinct Pharmacology and Roles in Treatment</vt:lpstr>
      <vt:lpstr>The Case for MAT</vt:lpstr>
      <vt:lpstr>MAT Supports Recovery </vt:lpstr>
      <vt:lpstr>An Unmet Need </vt:lpstr>
      <vt:lpstr>Evidenced Based- Utilization</vt:lpstr>
      <vt:lpstr>The Bias Against MAT</vt:lpstr>
      <vt:lpstr>The Bias Against MAT</vt:lpstr>
      <vt:lpstr>The Bias Against MAT</vt:lpstr>
      <vt:lpstr>The Bias Against MAT</vt:lpstr>
      <vt:lpstr>The Bias Against MAT</vt:lpstr>
      <vt:lpstr>The Bias Against MAT</vt:lpstr>
      <vt:lpstr>The Bias Against MAT</vt:lpstr>
      <vt:lpstr>Stopping/Tapering MAT </vt:lpstr>
      <vt:lpstr>VERDICT</vt:lpstr>
      <vt:lpstr>Sound Familiar?</vt:lpstr>
      <vt:lpstr>Patient Impact</vt:lpstr>
      <vt:lpstr>Biases within MAT</vt:lpstr>
      <vt:lpstr>MAT Methadone Bias </vt:lpstr>
      <vt:lpstr>3 P’s:  Providers, Perceptions, Payment  </vt:lpstr>
      <vt:lpstr>How do we impact discrimination?</vt:lpstr>
      <vt:lpstr>Defining Recovery</vt:lpstr>
      <vt:lpstr>What is recovery? </vt:lpstr>
      <vt:lpstr>What is recovery? </vt:lpstr>
      <vt:lpstr>Embracing Many Pathways to Recovery</vt:lpstr>
      <vt:lpstr>The Fundamentals of Medication Assisted Treatment:</vt:lpstr>
      <vt:lpstr>Traditional Approaches to Treatment</vt:lpstr>
      <vt:lpstr>Falling Through the Cracks</vt:lpstr>
      <vt:lpstr>PowerPoint Presentation</vt:lpstr>
      <vt:lpstr>2015: Co-Occurring Mental Health and  Substance Use – Adults</vt:lpstr>
      <vt:lpstr>Comorbidities and MAT</vt:lpstr>
      <vt:lpstr>Which Comes First?</vt:lpstr>
      <vt:lpstr>PowerPoint Presentation</vt:lpstr>
      <vt:lpstr>Integrated Treatment</vt:lpstr>
      <vt:lpstr>Essential Principles and Competencies for COD and MAT</vt:lpstr>
      <vt:lpstr>Quadrants of MH/SUD Services</vt:lpstr>
      <vt:lpstr>ASAM Treatment Levels of Service</vt:lpstr>
      <vt:lpstr>ASAM Practice Guideline for the Treatment of Co-Occurring Psychiatric Disorders </vt:lpstr>
      <vt:lpstr>Quadrant of Care: Where Does Treatment Begin?</vt:lpstr>
      <vt:lpstr>Quadrant of Care: Where Does Treatment Begin?</vt:lpstr>
      <vt:lpstr>Quadrant of Care: Where Does Treatment Begin?</vt:lpstr>
      <vt:lpstr>Quadrant of Care: Where Does Treatment Begin?</vt:lpstr>
      <vt:lpstr>Effective Integrated Service Delivery</vt:lpstr>
      <vt:lpstr>Effective Integrated Service Delivery</vt:lpstr>
      <vt:lpstr>References</vt:lpstr>
      <vt:lpstr> Thank You!</vt:lpstr>
      <vt:lpstr>Policy Interventions</vt:lpstr>
      <vt:lpstr>Resources on Opioid Use</vt:lpstr>
      <vt:lpstr>https://www.thenationalcouncil.org/mat/</vt:lpstr>
      <vt:lpstr>PowerPoint Presentation</vt:lpstr>
      <vt:lpstr>Treatment Works, People Recover</vt:lpstr>
      <vt:lpstr>References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dc:title>
  <dc:creator>Nick Szubiak</dc:creator>
  <cp:lastModifiedBy>Nick Szubiak</cp:lastModifiedBy>
  <cp:revision>213</cp:revision>
  <cp:lastPrinted>2017-02-23T15:40:07Z</cp:lastPrinted>
  <dcterms:created xsi:type="dcterms:W3CDTF">2017-02-08T20:43:43Z</dcterms:created>
  <dcterms:modified xsi:type="dcterms:W3CDTF">2017-05-30T19:05:59Z</dcterms:modified>
</cp:coreProperties>
</file>