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2" r:id="rId3"/>
    <p:sldId id="279" r:id="rId4"/>
    <p:sldId id="343" r:id="rId5"/>
    <p:sldId id="284" r:id="rId6"/>
    <p:sldId id="345" r:id="rId7"/>
    <p:sldId id="344" r:id="rId8"/>
    <p:sldId id="346" r:id="rId9"/>
    <p:sldId id="348" r:id="rId10"/>
    <p:sldId id="349" r:id="rId11"/>
    <p:sldId id="352" r:id="rId12"/>
    <p:sldId id="3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0" autoAdjust="0"/>
    <p:restoredTop sz="94660"/>
  </p:normalViewPr>
  <p:slideViewPr>
    <p:cSldViewPr>
      <p:cViewPr varScale="1">
        <p:scale>
          <a:sx n="69" d="100"/>
          <a:sy n="69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46965-8EF4-4C18-B47A-50A6F3BE48C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8612D-CE3E-4280-88FF-D8DDB2AB7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18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5ED05-C7D9-4474-9251-393EC8F99DE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E9A2B-587F-4763-BF09-64C2852A2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41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7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330C8D-0FD0-4D99-8D61-0C128637243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0888BE-ABA0-48AC-BF80-859572D651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267450"/>
            <a:ext cx="24574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 descr="chpsw_201_2c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53200" y="6324600"/>
            <a:ext cx="2590800" cy="52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40000"/>
                <a:lumOff val="6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534400" cy="1828800"/>
          </a:xfrm>
        </p:spPr>
        <p:txBody>
          <a:bodyPr>
            <a:noAutofit/>
          </a:bodyPr>
          <a:lstStyle/>
          <a:p>
            <a:r>
              <a:rPr lang="en-US" sz="4800" dirty="0"/>
              <a:t>Peer </a:t>
            </a:r>
            <a:r>
              <a:rPr lang="en-US" sz="4800" dirty="0" smtClean="0"/>
              <a:t>Roles </a:t>
            </a:r>
            <a:r>
              <a:rPr lang="en-US" sz="4800" dirty="0"/>
              <a:t>in </a:t>
            </a:r>
            <a:r>
              <a:rPr lang="en-US" sz="4800" dirty="0" smtClean="0"/>
              <a:t>Managed Care Environments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467600" cy="8100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Mark Salzer, Ph.D.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Professor and Chair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Department of Rehabilitation Sciences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Temple University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Director, TU Collaborative on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Community Inclusion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932688"/>
          </a:xfrm>
        </p:spPr>
        <p:txBody>
          <a:bodyPr>
            <a:noAutofit/>
          </a:bodyPr>
          <a:lstStyle/>
          <a:p>
            <a:r>
              <a:rPr lang="en-US" sz="4000" dirty="0" smtClean="0"/>
              <a:t>Pennsylvania SDC Demonstration </a:t>
            </a: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Magellan Health Services</a:t>
            </a:r>
          </a:p>
          <a:p>
            <a:r>
              <a:rPr lang="en-US" dirty="0"/>
              <a:t>Office of Behavioral Health, Delaware County, </a:t>
            </a:r>
            <a:r>
              <a:rPr lang="en-US" dirty="0" smtClean="0"/>
              <a:t>Pennsylvania (In coordination with PA OMHSAS)</a:t>
            </a:r>
            <a:endParaRPr lang="en-US" dirty="0"/>
          </a:p>
          <a:p>
            <a:r>
              <a:rPr lang="en-US" dirty="0"/>
              <a:t>Temple University Collaborative on Community </a:t>
            </a:r>
            <a:r>
              <a:rPr lang="en-US" dirty="0" smtClean="0"/>
              <a:t>Inclusion of </a:t>
            </a:r>
            <a:r>
              <a:rPr lang="en-US" dirty="0"/>
              <a:t>People with Psychiatric Disabilities </a:t>
            </a:r>
          </a:p>
          <a:p>
            <a:r>
              <a:rPr lang="en-US" dirty="0"/>
              <a:t>Mental Health Association of Southeastern Pennsylvania</a:t>
            </a:r>
          </a:p>
        </p:txBody>
      </p:sp>
      <p:pic>
        <p:nvPicPr>
          <p:cNvPr id="8196" name="Picture 4" descr="delaware coun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181600"/>
            <a:ext cx="3886200" cy="477838"/>
          </a:xfrm>
          <a:prstGeom prst="rect">
            <a:avLst/>
          </a:prstGeom>
          <a:noFill/>
        </p:spPr>
      </p:pic>
      <p:pic>
        <p:nvPicPr>
          <p:cNvPr id="8199" name="Picture 7" descr="MHASP Be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800600"/>
            <a:ext cx="1905000" cy="657225"/>
          </a:xfrm>
          <a:prstGeom prst="rect">
            <a:avLst/>
          </a:prstGeom>
          <a:noFill/>
        </p:spPr>
      </p:pic>
      <p:pic>
        <p:nvPicPr>
          <p:cNvPr id="8202" name="Picture 10" descr="logo mhs"/>
          <p:cNvPicPr>
            <a:picLocks noChangeAspect="1" noChangeArrowheads="1"/>
          </p:cNvPicPr>
          <p:nvPr/>
        </p:nvPicPr>
        <p:blipFill>
          <a:blip r:embed="rId4" cstate="print"/>
          <a:srcRect r="72917" b="83333"/>
          <a:stretch>
            <a:fillRect/>
          </a:stretch>
        </p:blipFill>
        <p:spPr bwMode="auto">
          <a:xfrm>
            <a:off x="4572000" y="6019800"/>
            <a:ext cx="10668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2688"/>
          </a:xfrm>
        </p:spPr>
        <p:txBody>
          <a:bodyPr/>
          <a:lstStyle/>
          <a:p>
            <a:r>
              <a:rPr lang="en-US" dirty="0" smtClean="0"/>
              <a:t>Recovery Coach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Budget coaching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Exploring dreams to develop life goals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Setting budget from goal activities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Obtaining authorization for purchases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total of 507 asks from 35 people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Examples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Gym memberships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Items for weight loss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Computer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Work clothes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Attending leisure events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Engagement Specialist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Strongest evidence showing peer support benefits </a:t>
            </a:r>
          </a:p>
          <a:p>
            <a:r>
              <a:rPr lang="en-US" dirty="0" smtClean="0"/>
              <a:t>Peers can…</a:t>
            </a:r>
          </a:p>
          <a:p>
            <a:pPr lvl="1"/>
            <a:r>
              <a:rPr lang="en-US" dirty="0" smtClean="0"/>
              <a:t>Combat demoralization by offering hope</a:t>
            </a:r>
          </a:p>
          <a:p>
            <a:pPr lvl="1"/>
            <a:r>
              <a:rPr lang="en-US" dirty="0" smtClean="0"/>
              <a:t>Decrease self-stigma</a:t>
            </a:r>
          </a:p>
          <a:p>
            <a:pPr lvl="1"/>
            <a:r>
              <a:rPr lang="en-US" dirty="0" smtClean="0"/>
              <a:t>Enhance self-advocacy and choice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5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GROW Kankakee, 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4267200" cy="378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810000" y="5379642"/>
            <a:ext cx="182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GROW Residence</a:t>
            </a:r>
          </a:p>
          <a:p>
            <a:pPr algn="ctr"/>
            <a:r>
              <a:rPr lang="en-US" sz="1600" dirty="0" smtClean="0"/>
              <a:t>Kankakee</a:t>
            </a:r>
            <a:r>
              <a:rPr lang="en-US" sz="1600" dirty="0"/>
              <a:t>, </a:t>
            </a:r>
            <a:r>
              <a:rPr lang="en-US" sz="1600" dirty="0" smtClean="0"/>
              <a:t>IL.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8382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Federal Recognition of Peer </a:t>
            </a:r>
            <a:r>
              <a:rPr lang="en-US" sz="3200" dirty="0" smtClean="0"/>
              <a:t>Support…Increasingly Viewed As </a:t>
            </a:r>
            <a:r>
              <a:rPr lang="en-US" sz="3200" dirty="0" smtClean="0"/>
              <a:t>A “Medical Necessity”</a:t>
            </a:r>
            <a:endParaRPr lang="en-US" sz="3200" dirty="0"/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219200"/>
            <a:ext cx="8229600" cy="5059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1978: President Carter’s Commission on Mental Health offered early federal recognition that “groups composed of individuals with mental or emotional problems” were being formed around the country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1987: Surgeon General’s Report recommended strategies for promoting self-help groups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1999: Surgeon General’s Report promotes self-help groups and consumer-run services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Pre-2001: Peer support services funded by states and counties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2001: CMS Funding of Peer Support in GA and AZ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2003: The President's New Freedom Commission on Mental Health promotes consumer-operated services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2004: VA strategic plan agenda recommendation “Hire veterans as Peer/Mental Health Para Professionals.” (Commission Rec. 2-3.18 &amp;19, Appendix 1).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2007: CMS guidance letter to states on peer support services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2008: </a:t>
            </a:r>
            <a:r>
              <a:rPr lang="en-US" sz="2000" i="1" dirty="0"/>
              <a:t>Handbook on Uniform Mental Health Services in VA Medical Centers and Clinics</a:t>
            </a:r>
            <a:r>
              <a:rPr lang="en-US" sz="2000" dirty="0"/>
              <a:t> states that “all veterans with SMI [serious mental illnesses] must have access to Peer Support (2, pg. 28)”.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pewtrusts.org/~/media/legacy/uploadedimages/pcs_assets/stateline_photos/2013/09/0911topstoryviz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3843"/>
            <a:ext cx="8572500" cy="590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71775" y="6257836"/>
            <a:ext cx="36385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http://www.pewtrusts.org/~/media/legacy/uploadedimages/pcs_assets/stateline_photos/2013/09/0911topstoryvizpng.png</a:t>
            </a:r>
          </a:p>
        </p:txBody>
      </p:sp>
    </p:spTree>
    <p:extLst>
      <p:ext uri="{BB962C8B-B14F-4D97-AF65-F5344CB8AC3E}">
        <p14:creationId xmlns:p14="http://schemas.microsoft.com/office/powerpoint/2010/main" val="189359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8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620000" cy="426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3048000" y="5562599"/>
            <a:ext cx="39624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dirty="0"/>
              <a:t>Daniels, A., Grant, E., </a:t>
            </a:r>
            <a:r>
              <a:rPr lang="en-US" sz="1200" dirty="0" err="1"/>
              <a:t>Filson</a:t>
            </a:r>
            <a:r>
              <a:rPr lang="en-US" sz="1200" dirty="0"/>
              <a:t>, B., Powell, I., Fricks, L., Goodale, L. (Ed), Pillars of Peer Support: Transforming Mental Health Systems of Care </a:t>
            </a:r>
            <a:r>
              <a:rPr lang="en-US" sz="1200" dirty="0" smtClean="0"/>
              <a:t>Through </a:t>
            </a:r>
            <a:r>
              <a:rPr lang="en-US" sz="1200" dirty="0"/>
              <a:t>Peer Support Services, </a:t>
            </a:r>
            <a:r>
              <a:rPr lang="en-US" sz="1200" u="sng" dirty="0"/>
              <a:t>www.pillarsofpeersupport.org</a:t>
            </a:r>
            <a:r>
              <a:rPr lang="en-US" sz="1200" dirty="0"/>
              <a:t>; January, 2010.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0"/>
            <a:ext cx="7772400" cy="1362456"/>
          </a:xfrm>
        </p:spPr>
        <p:txBody>
          <a:bodyPr/>
          <a:lstStyle/>
          <a:p>
            <a:r>
              <a:rPr lang="en-US" dirty="0" smtClean="0"/>
              <a:t>Emerging Roles of Peer Specialists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2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Peer Specialists Doing?</a:t>
            </a:r>
            <a:endParaRPr lang="en-US" dirty="0"/>
          </a:p>
        </p:txBody>
      </p:sp>
      <p:graphicFrame>
        <p:nvGraphicFramePr>
          <p:cNvPr id="407609" name="Group 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503599"/>
              </p:ext>
            </p:extLst>
          </p:nvPr>
        </p:nvGraphicFramePr>
        <p:xfrm>
          <a:off x="304800" y="979876"/>
          <a:ext cx="8229600" cy="5129979"/>
        </p:xfrm>
        <a:graphic>
          <a:graphicData uri="http://schemas.openxmlformats.org/drawingml/2006/table">
            <a:tbl>
              <a:tblPr/>
              <a:tblGrid>
                <a:gridCol w="4601497"/>
                <a:gridCol w="1858297"/>
                <a:gridCol w="1769806"/>
              </a:tblGrid>
              <a:tr h="57913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Program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Time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Groups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Time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Individuals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Average Across All Programs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Management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8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Partial Hospital/Day Program, Inpatient, or CRISIS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 or Clubhouse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8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Therapeutic Recreation or Psych. Rehab.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Residential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Drop-In Center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Education/Advocacy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8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Independent Peer Support Program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Other/Could not be Coded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38%</a:t>
                      </a:r>
                    </a:p>
                  </a:txBody>
                  <a:tcPr marL="106188" marR="1061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33600" y="6109855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Salzer, M.S.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Schwenk, E., &amp; Brusilovskiy, E. (2010).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Certified Peer Specialist Roles and Activities: Results from a National Survey. 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Psychiatric Services, 61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520-523.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Whole Health Action Management (WHAM)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55720"/>
          </a:xfrm>
        </p:spPr>
        <p:txBody>
          <a:bodyPr/>
          <a:lstStyle/>
          <a:p>
            <a:r>
              <a:rPr lang="en-US" dirty="0" smtClean="0"/>
              <a:t>Promote resiliency</a:t>
            </a:r>
            <a:r>
              <a:rPr lang="en-US" dirty="0"/>
              <a:t>, wellness, and self-management of health and behavioral health </a:t>
            </a:r>
            <a:endParaRPr lang="en-US" dirty="0" smtClean="0"/>
          </a:p>
          <a:p>
            <a:r>
              <a:rPr lang="en-US" dirty="0" smtClean="0"/>
              <a:t>Basic Elements</a:t>
            </a:r>
          </a:p>
          <a:p>
            <a:pPr lvl="1"/>
            <a:r>
              <a:rPr lang="en-US" dirty="0" smtClean="0"/>
              <a:t>Teach skills </a:t>
            </a:r>
            <a:r>
              <a:rPr lang="en-US" dirty="0"/>
              <a:t>to enhance </a:t>
            </a:r>
            <a:r>
              <a:rPr lang="en-US" dirty="0" smtClean="0"/>
              <a:t>self-management</a:t>
            </a:r>
          </a:p>
          <a:p>
            <a:pPr lvl="1"/>
            <a:r>
              <a:rPr lang="en-US" dirty="0" smtClean="0"/>
              <a:t>WHAM </a:t>
            </a:r>
            <a:r>
              <a:rPr lang="en-US" dirty="0"/>
              <a:t>peer support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Weekly action plans </a:t>
            </a:r>
            <a:r>
              <a:rPr lang="en-US" dirty="0"/>
              <a:t>to create new health habits</a:t>
            </a:r>
          </a:p>
        </p:txBody>
      </p:sp>
    </p:spTree>
    <p:extLst>
      <p:ext uri="{BB962C8B-B14F-4D97-AF65-F5344CB8AC3E}">
        <p14:creationId xmlns:p14="http://schemas.microsoft.com/office/powerpoint/2010/main" val="57019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Recovery Coaching to Promote “</a:t>
            </a:r>
            <a:r>
              <a:rPr lang="en-US" sz="3600" dirty="0" smtClean="0"/>
              <a:t>Personal </a:t>
            </a:r>
            <a:r>
              <a:rPr lang="en-US" sz="3600" dirty="0" smtClean="0"/>
              <a:t>Medicine”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“Personal medicine”: self-taught</a:t>
            </a:r>
            <a:r>
              <a:rPr lang="en-US" dirty="0"/>
              <a:t>, </a:t>
            </a:r>
            <a:r>
              <a:rPr lang="en-US" dirty="0" err="1" smtClean="0"/>
              <a:t>nonpharmaceutical</a:t>
            </a:r>
            <a:r>
              <a:rPr lang="en-US" dirty="0" smtClean="0"/>
              <a:t> strategies </a:t>
            </a:r>
            <a:r>
              <a:rPr lang="en-US" dirty="0"/>
              <a:t>that persons with mental illnesses use, often in </a:t>
            </a:r>
            <a:r>
              <a:rPr lang="en-US" dirty="0" smtClean="0"/>
              <a:t>combination with </a:t>
            </a:r>
            <a:r>
              <a:rPr lang="en-US" dirty="0"/>
              <a:t>psychiatric medication, to advance their recovery and improve their lives.</a:t>
            </a:r>
          </a:p>
          <a:p>
            <a:pPr lvl="1"/>
            <a:r>
              <a:rPr lang="en-US" dirty="0" smtClean="0"/>
              <a:t>Example: a </a:t>
            </a:r>
            <a:r>
              <a:rPr lang="en-US" dirty="0"/>
              <a:t>man with bipolar disorder who </a:t>
            </a:r>
            <a:r>
              <a:rPr lang="en-US" dirty="0" smtClean="0"/>
              <a:t>used math </a:t>
            </a:r>
            <a:r>
              <a:rPr lang="en-US" dirty="0"/>
              <a:t>problems to help himself get to sleep and thus avoid a manic </a:t>
            </a:r>
            <a:r>
              <a:rPr lang="en-US" dirty="0" smtClean="0"/>
              <a:t>episode</a:t>
            </a:r>
          </a:p>
          <a:p>
            <a:r>
              <a:rPr lang="en-US" dirty="0" smtClean="0"/>
              <a:t>“There </a:t>
            </a:r>
            <a:r>
              <a:rPr lang="en-US" dirty="0"/>
              <a:t>seem to be as many types of personal medicine as there are individuals</a:t>
            </a:r>
            <a:r>
              <a:rPr lang="en-US" dirty="0" smtClean="0"/>
              <a:t>: fishing</a:t>
            </a:r>
            <a:r>
              <a:rPr lang="en-US" dirty="0"/>
              <a:t>, parenting, repairing airplanes, walking, diet, caring for pets, friendship, driving</a:t>
            </a:r>
            <a:r>
              <a:rPr lang="en-US" dirty="0" smtClean="0"/>
              <a:t>...” </a:t>
            </a:r>
            <a:r>
              <a:rPr lang="en-US" dirty="0"/>
              <a:t>(</a:t>
            </a:r>
            <a:r>
              <a:rPr lang="en-US" dirty="0" err="1"/>
              <a:t>Deegan</a:t>
            </a:r>
            <a:r>
              <a:rPr lang="en-US" dirty="0"/>
              <a:t>, 2007, p. 65).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9964" y="6019800"/>
            <a:ext cx="403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Deegan</a:t>
            </a:r>
            <a:r>
              <a:rPr lang="en-US" sz="1200" dirty="0"/>
              <a:t>, P. E. (2007). The lived experience of using psychiatric medication in </a:t>
            </a:r>
            <a:r>
              <a:rPr lang="en-US" sz="1200" dirty="0" smtClean="0"/>
              <a:t>the recovery </a:t>
            </a:r>
            <a:r>
              <a:rPr lang="en-US" sz="1200" dirty="0"/>
              <a:t>process and a shared decision-making program to support it</a:t>
            </a:r>
            <a:r>
              <a:rPr lang="en-US" sz="1200" dirty="0" smtClean="0"/>
              <a:t>. Psychiatric </a:t>
            </a:r>
            <a:r>
              <a:rPr lang="en-US" sz="1200" dirty="0"/>
              <a:t>Rehabilitation Journal, 31(1): 62-69.</a:t>
            </a:r>
          </a:p>
        </p:txBody>
      </p:sp>
    </p:spTree>
    <p:extLst>
      <p:ext uri="{BB962C8B-B14F-4D97-AF65-F5344CB8AC3E}">
        <p14:creationId xmlns:p14="http://schemas.microsoft.com/office/powerpoint/2010/main" val="1494187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39639D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1561</TotalTime>
  <Words>675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Peer Roles in Managed Care Environments</vt:lpstr>
      <vt:lpstr>PowerPoint Presentation</vt:lpstr>
      <vt:lpstr>Federal Recognition of Peer Support…Increasingly Viewed As A “Medical Necessity”</vt:lpstr>
      <vt:lpstr>PowerPoint Presentation</vt:lpstr>
      <vt:lpstr>PowerPoint Presentation</vt:lpstr>
      <vt:lpstr>Emerging Roles of Peer Specialists</vt:lpstr>
      <vt:lpstr>What Are Peer Specialists Doing?</vt:lpstr>
      <vt:lpstr>Whole Health Action Management (WHAM)</vt:lpstr>
      <vt:lpstr>Recovery Coaching to Promote “Personal Medicine”</vt:lpstr>
      <vt:lpstr>Pennsylvania SDC Demonstration </vt:lpstr>
      <vt:lpstr>Recovery Coach Activities</vt:lpstr>
      <vt:lpstr>Engagement Specialist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Rehabilitation Sciences</dc:title>
  <dc:creator>msalzer</dc:creator>
  <cp:lastModifiedBy>Client Services</cp:lastModifiedBy>
  <cp:revision>106</cp:revision>
  <cp:lastPrinted>2012-03-22T20:16:05Z</cp:lastPrinted>
  <dcterms:created xsi:type="dcterms:W3CDTF">2010-11-04T20:21:46Z</dcterms:created>
  <dcterms:modified xsi:type="dcterms:W3CDTF">2014-09-11T17:52:43Z</dcterms:modified>
</cp:coreProperties>
</file>