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notesMasterIdLst>
    <p:notesMasterId r:id="rId26"/>
  </p:notesMasterIdLst>
  <p:sldIdLst>
    <p:sldId id="256" r:id="rId5"/>
    <p:sldId id="275" r:id="rId6"/>
    <p:sldId id="279" r:id="rId7"/>
    <p:sldId id="313" r:id="rId8"/>
    <p:sldId id="314" r:id="rId9"/>
    <p:sldId id="315" r:id="rId10"/>
    <p:sldId id="331" r:id="rId11"/>
    <p:sldId id="282" r:id="rId12"/>
    <p:sldId id="281" r:id="rId13"/>
    <p:sldId id="325" r:id="rId14"/>
    <p:sldId id="330" r:id="rId15"/>
    <p:sldId id="318" r:id="rId16"/>
    <p:sldId id="319" r:id="rId17"/>
    <p:sldId id="320" r:id="rId18"/>
    <p:sldId id="321" r:id="rId19"/>
    <p:sldId id="311" r:id="rId20"/>
    <p:sldId id="316" r:id="rId21"/>
    <p:sldId id="328" r:id="rId22"/>
    <p:sldId id="287" r:id="rId23"/>
    <p:sldId id="288" r:id="rId24"/>
    <p:sldId id="292" r:id="rId2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EC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411" autoAdjust="0"/>
    <p:restoredTop sz="94660"/>
  </p:normalViewPr>
  <p:slideViewPr>
    <p:cSldViewPr>
      <p:cViewPr>
        <p:scale>
          <a:sx n="97" d="100"/>
          <a:sy n="97" d="100"/>
        </p:scale>
        <p:origin x="-114" y="-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F1EB09C-54C5-4F90-8874-53E34070B81A}" type="datetimeFigureOut">
              <a:rPr lang="en-US"/>
              <a:pPr>
                <a:defRPr/>
              </a:pPr>
              <a:t>9/9/2014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51F6DF3-090A-4035-90E3-9C6E7E30BC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62512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65760" indent="-256032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en-US" sz="2040" dirty="0" smtClean="0"/>
              <a:t>2008 –The Mental Health Parity &amp; Addiction Equity Act (MHPAEA) becomes law; fully effective 1/1/2011</a:t>
            </a:r>
          </a:p>
          <a:p>
            <a:pPr marL="658368" lvl="1" indent="-246888" eaLnBrk="1" fontAlgn="auto" hangingPunct="1">
              <a:spcBef>
                <a:spcPts val="0"/>
              </a:spcBef>
              <a:spcAft>
                <a:spcPts val="0"/>
              </a:spcAft>
              <a:buFont typeface="Georgia"/>
              <a:buChar char="▫"/>
              <a:defRPr/>
            </a:pPr>
            <a:r>
              <a:rPr lang="en-US" sz="2040" dirty="0" smtClean="0"/>
              <a:t>Requires large group plans to cover addictive disorders on par with other medical illnesses; not a mandate</a:t>
            </a:r>
          </a:p>
          <a:p>
            <a:pPr marL="365760" indent="-256032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en-US" sz="2040" dirty="0" smtClean="0"/>
              <a:t>2010 –The Affordable Care Act (ACA) becomes law</a:t>
            </a:r>
          </a:p>
          <a:p>
            <a:pPr marL="658368" lvl="1" indent="-246888" eaLnBrk="1" fontAlgn="auto" hangingPunct="1">
              <a:spcBef>
                <a:spcPts val="0"/>
              </a:spcBef>
              <a:spcAft>
                <a:spcPts val="0"/>
              </a:spcAft>
              <a:buFont typeface="Georgia"/>
              <a:buChar char="▫"/>
              <a:defRPr/>
            </a:pPr>
            <a:r>
              <a:rPr lang="en-US" sz="2040" dirty="0" smtClean="0"/>
              <a:t>Requires “new” individual &amp; small group plans in &amp; outside of the “exchanges” to cover addiction &amp; comply with MHPAEA; is a mandate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000" dirty="0"/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A3DA3D6-D781-47EB-A1FD-452914086BD0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1885118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EBAAEE9C-6C56-48C4-9A61-CA0FF553F243}" type="datetime1">
              <a:rPr lang="en-US" smtClean="0"/>
              <a:pPr>
                <a:defRPr/>
              </a:pPr>
              <a:t>9/9/2014</a:t>
            </a:fld>
            <a:endParaRPr lang="en-US"/>
          </a:p>
        </p:txBody>
      </p:sp>
      <p:sp>
        <p:nvSpPr>
          <p:cNvPr id="10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7E9BF9D4-7929-455C-9C29-5BDA13AEB2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5E1239-FBA9-4FB8-8FD3-70FBD1846F66}" type="datetime1">
              <a:rPr lang="en-US" smtClean="0"/>
              <a:pPr>
                <a:defRPr/>
              </a:pPr>
              <a:t>9/9/2014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F0DBF0-09E4-45A2-8A4B-789D2A4583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C75635-0A5C-478E-9F21-41FC8F6AF7D0}" type="datetime1">
              <a:rPr lang="en-US" smtClean="0"/>
              <a:pPr>
                <a:defRPr/>
              </a:pPr>
              <a:t>9/9/2014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EB9E5F-D4B7-4677-8FE7-8420322286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53297F-DF4B-4D64-B6A2-87991DE98242}" type="datetime1">
              <a:rPr lang="en-US" smtClean="0"/>
              <a:pPr>
                <a:defRPr/>
              </a:pPr>
              <a:t>9/9/2014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1C72F6-79C6-41D7-8B19-AF3B828BB8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619B08-0734-4C08-8AC5-880BFEF64276}" type="datetime1">
              <a:rPr lang="en-US" smtClean="0"/>
              <a:pPr>
                <a:defRPr/>
              </a:pPr>
              <a:t>9/9/2014</a:t>
            </a:fld>
            <a:endParaRPr lang="en-US"/>
          </a:p>
        </p:txBody>
      </p:sp>
      <p:sp>
        <p:nvSpPr>
          <p:cNvPr id="8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2FB49DF3-1981-4F90-824B-C474362A3D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63808638-4840-44A8-91BB-2212DC1695E6}" type="datetime1">
              <a:rPr lang="en-US" smtClean="0"/>
              <a:pPr>
                <a:defRPr/>
              </a:pPr>
              <a:t>9/9/2014</a:t>
            </a:fld>
            <a:endParaRPr lang="en-US"/>
          </a:p>
        </p:txBody>
      </p:sp>
      <p:sp>
        <p:nvSpPr>
          <p:cNvPr id="6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E9E9BDBB-8859-4B8E-92E7-6AEF5B321B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27D5F267-1986-43E8-A5F5-4206BE07A96F}" type="datetime1">
              <a:rPr lang="en-US" smtClean="0"/>
              <a:pPr>
                <a:defRPr/>
              </a:pPr>
              <a:t>9/9/2014</a:t>
            </a:fld>
            <a:endParaRPr lang="en-US"/>
          </a:p>
        </p:txBody>
      </p:sp>
      <p:sp>
        <p:nvSpPr>
          <p:cNvPr id="8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A7B352C8-2E44-4B8E-BF98-634D7BF63B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F631E0-F4AC-4AB7-AFF8-FA6E1387AC85}" type="datetime1">
              <a:rPr lang="en-US" smtClean="0"/>
              <a:pPr>
                <a:defRPr/>
              </a:pPr>
              <a:t>9/9/2014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CC1050-7183-462C-938B-124013CAFF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544373-C058-4A3B-B014-D62103B5832C}" type="datetime1">
              <a:rPr lang="en-US" smtClean="0"/>
              <a:pPr>
                <a:defRPr/>
              </a:pPr>
              <a:t>9/9/2014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29F450FC-C6A8-4B06-8069-55B32B0F44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783739-55E2-4BCB-81A5-73FA60703DE2}" type="datetime1">
              <a:rPr lang="en-US" smtClean="0"/>
              <a:pPr>
                <a:defRPr/>
              </a:pPr>
              <a:t>9/9/2014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41C9DF-2B50-49FD-9AB1-CD4FE72C86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CC2E14F7-C3CF-4A59-8855-160A6A561673}" type="datetime1">
              <a:rPr lang="en-US" smtClean="0"/>
              <a:pPr>
                <a:defRPr/>
              </a:pPr>
              <a:t>9/9/2014</a:t>
            </a:fld>
            <a:endParaRPr lang="en-US"/>
          </a:p>
        </p:txBody>
      </p:sp>
      <p:sp>
        <p:nvSpPr>
          <p:cNvPr id="10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 rtlCol="0"/>
          <a:lstStyle>
            <a:lvl1pPr>
              <a:defRPr sz="2800"/>
            </a:lvl1pPr>
          </a:lstStyle>
          <a:p>
            <a:pPr>
              <a:defRPr/>
            </a:pPr>
            <a:fld id="{5AFE01D1-C676-4E8D-A5F2-3437B8EF3F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CDC154D-495E-495C-B782-A855DE97B1F4}" type="datetime1">
              <a:rPr lang="en-US" smtClean="0"/>
              <a:pPr>
                <a:defRPr/>
              </a:pPr>
              <a:t>9/9/2014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217B586-1F47-4966-B537-26B782F004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45" r:id="rId2"/>
    <p:sldLayoutId id="2147483750" r:id="rId3"/>
    <p:sldLayoutId id="2147483751" r:id="rId4"/>
    <p:sldLayoutId id="2147483752" r:id="rId5"/>
    <p:sldLayoutId id="2147483746" r:id="rId6"/>
    <p:sldLayoutId id="2147483753" r:id="rId7"/>
    <p:sldLayoutId id="2147483747" r:id="rId8"/>
    <p:sldLayoutId id="2147483754" r:id="rId9"/>
    <p:sldLayoutId id="2147483748" r:id="rId10"/>
    <p:sldLayoutId id="2147483755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9pPr>
    </p:titleStyle>
    <p:bodyStyle>
      <a:lvl1pPr marL="319088" indent="-319088" algn="l" rtl="0" eaLnBrk="0" fontAlgn="base" hangingPunct="0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A5AB81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0" fontAlgn="base" hangingPunct="0">
        <a:spcBef>
          <a:spcPts val="400"/>
        </a:spcBef>
        <a:spcAft>
          <a:spcPct val="0"/>
        </a:spcAft>
        <a:buClr>
          <a:srgbClr val="D8B25C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://www.parityispersonal.org/" TargetMode="Externa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skebsa.dol.gov/" TargetMode="External"/><Relationship Id="rId2" Type="http://schemas.openxmlformats.org/officeDocument/2006/relationships/hyperlink" Target="mailto:Phig@cms.hhs.gov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2514600"/>
            <a:ext cx="6477000" cy="30480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Parity Compliance: What we know, where we Need to go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62200" y="6049963"/>
            <a:ext cx="6705600" cy="685800"/>
          </a:xfrm>
        </p:spPr>
        <p:txBody>
          <a:bodyPr>
            <a:normAutofit fontScale="25000" lnSpcReduction="20000"/>
          </a:bodyPr>
          <a:lstStyle/>
          <a:p>
            <a:pPr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sz="5000" dirty="0" smtClean="0"/>
              <a:t>Carol McDaid</a:t>
            </a:r>
          </a:p>
          <a:p>
            <a:pPr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sz="5000" dirty="0" smtClean="0"/>
              <a:t>Capitol Decisions, Inc.</a:t>
            </a:r>
          </a:p>
          <a:p>
            <a:pPr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sz="5000" dirty="0" smtClean="0"/>
              <a:t>September 12, 2014, Mental Health </a:t>
            </a:r>
            <a:r>
              <a:rPr lang="en-US" sz="5000" dirty="0" err="1" smtClean="0"/>
              <a:t>AmericaConference</a:t>
            </a:r>
            <a:endParaRPr lang="en-US" sz="5000" dirty="0" smtClean="0"/>
          </a:p>
          <a:p>
            <a:pPr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en-US" dirty="0" smtClean="0"/>
          </a:p>
        </p:txBody>
      </p:sp>
      <p:sp>
        <p:nvSpPr>
          <p:cNvPr id="9221" name="Slide Number Placeholder 4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546400B-CD34-4ED5-BA5C-5FE14C1C26F8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smtClean="0"/>
          </a:p>
        </p:txBody>
      </p:sp>
      <p:pic>
        <p:nvPicPr>
          <p:cNvPr id="4" name="Picture 10" descr="C:\Users\hmerbaum\AppData\Local\Temp\MP90040103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77000" y="304800"/>
            <a:ext cx="2667000" cy="170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2" name="Picture 11" descr="C:\Users\hmerbaum\AppData\Local\Temp\MP90043874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5100" y="2286000"/>
            <a:ext cx="2628900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wordtracker.com/attachments/disavow-sig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1676400"/>
            <a:ext cx="4648200" cy="4648202"/>
          </a:xfrm>
          <a:prstGeom prst="rect">
            <a:avLst/>
          </a:prstGeom>
          <a:noFill/>
        </p:spPr>
      </p:pic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90600" y="1752600"/>
            <a:ext cx="7848600" cy="3810000"/>
          </a:xfrm>
        </p:spPr>
        <p:txBody>
          <a:bodyPr/>
          <a:lstStyle/>
          <a:p>
            <a:r>
              <a:rPr lang="en-US" sz="4000" dirty="0" smtClean="0"/>
              <a:t>Medicare</a:t>
            </a:r>
          </a:p>
          <a:p>
            <a:r>
              <a:rPr lang="en-US" sz="4000" dirty="0" smtClean="0"/>
              <a:t>Traditional fee-for-service Medicaid</a:t>
            </a:r>
          </a:p>
          <a:p>
            <a:r>
              <a:rPr lang="en-US" sz="4000" dirty="0" smtClean="0"/>
              <a:t>FEHBP</a:t>
            </a:r>
          </a:p>
          <a:p>
            <a:r>
              <a:rPr lang="en-US" sz="4000" dirty="0" smtClean="0"/>
              <a:t>TRICARE</a:t>
            </a:r>
          </a:p>
          <a:p>
            <a:r>
              <a:rPr lang="en-US" sz="4000" dirty="0" smtClean="0"/>
              <a:t>VA</a:t>
            </a:r>
            <a:endParaRPr lang="en-US" sz="4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MHPAEA Does Not Apply To	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A41C72F6-79C6-41D7-8B19-AF3B828BB823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Rule Improvements over IFR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3200" dirty="0" smtClean="0"/>
              <a:t>Scope of Service: Big win for intermediate services (IOP, PHP, residential)</a:t>
            </a:r>
          </a:p>
          <a:p>
            <a:r>
              <a:rPr lang="en-US" sz="3200" dirty="0" smtClean="0"/>
              <a:t>NQTLs: Strikes provision that permitted plans to apply limits if there was a “clinically recognized standard of care that permitted a difference” &amp; includes new NQTLs such as geographic location</a:t>
            </a:r>
          </a:p>
          <a:p>
            <a:r>
              <a:rPr lang="en-US" sz="3200" dirty="0" smtClean="0"/>
              <a:t>Improves transparency &amp; disclosure requirements</a:t>
            </a:r>
          </a:p>
          <a:p>
            <a:endParaRPr lang="en-US" sz="280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A41C72F6-79C6-41D7-8B19-AF3B828BB823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MHPAEA Final Rule: Scope of Services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800" dirty="0" smtClean="0"/>
              <a:t>Big win for intermediate services (IOP, PHP, residential)</a:t>
            </a:r>
          </a:p>
          <a:p>
            <a:r>
              <a:rPr lang="en-US" sz="2800" dirty="0" smtClean="0"/>
              <a:t>Clarified scope of services issue by stating:</a:t>
            </a:r>
          </a:p>
          <a:p>
            <a:pPr lvl="1"/>
            <a:r>
              <a:rPr lang="en-US" sz="2400" dirty="0" smtClean="0"/>
              <a:t>6 classification benefits scheme was never intended to exclude intermediate levels of care</a:t>
            </a:r>
          </a:p>
          <a:p>
            <a:pPr lvl="1"/>
            <a:r>
              <a:rPr lang="en-US" sz="2400" dirty="0" smtClean="0"/>
              <a:t>MH/SUD services have to be comparable to the range &amp; types of treatments for medical/surgical within each class</a:t>
            </a:r>
          </a:p>
          <a:p>
            <a:pPr lvl="1"/>
            <a:r>
              <a:rPr lang="en-US" sz="2400" dirty="0" smtClean="0"/>
              <a:t>Plans must assign intermediate services in the behavioral health area to the same classification as plans or issuers assign intermediate levels for medical/surgical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A41C72F6-79C6-41D7-8B19-AF3B828BB823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MHPAEA Final Rule: NQTLs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800" dirty="0" smtClean="0"/>
              <a:t>Strikes provision that permitted plans to apply limits if there was a “clinically recognized standard of care that permitted a difference”</a:t>
            </a:r>
          </a:p>
          <a:p>
            <a:r>
              <a:rPr lang="en-US" sz="2800" dirty="0" smtClean="0"/>
              <a:t>NQTLs are expanded to include geographic location, facility type, provider specialty &amp; other criteria (</a:t>
            </a:r>
            <a:r>
              <a:rPr lang="en-US" sz="2800" dirty="0" err="1" smtClean="0"/>
              <a:t>i.e</a:t>
            </a:r>
            <a:r>
              <a:rPr lang="en-US" sz="2800" dirty="0" smtClean="0"/>
              <a:t> can’t let patients go out of state for med/</a:t>
            </a:r>
            <a:r>
              <a:rPr lang="en-US" sz="2800" dirty="0" err="1" smtClean="0"/>
              <a:t>surg</a:t>
            </a:r>
            <a:r>
              <a:rPr lang="en-US" sz="2800" dirty="0" smtClean="0"/>
              <a:t> treatment and not MH/SUD)</a:t>
            </a:r>
          </a:p>
          <a:p>
            <a:r>
              <a:rPr lang="en-US" sz="2800" dirty="0" smtClean="0"/>
              <a:t>Maintains “comparably &amp; no more stringently” standard without defining the term</a:t>
            </a:r>
          </a:p>
          <a:p>
            <a:r>
              <a:rPr lang="en-US" sz="2800" dirty="0" smtClean="0"/>
              <a:t>Confirms provider reimbursement is a form of NQTL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A41C72F6-79C6-41D7-8B19-AF3B828BB823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MHPAEA Final Rule: Disclosure &amp; Transparency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700" dirty="0" smtClean="0"/>
              <a:t>Requires that criteria for medical necessity determinations be made available to any current or potential enrollee or contracting provider upon request</a:t>
            </a:r>
          </a:p>
          <a:p>
            <a:r>
              <a:rPr lang="en-US" sz="2700" dirty="0" smtClean="0"/>
              <a:t>Requires the reason for a denial be made available upon request</a:t>
            </a:r>
          </a:p>
          <a:p>
            <a:r>
              <a:rPr lang="en-US" sz="2700" dirty="0" smtClean="0"/>
              <a:t>Final rule now requires plans to provide written documentation within 30 days of how their processes, strategies, evidentiary standards &amp; other factors were used to apply an NQTL on both med/</a:t>
            </a:r>
            <a:r>
              <a:rPr lang="en-US" sz="2700" dirty="0" err="1" smtClean="0"/>
              <a:t>surg</a:t>
            </a:r>
            <a:r>
              <a:rPr lang="en-US" sz="2700" dirty="0" smtClean="0"/>
              <a:t> &amp; MH/SUD</a:t>
            </a:r>
            <a:endParaRPr lang="en-US" sz="27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A41C72F6-79C6-41D7-8B19-AF3B828BB823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MHPAEA Final Rule: Enforcement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Final rule clarifies that, as codified in federal &amp; state law, states have primary enforcement over health insurance issuers</a:t>
            </a:r>
          </a:p>
          <a:p>
            <a:r>
              <a:rPr lang="en-US" dirty="0" smtClean="0"/>
              <a:t>DOL has primary enforcement over self insured ERISA plans</a:t>
            </a:r>
          </a:p>
          <a:p>
            <a:r>
              <a:rPr lang="en-US" dirty="0" smtClean="0"/>
              <a:t>DOL, HHS &amp; CMS will step in if a state cannot or will not enforce the law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A41C72F6-79C6-41D7-8B19-AF3B828BB823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57200" y="5486400"/>
            <a:ext cx="8229600" cy="892552"/>
          </a:xfrm>
          <a:prstGeom prst="rect">
            <a:avLst/>
          </a:prstGeom>
          <a:ln w="22225" cap="sq">
            <a:solidFill>
              <a:schemeClr val="tx1"/>
            </a:solidFill>
            <a:bevel/>
          </a:ln>
        </p:spPr>
        <p:style>
          <a:lnRef idx="0">
            <a:scrgbClr r="0" g="0" b="0"/>
          </a:lnRef>
          <a:fillRef idx="1001">
            <a:schemeClr val="lt2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pPr marL="255588" indent="-26988" fontAlgn="auto"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defRPr/>
            </a:pPr>
            <a:r>
              <a:rPr lang="en-US" sz="2600" b="1" dirty="0" smtClean="0">
                <a:solidFill>
                  <a:srgbClr val="C00000"/>
                </a:solidFill>
              </a:rPr>
              <a:t>Strategy: Ensure plans offered on state exchanges comply with MHPAEA</a:t>
            </a:r>
            <a:endParaRPr lang="en-US" sz="2000" b="1" dirty="0" smtClean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Parity &amp; Medicaid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400" dirty="0" smtClean="0"/>
              <a:t>January 2013 Medicaid parity guidance</a:t>
            </a:r>
          </a:p>
          <a:p>
            <a:pPr lvl="1"/>
            <a:r>
              <a:rPr lang="en-US" sz="2000" dirty="0" smtClean="0"/>
              <a:t>Medicaid MCO plans must comply w/parity  unless state plan allows discriminatory limits</a:t>
            </a:r>
          </a:p>
          <a:p>
            <a:pPr lvl="1"/>
            <a:r>
              <a:rPr lang="en-US" sz="2000" dirty="0" smtClean="0"/>
              <a:t>Benefits for the “newly eligible” Medicaid population must include MH/SUD at parity</a:t>
            </a:r>
          </a:p>
          <a:p>
            <a:pPr lvl="1"/>
            <a:r>
              <a:rPr lang="en-US" sz="2000" dirty="0" smtClean="0"/>
              <a:t>Parity final rule does not apply to MMCOs, CHIP &amp; ABPs</a:t>
            </a:r>
          </a:p>
          <a:p>
            <a:r>
              <a:rPr lang="en-US" sz="2400" dirty="0" smtClean="0"/>
              <a:t>PIC asking for a Medicaid parity final rule by Jan. 1, 2014</a:t>
            </a:r>
          </a:p>
          <a:p>
            <a:r>
              <a:rPr lang="en-US" sz="2400" dirty="0" smtClean="0"/>
              <a:t>CMS guidance available at</a:t>
            </a:r>
            <a:r>
              <a:rPr lang="en-US" sz="2800" dirty="0" smtClean="0"/>
              <a:t>: </a:t>
            </a:r>
            <a:r>
              <a:rPr lang="en-US" sz="1600" dirty="0" smtClean="0"/>
              <a:t>http://www.medicaid.gov/Federal-Policy-Guidance/Federal-Policy-Guidance.html</a:t>
            </a: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A41C72F6-79C6-41D7-8B19-AF3B828BB823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57200" y="5486400"/>
            <a:ext cx="8229600" cy="892552"/>
          </a:xfrm>
          <a:prstGeom prst="rect">
            <a:avLst/>
          </a:prstGeom>
          <a:ln w="22225" cap="sq">
            <a:solidFill>
              <a:schemeClr val="tx1"/>
            </a:solidFill>
            <a:bevel/>
          </a:ln>
        </p:spPr>
        <p:style>
          <a:lnRef idx="0">
            <a:scrgbClr r="0" g="0" b="0"/>
          </a:lnRef>
          <a:fillRef idx="1001">
            <a:schemeClr val="lt2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pPr marL="255588" indent="-26988" fontAlgn="auto"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defRPr/>
            </a:pPr>
            <a:r>
              <a:rPr lang="en-US" sz="2600" b="1" dirty="0" smtClean="0">
                <a:solidFill>
                  <a:srgbClr val="C00000"/>
                </a:solidFill>
              </a:rPr>
              <a:t>Strategy: Advocate for CMS to release a Medicaid parity final rule by Jan. 1, 2014</a:t>
            </a:r>
            <a:endParaRPr lang="en-US" sz="2000" b="1" dirty="0" smtClean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6" name="Picture 2" descr="http://lans-soapbox.com/wp-content/uploads/2012/06/working-togeth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378394">
            <a:off x="6953314" y="2584767"/>
            <a:ext cx="1745037" cy="1745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Implications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589088"/>
            <a:ext cx="6553200" cy="4572000"/>
          </a:xfrm>
        </p:spPr>
        <p:txBody>
          <a:bodyPr>
            <a:normAutofit/>
          </a:bodyPr>
          <a:lstStyle/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sz="2400" dirty="0" smtClean="0"/>
              <a:t>Laws are not self-implementing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sz="2400" dirty="0" smtClean="0"/>
              <a:t>Coordinated effort between advocates, providers, patients &amp; industry to fully implement &amp; enforce groundbreaking laws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sz="2400" dirty="0" smtClean="0"/>
              <a:t>Requires well coordinated networks at state &amp; federal level with common messaging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sz="2400" dirty="0" smtClean="0"/>
              <a:t>Sharing effective ACA &amp; parity implementation strategies &amp; replicating successes </a:t>
            </a:r>
            <a:endParaRPr lang="en-US" sz="2400" dirty="0"/>
          </a:p>
        </p:txBody>
      </p:sp>
      <p:sp>
        <p:nvSpPr>
          <p:cNvPr id="7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0" y="1271588"/>
            <a:ext cx="533400" cy="244475"/>
          </a:xfrm>
        </p:spPr>
        <p:txBody>
          <a:bodyPr>
            <a:normAutofit fontScale="85000" lnSpcReduction="20000"/>
          </a:bodyPr>
          <a:lstStyle/>
          <a:p>
            <a:pPr algn="ctr">
              <a:defRPr/>
            </a:pPr>
            <a:fld id="{6A5BBA94-036C-400A-8680-05E303FB4C69}" type="slidenum">
              <a:rPr lang="en-US" b="1">
                <a:solidFill>
                  <a:schemeClr val="bg1"/>
                </a:solidFill>
              </a:rPr>
              <a:pPr algn="ctr">
                <a:defRPr/>
              </a:pPr>
              <a:t>17</a:t>
            </a:fld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5800" y="5257800"/>
            <a:ext cx="7315200" cy="923330"/>
          </a:xfrm>
          <a:prstGeom prst="rect">
            <a:avLst/>
          </a:prstGeom>
          <a:ln w="22225" cap="sq">
            <a:solidFill>
              <a:schemeClr val="tx1"/>
            </a:solidFill>
            <a:bevel/>
          </a:ln>
        </p:spPr>
        <p:style>
          <a:lnRef idx="0">
            <a:scrgbClr r="0" g="0" b="0"/>
          </a:lnRef>
          <a:fillRef idx="1001">
            <a:schemeClr val="lt2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pPr marL="255588" indent="-26988" eaLnBrk="1" fontAlgn="auto" hangingPunct="1"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n-US" sz="2700" b="1" dirty="0" smtClean="0">
                <a:solidFill>
                  <a:srgbClr val="C00000"/>
                </a:solidFill>
              </a:rPr>
              <a:t>Strategy: Urge providers &amp; consumers to engage in parity education &amp; advocacy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 &amp; Local Advocacy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State and local advocacy must be better coordinated to drive state and federal enforcement of MHPAEA and ACA</a:t>
            </a:r>
          </a:p>
          <a:p>
            <a:r>
              <a:rPr lang="en-US" dirty="0" smtClean="0"/>
              <a:t>State and national trade associations should have common goals and strategies for parity &amp; ACA implementation and enforcement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A41C72F6-79C6-41D7-8B19-AF3B828BB823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Resources</a:t>
            </a:r>
          </a:p>
        </p:txBody>
      </p:sp>
      <p:sp>
        <p:nvSpPr>
          <p:cNvPr id="41987" name="Content Placeholder 3"/>
          <p:cNvSpPr>
            <a:spLocks noGrp="1"/>
          </p:cNvSpPr>
          <p:nvPr>
            <p:ph sz="quarter" idx="1"/>
          </p:nvPr>
        </p:nvSpPr>
        <p:spPr>
          <a:xfrm>
            <a:off x="609600" y="1589088"/>
            <a:ext cx="5867400" cy="4572000"/>
          </a:xfrm>
        </p:spPr>
        <p:txBody>
          <a:bodyPr/>
          <a:lstStyle/>
          <a:p>
            <a:pPr eaLnBrk="1" hangingPunct="1"/>
            <a:r>
              <a:rPr lang="en-US" dirty="0" smtClean="0"/>
              <a:t>Resources available at </a:t>
            </a:r>
            <a:r>
              <a:rPr lang="en-US" dirty="0" smtClean="0">
                <a:hlinkClick r:id="rId2"/>
              </a:rPr>
              <a:t>www.parityispersonal.org</a:t>
            </a:r>
            <a:r>
              <a:rPr lang="en-US" dirty="0" smtClean="0"/>
              <a:t>:</a:t>
            </a:r>
          </a:p>
          <a:p>
            <a:pPr lvl="1" eaLnBrk="1" hangingPunct="1"/>
            <a:r>
              <a:rPr lang="en-US" sz="2400" dirty="0" smtClean="0"/>
              <a:t>Parity Appeals Center</a:t>
            </a:r>
          </a:p>
          <a:p>
            <a:pPr lvl="1" eaLnBrk="1" hangingPunct="1"/>
            <a:r>
              <a:rPr lang="en-US" sz="2400" dirty="0" smtClean="0"/>
              <a:t>URAC parity standards</a:t>
            </a:r>
          </a:p>
          <a:p>
            <a:pPr lvl="1" eaLnBrk="1" hangingPunct="1"/>
            <a:r>
              <a:rPr lang="en-US" sz="2400" dirty="0" smtClean="0"/>
              <a:t>Massachusetts parity guidance</a:t>
            </a:r>
          </a:p>
          <a:p>
            <a:pPr lvl="1" eaLnBrk="1" hangingPunct="1"/>
            <a:r>
              <a:rPr lang="en-US" sz="2400" dirty="0" smtClean="0"/>
              <a:t>Connecticut compliance survey</a:t>
            </a:r>
          </a:p>
          <a:p>
            <a:pPr lvl="1" eaLnBrk="1" hangingPunct="1"/>
            <a:r>
              <a:rPr lang="en-US" sz="2400" dirty="0" smtClean="0"/>
              <a:t>Maryland parity laws</a:t>
            </a:r>
          </a:p>
          <a:p>
            <a:pPr lvl="1" eaLnBrk="1" hangingPunct="1"/>
            <a:r>
              <a:rPr lang="en-US" sz="2400" dirty="0" smtClean="0"/>
              <a:t>Nebraska parity compliance checklist</a:t>
            </a:r>
          </a:p>
          <a:p>
            <a:pPr lvl="1" eaLnBrk="1" hangingPunct="1"/>
            <a:r>
              <a:rPr lang="en-US" sz="2400" dirty="0" smtClean="0"/>
              <a:t>Milliman employer &amp; state guide to parity compliance</a:t>
            </a:r>
          </a:p>
          <a:p>
            <a:pPr lvl="1" eaLnBrk="1" hangingPunct="1"/>
            <a:r>
              <a:rPr lang="en-US" sz="2400" dirty="0" smtClean="0"/>
              <a:t>Toolkit for appealing denied claims</a:t>
            </a:r>
          </a:p>
        </p:txBody>
      </p:sp>
      <p:pic>
        <p:nvPicPr>
          <p:cNvPr id="41988" name="Content Placeholder 5" descr="brain.png"/>
          <p:cNvPicPr>
            <a:picLocks noGrp="1" noChangeAspect="1"/>
          </p:cNvPicPr>
          <p:nvPr>
            <p:ph sz="quarter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6324600" y="2438400"/>
            <a:ext cx="2133004" cy="2070100"/>
          </a:xfr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32FBDE0E-C778-4E87-8D2C-CB4055FD0A98}" type="slidenum">
              <a:rPr lang="en-US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dirty="0" smtClean="0"/>
              <a:t>Overview of the Presentation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6A5BBA94-036C-400A-8680-05E303FB4C69}" type="slidenum">
              <a:rPr lang="en-US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11268" name="Content Placeholder 3"/>
          <p:cNvSpPr>
            <a:spLocks noGrp="1"/>
          </p:cNvSpPr>
          <p:nvPr>
            <p:ph sz="quarter" idx="1"/>
          </p:nvPr>
        </p:nvSpPr>
        <p:spPr>
          <a:xfrm>
            <a:off x="152400" y="1524000"/>
            <a:ext cx="8763000" cy="4953000"/>
          </a:xfrm>
        </p:spPr>
        <p:txBody>
          <a:bodyPr/>
          <a:lstStyle/>
          <a:p>
            <a:pPr lvl="1" eaLnBrk="1" hangingPunct="1"/>
            <a:r>
              <a:rPr lang="en-US" sz="3200" dirty="0" smtClean="0"/>
              <a:t>Federal parity implementation: </a:t>
            </a:r>
            <a:r>
              <a:rPr lang="en-US" sz="3200" dirty="0"/>
              <a:t>a</a:t>
            </a:r>
            <a:r>
              <a:rPr lang="en-US" sz="3200" dirty="0" smtClean="0"/>
              <a:t> chronology</a:t>
            </a:r>
          </a:p>
          <a:p>
            <a:pPr lvl="1" eaLnBrk="1" hangingPunct="1"/>
            <a:r>
              <a:rPr lang="en-US" sz="3200" dirty="0" smtClean="0"/>
              <a:t>Opportunities &amp; challenges</a:t>
            </a:r>
          </a:p>
          <a:p>
            <a:pPr lvl="1" eaLnBrk="1" hangingPunct="1"/>
            <a:r>
              <a:rPr lang="en-US" sz="3200" dirty="0"/>
              <a:t>Parity implementation problems</a:t>
            </a:r>
          </a:p>
          <a:p>
            <a:pPr lvl="1" eaLnBrk="1" hangingPunct="1"/>
            <a:r>
              <a:rPr lang="en-US" sz="3200" dirty="0" smtClean="0"/>
              <a:t>Why is parity important to advocates?</a:t>
            </a:r>
          </a:p>
          <a:p>
            <a:pPr lvl="1" eaLnBrk="1" hangingPunct="1"/>
            <a:r>
              <a:rPr lang="en-US" sz="3200" dirty="0" smtClean="0"/>
              <a:t>Key provisions in MHPAEA Final Rule</a:t>
            </a:r>
          </a:p>
          <a:p>
            <a:pPr lvl="1" eaLnBrk="1" hangingPunct="1"/>
            <a:r>
              <a:rPr lang="en-US" sz="3200" dirty="0" smtClean="0"/>
              <a:t>Tools for advocates: MHPAEA implementation &amp; enforcement</a:t>
            </a:r>
          </a:p>
          <a:p>
            <a:pPr lvl="1"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5"/>
          <p:cNvSpPr>
            <a:spLocks noGrp="1"/>
          </p:cNvSpPr>
          <p:nvPr>
            <p:ph type="title"/>
          </p:nvPr>
        </p:nvSpPr>
        <p:spPr>
          <a:xfrm>
            <a:off x="381000" y="609600"/>
            <a:ext cx="8458200" cy="381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Additional Resources</a:t>
            </a:r>
          </a:p>
        </p:txBody>
      </p:sp>
      <p:sp>
        <p:nvSpPr>
          <p:cNvPr id="43011" name="Content Placeholder 6"/>
          <p:cNvSpPr>
            <a:spLocks noGrp="1"/>
          </p:cNvSpPr>
          <p:nvPr>
            <p:ph idx="1"/>
          </p:nvPr>
        </p:nvSpPr>
        <p:spPr>
          <a:xfrm>
            <a:off x="228600" y="1676400"/>
            <a:ext cx="8229600" cy="5181600"/>
          </a:xfrm>
        </p:spPr>
        <p:txBody>
          <a:bodyPr/>
          <a:lstStyle/>
          <a:p>
            <a:pPr eaLnBrk="1" hangingPunct="1"/>
            <a:r>
              <a:rPr lang="en-US" sz="2400" dirty="0" smtClean="0"/>
              <a:t>States &amp; public plans</a:t>
            </a:r>
          </a:p>
          <a:p>
            <a:pPr lvl="2" eaLnBrk="1" hangingPunct="1"/>
            <a:r>
              <a:rPr lang="en-US" sz="2000" dirty="0" smtClean="0"/>
              <a:t>CMS Center for Consumer Insurance Information &amp; Oversight (CCIIO)</a:t>
            </a:r>
          </a:p>
          <a:p>
            <a:pPr lvl="2" eaLnBrk="1" hangingPunct="1"/>
            <a:r>
              <a:rPr lang="en-US" sz="2000" dirty="0" smtClean="0"/>
              <a:t>877-267-2323 ext 61565</a:t>
            </a:r>
          </a:p>
          <a:p>
            <a:pPr lvl="2" eaLnBrk="1" hangingPunct="1"/>
            <a:r>
              <a:rPr lang="en-US" sz="2000" dirty="0" smtClean="0"/>
              <a:t>E-mail: </a:t>
            </a:r>
            <a:r>
              <a:rPr lang="en-US" sz="2000" dirty="0" smtClean="0">
                <a:hlinkClick r:id="rId2"/>
              </a:rPr>
              <a:t>Phig@cms.hhs.gov</a:t>
            </a:r>
            <a:endParaRPr lang="en-US" sz="2000" dirty="0" smtClean="0"/>
          </a:p>
          <a:p>
            <a:pPr eaLnBrk="1" hangingPunct="1"/>
            <a:r>
              <a:rPr lang="en-US" sz="2400" dirty="0" smtClean="0"/>
              <a:t>Employer plans</a:t>
            </a:r>
          </a:p>
          <a:p>
            <a:pPr lvl="2" eaLnBrk="1" hangingPunct="1"/>
            <a:r>
              <a:rPr lang="en-US" sz="2000" dirty="0" smtClean="0"/>
              <a:t>DOL Employee Benefits Administration</a:t>
            </a:r>
          </a:p>
          <a:p>
            <a:pPr lvl="2" eaLnBrk="1" hangingPunct="1"/>
            <a:r>
              <a:rPr lang="en-US" sz="2000" dirty="0" smtClean="0"/>
              <a:t>866-444-3272</a:t>
            </a:r>
          </a:p>
          <a:p>
            <a:pPr lvl="2" eaLnBrk="1" hangingPunct="1"/>
            <a:r>
              <a:rPr lang="en-US" sz="2000" dirty="0" smtClean="0">
                <a:hlinkClick r:id="rId3"/>
              </a:rPr>
              <a:t>www.askebsa.dol.gov</a:t>
            </a:r>
            <a:endParaRPr lang="en-US" sz="2000" dirty="0" smtClean="0"/>
          </a:p>
          <a:p>
            <a:pPr lvl="2" eaLnBrk="1" hangingPunct="1">
              <a:buNone/>
            </a:pPr>
            <a:endParaRPr lang="en-US" dirty="0" smtClean="0"/>
          </a:p>
        </p:txBody>
      </p:sp>
      <p:sp>
        <p:nvSpPr>
          <p:cNvPr id="12292" name="Slide Number Placeholder 4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compatLnSpc="1">
            <a:prstTxWarp prst="textNoShape">
              <a:avLst/>
            </a:prstTxWarp>
            <a:normAutofit fontScale="85000" lnSpcReduction="20000"/>
          </a:bodyPr>
          <a:lstStyle/>
          <a:p>
            <a:pPr>
              <a:defRPr/>
            </a:pPr>
            <a:fld id="{6A5CE585-1393-420D-93B3-800928AA8FAA}" type="slidenum">
              <a:rPr lang="en-US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smtClean="0"/>
              <a:t>Questions?</a:t>
            </a:r>
          </a:p>
        </p:txBody>
      </p:sp>
      <p:sp>
        <p:nvSpPr>
          <p:cNvPr id="44035" name="Content Placeholder 2"/>
          <p:cNvSpPr>
            <a:spLocks noGrp="1"/>
          </p:cNvSpPr>
          <p:nvPr>
            <p:ph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mtClean="0"/>
              <a:t>Carol McDaid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cmcdaid@capitoldecisions.com</a:t>
            </a:r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compatLnSpc="1">
            <a:prstTxWarp prst="textNoShape">
              <a:avLst/>
            </a:prstTxWarp>
            <a:normAutofit fontScale="85000" lnSpcReduction="20000"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A77072D-8BF2-4317-9CBB-8E9BBC12E4E0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21</a:t>
            </a:fld>
            <a:endParaRPr lang="en-US" smtClean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>
            <a:stCxn id="19" idx="0"/>
            <a:endCxn id="9" idx="2"/>
          </p:cNvCxnSpPr>
          <p:nvPr/>
        </p:nvCxnSpPr>
        <p:spPr>
          <a:xfrm flipV="1">
            <a:off x="1181100" y="3811727"/>
            <a:ext cx="457200" cy="76027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3505200" y="4952999"/>
            <a:ext cx="0" cy="838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25" idx="2"/>
          </p:cNvCxnSpPr>
          <p:nvPr/>
        </p:nvCxnSpPr>
        <p:spPr>
          <a:xfrm>
            <a:off x="4495800" y="3810000"/>
            <a:ext cx="1295400" cy="76199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21" idx="0"/>
            <a:endCxn id="27" idx="2"/>
          </p:cNvCxnSpPr>
          <p:nvPr/>
        </p:nvCxnSpPr>
        <p:spPr>
          <a:xfrm flipV="1">
            <a:off x="6057900" y="3811726"/>
            <a:ext cx="1333500" cy="7602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096000" y="4952999"/>
            <a:ext cx="609600" cy="762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22" name="Title 5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990600"/>
          </a:xfrm>
        </p:spPr>
        <p:txBody>
          <a:bodyPr/>
          <a:lstStyle/>
          <a:p>
            <a:pPr eaLnBrk="1" hangingPunct="1"/>
            <a:r>
              <a:rPr lang="en-US" sz="4800" dirty="0" smtClean="0"/>
              <a:t>Parity &amp; ACA Chronology</a:t>
            </a:r>
          </a:p>
        </p:txBody>
      </p:sp>
      <p:sp>
        <p:nvSpPr>
          <p:cNvPr id="6149" name="Slide Number Placeholder 4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compatLnSpc="1">
            <a:prstTxWarp prst="textNoShape">
              <a:avLst/>
            </a:prstTxWarp>
            <a:normAutofit fontScale="85000" lnSpcReduction="20000"/>
          </a:bodyPr>
          <a:lstStyle/>
          <a:p>
            <a:pPr>
              <a:defRPr/>
            </a:pPr>
            <a:fld id="{742A8F7A-FBC6-4C84-8EBC-8346605F6709}" type="slidenum">
              <a:rPr lang="en-US"/>
              <a:pPr>
                <a:defRPr/>
              </a:pPr>
              <a:t>3</a:t>
            </a:fld>
            <a:endParaRPr lang="en-US"/>
          </a:p>
        </p:txBody>
      </p:sp>
      <p:sp>
        <p:nvSpPr>
          <p:cNvPr id="6" name="Right Arrow 5"/>
          <p:cNvSpPr/>
          <p:nvPr/>
        </p:nvSpPr>
        <p:spPr>
          <a:xfrm>
            <a:off x="533400" y="4343399"/>
            <a:ext cx="8153400" cy="838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57200" y="2057401"/>
            <a:ext cx="2362200" cy="1754326"/>
          </a:xfrm>
          <a:prstGeom prst="rect">
            <a:avLst/>
          </a:prstGeom>
          <a:solidFill>
            <a:schemeClr val="bg2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The Mental Health Parity &amp; Addiction Equity Act (MHPAEA) becomes law; fully effective 1/1/2011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2133600" y="5715000"/>
            <a:ext cx="2743200" cy="646331"/>
          </a:xfrm>
          <a:prstGeom prst="rect">
            <a:avLst/>
          </a:prstGeom>
          <a:solidFill>
            <a:schemeClr val="bg2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The Affordable Care Act (ACA) becomes law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5410200" y="5486401"/>
            <a:ext cx="3048000" cy="923330"/>
          </a:xfrm>
          <a:prstGeom prst="rect">
            <a:avLst/>
          </a:prstGeom>
          <a:solidFill>
            <a:schemeClr val="bg2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MHPAEA final rule released on 11/8/13; applies only to commercial plans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762000" y="45720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2008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3048000" y="45720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2010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5638800" y="45720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2013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3276600" y="2055674"/>
            <a:ext cx="2438400" cy="1754326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EHB rule requires SUD as 1 of the 10 essential benefits.  Parity applied in &amp; out of exchanges to non-grandfathered plans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6172200" y="2057400"/>
            <a:ext cx="2438400" cy="1754326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CMS issues guidance applying parity to MMCOs &amp; CHIP unless state plan permits discriminatory limits</a:t>
            </a:r>
            <a:endParaRPr lang="en-US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  <p:bldP spid="15" grpId="0" animBg="1"/>
      <p:bldP spid="19" grpId="0"/>
      <p:bldP spid="20" grpId="0"/>
      <p:bldP spid="21" grpId="0"/>
      <p:bldP spid="25" grpId="0" animBg="1"/>
      <p:bldP spid="2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dirty="0" smtClean="0"/>
              <a:t>Opportunities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r>
              <a:rPr lang="en-US" dirty="0" smtClean="0"/>
              <a:t>Largest expansion of mental health &amp; addiction coverage and reimbursement in a generation</a:t>
            </a:r>
          </a:p>
          <a:p>
            <a:r>
              <a:rPr lang="en-US" dirty="0" smtClean="0"/>
              <a:t>Reduction in incarceration</a:t>
            </a:r>
          </a:p>
          <a:p>
            <a:r>
              <a:rPr lang="en-US" dirty="0" smtClean="0"/>
              <a:t>Stigma and discrimination reduced</a:t>
            </a:r>
          </a:p>
          <a:p>
            <a:r>
              <a:rPr lang="en-US" dirty="0" smtClean="0"/>
              <a:t>Equitable reimbursement and provider networks for peers, providers and specialists</a:t>
            </a:r>
          </a:p>
        </p:txBody>
      </p:sp>
      <p:sp>
        <p:nvSpPr>
          <p:cNvPr id="4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0" y="1271588"/>
            <a:ext cx="533400" cy="244475"/>
          </a:xfrm>
        </p:spPr>
        <p:txBody>
          <a:bodyPr>
            <a:normAutofit fontScale="85000" lnSpcReduction="20000"/>
          </a:bodyPr>
          <a:lstStyle/>
          <a:p>
            <a:pPr>
              <a:defRPr/>
            </a:pPr>
            <a:fld id="{6A5BBA94-036C-400A-8680-05E303FB4C69}" type="slidenum">
              <a:rPr lang="en-US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Title 2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smtClean="0"/>
              <a:t>Challenges</a:t>
            </a:r>
          </a:p>
        </p:txBody>
      </p:sp>
      <p:sp>
        <p:nvSpPr>
          <p:cNvPr id="11268" name="Content Placeholder 3"/>
          <p:cNvSpPr>
            <a:spLocks noGrp="1"/>
          </p:cNvSpPr>
          <p:nvPr>
            <p:ph sz="quarter" idx="1"/>
          </p:nvPr>
        </p:nvSpPr>
        <p:spPr>
          <a:xfrm>
            <a:off x="533400" y="1600200"/>
            <a:ext cx="8153400" cy="4495800"/>
          </a:xfrm>
        </p:spPr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algn="ctr">
              <a:buFont typeface="Wingdings" pitchFamily="2" charset="2"/>
              <a:buNone/>
            </a:pPr>
            <a:r>
              <a:rPr lang="en-US" dirty="0" smtClean="0"/>
              <a:t>Like building and flying an airplane at the same time</a:t>
            </a:r>
          </a:p>
        </p:txBody>
      </p:sp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0" y="1271588"/>
            <a:ext cx="533400" cy="244475"/>
          </a:xfrm>
        </p:spPr>
        <p:txBody>
          <a:bodyPr>
            <a:normAutofit fontScale="85000" lnSpcReduction="20000"/>
          </a:bodyPr>
          <a:lstStyle/>
          <a:p>
            <a:pPr>
              <a:defRPr/>
            </a:pPr>
            <a:fld id="{6A5BBA94-036C-400A-8680-05E303FB4C69}" type="slidenum">
              <a:rPr lang="en-US"/>
              <a:pPr>
                <a:defRPr/>
              </a:pPr>
              <a:t>5</a:t>
            </a:fld>
            <a:endParaRPr lang="en-US" dirty="0"/>
          </a:p>
        </p:txBody>
      </p:sp>
      <p:pic>
        <p:nvPicPr>
          <p:cNvPr id="25602" name="Picture 2" descr="http://images.gizmag.com/hero/x-47b-tests-201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1828800"/>
            <a:ext cx="5048250" cy="28289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smtClean="0"/>
              <a:t>Challenges in Detail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074025" cy="4495800"/>
          </a:xfrm>
        </p:spPr>
        <p:txBody>
          <a:bodyPr>
            <a:normAutofit/>
          </a:bodyPr>
          <a:lstStyle/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 smtClean="0"/>
              <a:t>27 states, including DC, expanding Medicaid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 smtClean="0"/>
              <a:t>Highly politicized environment in state-federal structure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 smtClean="0"/>
              <a:t>Less than ½ of states fully implementing ACA 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 smtClean="0"/>
              <a:t>Much of the promise of parity &amp; ACA based on state decision-making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 smtClean="0"/>
              <a:t>Landmark laws historically take decades for full implementation</a:t>
            </a:r>
            <a:endParaRPr lang="en-US" dirty="0"/>
          </a:p>
        </p:txBody>
      </p:sp>
      <p:sp>
        <p:nvSpPr>
          <p:cNvPr id="4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0" y="1271588"/>
            <a:ext cx="533400" cy="244475"/>
          </a:xfrm>
        </p:spPr>
        <p:txBody>
          <a:bodyPr>
            <a:normAutofit fontScale="85000" lnSpcReduction="20000"/>
          </a:bodyPr>
          <a:lstStyle/>
          <a:p>
            <a:pPr>
              <a:defRPr/>
            </a:pPr>
            <a:fld id="{6A5BBA94-036C-400A-8680-05E303FB4C69}" type="slidenum">
              <a:rPr lang="en-US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Parity Implementation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M</a:t>
            </a:r>
            <a:r>
              <a:rPr lang="en-US" dirty="0" smtClean="0"/>
              <a:t>ore stringent pre-authorization</a:t>
            </a:r>
          </a:p>
          <a:p>
            <a:r>
              <a:rPr lang="en-US" dirty="0" smtClean="0"/>
              <a:t>Lack of disclosure of plans of their medical management criteria</a:t>
            </a:r>
          </a:p>
          <a:p>
            <a:r>
              <a:rPr lang="en-US" dirty="0" smtClean="0"/>
              <a:t>Network adequacy</a:t>
            </a:r>
          </a:p>
          <a:p>
            <a:r>
              <a:rPr lang="en-US" dirty="0" smtClean="0"/>
              <a:t>Restrictions on facilities/provider types</a:t>
            </a:r>
          </a:p>
          <a:p>
            <a:r>
              <a:rPr lang="en-US" dirty="0" smtClean="0"/>
              <a:t>Lack of final rules for parity for Medicaid managed care plans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A41C72F6-79C6-41D7-8B19-AF3B828BB823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27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dirty="0" smtClean="0"/>
              <a:t>Why is parity important to advocates?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D0B10719-FDD0-43A9-8610-943F280E9C64}" type="slidenum">
              <a:rPr lang="en-US"/>
              <a:pPr>
                <a:defRPr/>
              </a:pPr>
              <a:t>8</a:t>
            </a:fld>
            <a:endParaRPr lang="en-US"/>
          </a:p>
        </p:txBody>
      </p:sp>
      <p:sp>
        <p:nvSpPr>
          <p:cNvPr id="33796" name="Content Placeholder 3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0225" cy="4495800"/>
          </a:xfrm>
        </p:spPr>
        <p:txBody>
          <a:bodyPr/>
          <a:lstStyle/>
          <a:p>
            <a:pPr eaLnBrk="1" hangingPunct="1">
              <a:buFont typeface="Wingdings" pitchFamily="2" charset="2"/>
              <a:buChar char=""/>
            </a:pPr>
            <a:r>
              <a:rPr lang="en-US" sz="2500" dirty="0" smtClean="0"/>
              <a:t>Coverage ≠ access</a:t>
            </a:r>
          </a:p>
          <a:p>
            <a:pPr eaLnBrk="1" hangingPunct="1">
              <a:buFont typeface="Wingdings" pitchFamily="2" charset="2"/>
              <a:buChar char=""/>
            </a:pPr>
            <a:r>
              <a:rPr lang="en-US" sz="2500" dirty="0" smtClean="0"/>
              <a:t>MHPAEA requires parity in care management; most state parity laws do not</a:t>
            </a:r>
          </a:p>
          <a:p>
            <a:pPr eaLnBrk="1" hangingPunct="1">
              <a:buFont typeface="Wingdings" pitchFamily="2" charset="2"/>
              <a:buChar char=""/>
            </a:pPr>
            <a:r>
              <a:rPr lang="en-US" sz="2500" dirty="0" smtClean="0"/>
              <a:t>Parity provides a rationale for equitable use of MAT for SUD</a:t>
            </a:r>
          </a:p>
          <a:p>
            <a:pPr eaLnBrk="1" hangingPunct="1">
              <a:buFont typeface="Wingdings" pitchFamily="2" charset="2"/>
              <a:buChar char=""/>
            </a:pPr>
            <a:r>
              <a:rPr lang="en-US" sz="2500" dirty="0" smtClean="0"/>
              <a:t>Without parity, behavioral health cost shift from private to public sector continues while federal funding drops due to ACA</a:t>
            </a:r>
          </a:p>
          <a:p>
            <a:pPr eaLnBrk="1" hangingPunct="1">
              <a:buFont typeface="Wingdings" pitchFamily="2" charset="2"/>
              <a:buChar char=""/>
            </a:pPr>
            <a:r>
              <a:rPr lang="en-US" sz="2500" dirty="0" smtClean="0"/>
              <a:t>Rationale for equal levels &amp; types of care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62000" y="5791200"/>
            <a:ext cx="7315200" cy="923330"/>
          </a:xfrm>
          <a:prstGeom prst="rect">
            <a:avLst/>
          </a:prstGeom>
          <a:ln w="22225" cap="sq">
            <a:solidFill>
              <a:schemeClr val="tx1"/>
            </a:solidFill>
            <a:bevel/>
          </a:ln>
        </p:spPr>
        <p:style>
          <a:lnRef idx="0">
            <a:scrgbClr r="0" g="0" b="0"/>
          </a:lnRef>
          <a:fillRef idx="1001">
            <a:schemeClr val="lt2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pPr marL="255588" indent="-26988" eaLnBrk="1" fontAlgn="auto" hangingPunct="1"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n-US" sz="2700" b="1" dirty="0" smtClean="0">
                <a:solidFill>
                  <a:srgbClr val="C00000"/>
                </a:solidFill>
              </a:rPr>
              <a:t>Strategy: Encourage DOI to do annual MHPAEA compliance audit</a:t>
            </a: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7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7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37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37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37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37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37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37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37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37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534400" cy="1066800"/>
          </a:xfrm>
        </p:spPr>
        <p:txBody>
          <a:bodyPr/>
          <a:lstStyle/>
          <a:p>
            <a:pPr eaLnBrk="1" hangingPunct="1"/>
            <a:r>
              <a:rPr lang="en-US" dirty="0" smtClean="0"/>
              <a:t>MHPAEA Final Rule: Who &amp; When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382000" cy="5105400"/>
          </a:xfrm>
        </p:spPr>
        <p:txBody>
          <a:bodyPr>
            <a:normAutofit/>
          </a:bodyPr>
          <a:lstStyle/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en-US" sz="3000" dirty="0" smtClean="0"/>
              <a:t>The rule does not apply to Medicaid managed care, CHIP and alternative benefit </a:t>
            </a:r>
            <a:r>
              <a:rPr lang="en-US" sz="3000" smtClean="0"/>
              <a:t>plans but </a:t>
            </a:r>
            <a:r>
              <a:rPr lang="en-US" sz="3000" dirty="0" smtClean="0"/>
              <a:t>law does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en-US" sz="3000" dirty="0" smtClean="0"/>
              <a:t>Continues to allow local &amp; state self-funded plans to apply for an exemption from MHPAEA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en-US" sz="3000" dirty="0" smtClean="0"/>
              <a:t>Applies to the individual market (grandfathered &amp; non-grandfathered plans)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en-US" sz="3000" dirty="0" smtClean="0"/>
              <a:t>Effective for plan years on or after 7/1/14 (1/1/15)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endParaRPr lang="en-US" sz="3000" dirty="0" smtClean="0"/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endParaRPr lang="en-US" sz="3000" dirty="0" smtClean="0"/>
          </a:p>
        </p:txBody>
      </p:sp>
      <p:sp>
        <p:nvSpPr>
          <p:cNvPr id="8196" name="Slide Number Placeholder 5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compatLnSpc="1">
            <a:prstTxWarp prst="textNoShape">
              <a:avLst/>
            </a:prstTxWarp>
            <a:normAutofit fontScale="85000" lnSpcReduction="20000"/>
          </a:bodyPr>
          <a:lstStyle/>
          <a:p>
            <a:pPr>
              <a:defRPr/>
            </a:pPr>
            <a:fld id="{7A0F9135-678B-4BD4-8205-96E7B7549054}" type="slidenum">
              <a:rPr lang="en-US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edian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94B6D2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0C56D131D6B7D469F51B53CDBB2FF0C" ma:contentTypeVersion="1" ma:contentTypeDescription="Create a new document." ma:contentTypeScope="" ma:versionID="17232a87f8c2d6299b2a25963a2701c6">
  <xsd:schema xmlns:xsd="http://www.w3.org/2001/XMLSchema" xmlns:xs="http://www.w3.org/2001/XMLSchema" xmlns:p="http://schemas.microsoft.com/office/2006/metadata/properties" xmlns:ns2="4380e06b-c719-42e1-9c4a-d48f9891c99f" targetNamespace="http://schemas.microsoft.com/office/2006/metadata/properties" ma:root="true" ma:fieldsID="288d2e14bbb57b51db21609a58d50ffe" ns2:_="">
    <xsd:import namespace="4380e06b-c719-42e1-9c4a-d48f9891c99f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380e06b-c719-42e1-9c4a-d48f9891c99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E881DD4-6684-4119-9C2F-3680767F8EE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380e06b-c719-42e1-9c4a-d48f9891c99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5E5F45A-EE7A-40F8-A8B7-9769EE04F0F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253BBD2-3EE3-43BD-8DE6-26356FD5945A}">
  <ds:schemaRefs>
    <ds:schemaRef ds:uri="http://purl.org/dc/elements/1.1/"/>
    <ds:schemaRef ds:uri="http://www.w3.org/XML/1998/namespace"/>
    <ds:schemaRef ds:uri="http://schemas.openxmlformats.org/package/2006/metadata/core-properties"/>
    <ds:schemaRef ds:uri="http://schemas.microsoft.com/office/2006/metadata/properties"/>
    <ds:schemaRef ds:uri="4380e06b-c719-42e1-9c4a-d48f9891c99f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13150</TotalTime>
  <Words>1127</Words>
  <Application>Microsoft Office PowerPoint</Application>
  <PresentationFormat>On-screen Show (4:3)</PresentationFormat>
  <Paragraphs>153</Paragraphs>
  <Slides>21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Median</vt:lpstr>
      <vt:lpstr>Parity Compliance: What we know, where we Need to go</vt:lpstr>
      <vt:lpstr>Overview of the Presentation </vt:lpstr>
      <vt:lpstr>Parity &amp; ACA Chronology</vt:lpstr>
      <vt:lpstr>Opportunities</vt:lpstr>
      <vt:lpstr>Challenges</vt:lpstr>
      <vt:lpstr>Challenges in Detail</vt:lpstr>
      <vt:lpstr>Parity Implementation Problems</vt:lpstr>
      <vt:lpstr>Why is parity important to advocates?</vt:lpstr>
      <vt:lpstr>MHPAEA Final Rule: Who &amp; When</vt:lpstr>
      <vt:lpstr>MHPAEA Does Not Apply To </vt:lpstr>
      <vt:lpstr>Final Rule Improvements over IFR</vt:lpstr>
      <vt:lpstr>MHPAEA Final Rule: Scope of Services</vt:lpstr>
      <vt:lpstr>MHPAEA Final Rule: NQTLs</vt:lpstr>
      <vt:lpstr>MHPAEA Final Rule: Disclosure &amp; Transparency</vt:lpstr>
      <vt:lpstr>MHPAEA Final Rule: Enforcement</vt:lpstr>
      <vt:lpstr>Parity &amp; Medicaid</vt:lpstr>
      <vt:lpstr>Implications</vt:lpstr>
      <vt:lpstr>State &amp; Local Advocacy</vt:lpstr>
      <vt:lpstr>Resources</vt:lpstr>
      <vt:lpstr>Additional Resources</vt:lpstr>
      <vt:lpstr>Questions?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Recovery is What It’s All About</dc:title>
  <dc:creator>Windows User</dc:creator>
  <cp:lastModifiedBy>Debbie Plotnick</cp:lastModifiedBy>
  <cp:revision>265</cp:revision>
  <dcterms:created xsi:type="dcterms:W3CDTF">2013-06-03T19:23:51Z</dcterms:created>
  <dcterms:modified xsi:type="dcterms:W3CDTF">2014-09-09T20:42:28Z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0x01010080C56D131D6B7D469F51B53CDBB2FF0C</vt:lpwstr>
  </property>
  <property fmtid="{D5CDD505-2E9C-101B-9397-08002B2CF9AE}" pid="3" name="IsMyDocuments">
    <vt:bool>true</vt:bool>
  </property>
</Properties>
</file>