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72" r:id="rId1"/>
  </p:sldMasterIdLst>
  <p:notesMasterIdLst>
    <p:notesMasterId r:id="rId39"/>
  </p:notesMasterIdLst>
  <p:handoutMasterIdLst>
    <p:handoutMasterId r:id="rId40"/>
  </p:handoutMasterIdLst>
  <p:sldIdLst>
    <p:sldId id="256" r:id="rId2"/>
    <p:sldId id="333" r:id="rId3"/>
    <p:sldId id="355" r:id="rId4"/>
    <p:sldId id="356" r:id="rId5"/>
    <p:sldId id="334" r:id="rId6"/>
    <p:sldId id="335" r:id="rId7"/>
    <p:sldId id="336" r:id="rId8"/>
    <p:sldId id="288" r:id="rId9"/>
    <p:sldId id="354" r:id="rId10"/>
    <p:sldId id="314" r:id="rId11"/>
    <p:sldId id="342" r:id="rId12"/>
    <p:sldId id="345" r:id="rId13"/>
    <p:sldId id="309" r:id="rId14"/>
    <p:sldId id="310" r:id="rId15"/>
    <p:sldId id="294" r:id="rId16"/>
    <p:sldId id="329" r:id="rId17"/>
    <p:sldId id="316" r:id="rId18"/>
    <p:sldId id="346" r:id="rId19"/>
    <p:sldId id="330" r:id="rId20"/>
    <p:sldId id="347" r:id="rId21"/>
    <p:sldId id="338" r:id="rId22"/>
    <p:sldId id="339" r:id="rId23"/>
    <p:sldId id="357" r:id="rId24"/>
    <p:sldId id="343" r:id="rId25"/>
    <p:sldId id="360" r:id="rId26"/>
    <p:sldId id="348" r:id="rId27"/>
    <p:sldId id="349" r:id="rId28"/>
    <p:sldId id="350" r:id="rId29"/>
    <p:sldId id="351" r:id="rId30"/>
    <p:sldId id="358" r:id="rId31"/>
    <p:sldId id="285" r:id="rId32"/>
    <p:sldId id="344" r:id="rId33"/>
    <p:sldId id="352" r:id="rId34"/>
    <p:sldId id="340" r:id="rId35"/>
    <p:sldId id="341" r:id="rId36"/>
    <p:sldId id="359" r:id="rId37"/>
    <p:sldId id="283" r:id="rId38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 xmlns="">
        <p15:guide id="1" orient="horz" pos="1008">
          <p15:clr>
            <a:srgbClr val="A4A3A4"/>
          </p15:clr>
        </p15:guide>
        <p15:guide id="2" pos="192">
          <p15:clr>
            <a:srgbClr val="A4A3A4"/>
          </p15:clr>
        </p15:guide>
        <p15:guide id="3" pos="55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520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745" autoAdjust="0"/>
  </p:normalViewPr>
  <p:slideViewPr>
    <p:cSldViewPr>
      <p:cViewPr>
        <p:scale>
          <a:sx n="94" d="100"/>
          <a:sy n="94" d="100"/>
        </p:scale>
        <p:origin x="-1170" y="174"/>
      </p:cViewPr>
      <p:guideLst>
        <p:guide orient="horz" pos="1008"/>
        <p:guide pos="192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49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aulPam\Documents\Paul\Our%20Health%20Policy%20Matters\Data\2013%20Chart%20Data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11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ulPam\Documents\Paul\Our%20Health%20Policy%20Matters\Data\US%20DOE%20Special%20Ed%20Number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ulPam\Documents\Paul\Presentations\PBC%20CAC%20Presentation%20Data%20Fil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ulPam\Documents\Paul\Presentations\PBC%20CAC%20Presentation%20Data%20Fil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ulPam\Documents\Paul\Presentations\PBC%20CAC%20Presentation%20Data%20Fil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ulPam\Documents\Paul\Presentations\PBC%20CAC%20Presentation%20Data%20Fi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NIMH: Lifetime prevalence, 13-18 Year olds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Lifetime prevalences, 13-18 Year olds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Any Disorder</c:v>
                </c:pt>
                <c:pt idx="1">
                  <c:v>Severe Disorder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0.46300000000000002</c:v>
                </c:pt>
                <c:pt idx="1">
                  <c:v>0.214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1887744"/>
        <c:axId val="129635072"/>
      </c:barChart>
      <c:catAx>
        <c:axId val="121887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35072"/>
        <c:crosses val="autoZero"/>
        <c:auto val="1"/>
        <c:lblAlgn val="ctr"/>
        <c:lblOffset val="100"/>
        <c:noMultiLvlLbl val="0"/>
      </c:catAx>
      <c:valAx>
        <c:axId val="129635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F0000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88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19-26 year olds v 27-29 year </a:t>
            </a:r>
            <a:r>
              <a:rPr lang="en-US" dirty="0" smtClean="0"/>
              <a:t>olds, post 2010 ACA Dependents</a:t>
            </a:r>
            <a:r>
              <a:rPr lang="en-US" baseline="0" dirty="0" smtClean="0"/>
              <a:t> Provision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19-26 year olds v 27-29 year olds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Inpatient Visits Increase</c:v>
                </c:pt>
                <c:pt idx="1">
                  <c:v>MH Visits Increase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3.5000000000000003E-2</c:v>
                </c:pt>
                <c:pt idx="1">
                  <c:v>0.09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5799680"/>
        <c:axId val="216371968"/>
      </c:barChart>
      <c:catAx>
        <c:axId val="215799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en-US"/>
          </a:p>
        </c:txPr>
        <c:crossAx val="216371968"/>
        <c:crosses val="autoZero"/>
        <c:auto val="1"/>
        <c:lblAlgn val="ctr"/>
        <c:lblOffset val="100"/>
        <c:noMultiLvlLbl val="0"/>
      </c:catAx>
      <c:valAx>
        <c:axId val="21637196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15799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Mean Cost Per Hospital Stay, 2010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Sheet1!$B$94:$B$98</c:f>
              <c:strCache>
                <c:ptCount val="5"/>
                <c:pt idx="0">
                  <c:v>Mood Disorders</c:v>
                </c:pt>
                <c:pt idx="1">
                  <c:v>Diabetes Mellitus</c:v>
                </c:pt>
                <c:pt idx="2">
                  <c:v>All Diagnoses</c:v>
                </c:pt>
                <c:pt idx="3">
                  <c:v>Intracranial Injury</c:v>
                </c:pt>
                <c:pt idx="4">
                  <c:v>Respiratory Arrest</c:v>
                </c:pt>
              </c:strCache>
            </c:strRef>
          </c:cat>
          <c:val>
            <c:numRef>
              <c:f>Sheet1!$C$94:$C$98</c:f>
              <c:numCache>
                <c:formatCode>_("$"* #,##0_);_("$"* \(#,##0\);_("$"* "-"??_);_(@_)</c:formatCode>
                <c:ptCount val="5"/>
                <c:pt idx="0">
                  <c:v>4800</c:v>
                </c:pt>
                <c:pt idx="1">
                  <c:v>9000</c:v>
                </c:pt>
                <c:pt idx="2">
                  <c:v>9700</c:v>
                </c:pt>
                <c:pt idx="3">
                  <c:v>18000</c:v>
                </c:pt>
                <c:pt idx="4">
                  <c:v>22300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8127744"/>
        <c:axId val="90864640"/>
      </c:barChart>
      <c:catAx>
        <c:axId val="88127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0864640"/>
        <c:crosses val="autoZero"/>
        <c:auto val="1"/>
        <c:lblAlgn val="ctr"/>
        <c:lblOffset val="100"/>
        <c:noMultiLvlLbl val="0"/>
      </c:catAx>
      <c:valAx>
        <c:axId val="90864640"/>
        <c:scaling>
          <c:orientation val="minMax"/>
        </c:scaling>
        <c:delete val="1"/>
        <c:axPos val="l"/>
        <c:numFmt formatCode="_(&quot;$&quot;* #,##0_);_(&quot;$&quot;* \(#,##0\);_(&quot;$&quot;* &quot;-&quot;??_);_(@_)" sourceLinked="1"/>
        <c:majorTickMark val="out"/>
        <c:minorTickMark val="none"/>
        <c:tickLblPos val="none"/>
        <c:crossAx val="8812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180 Day</a:t>
            </a:r>
            <a:r>
              <a:rPr lang="en-US" baseline="0" dirty="0" smtClean="0"/>
              <a:t> Readmission Rates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States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&gt; 15%</c:v>
                </c:pt>
                <c:pt idx="1">
                  <c:v>&gt;20%</c:v>
                </c:pt>
                <c:pt idx="2">
                  <c:v>&gt;25%</c:v>
                </c:pt>
                <c:pt idx="3">
                  <c:v>&gt;30%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1">
                  <c:v>19</c:v>
                </c:pt>
                <c:pt idx="2">
                  <c:v>8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447168"/>
        <c:axId val="54907264"/>
      </c:barChart>
      <c:catAx>
        <c:axId val="39447168"/>
        <c:scaling>
          <c:orientation val="minMax"/>
        </c:scaling>
        <c:delete val="0"/>
        <c:axPos val="b"/>
        <c:majorTickMark val="out"/>
        <c:minorTickMark val="none"/>
        <c:tickLblPos val="nextTo"/>
        <c:crossAx val="54907264"/>
        <c:crosses val="autoZero"/>
        <c:auto val="1"/>
        <c:lblAlgn val="ctr"/>
        <c:lblOffset val="100"/>
        <c:noMultiLvlLbl val="0"/>
      </c:catAx>
      <c:valAx>
        <c:axId val="54907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447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ACO Covered Lives, 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Total</c:v>
                </c:pt>
                <c:pt idx="1">
                  <c:v>Medicare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18.3</c:v>
                </c:pt>
                <c:pt idx="1">
                  <c:v>5.2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ACO Covered Lives, 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Total</c:v>
                </c:pt>
                <c:pt idx="1">
                  <c:v>Medicare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13.6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3734528"/>
        <c:axId val="63736064"/>
      </c:barChart>
      <c:catAx>
        <c:axId val="63734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63736064"/>
        <c:crosses val="autoZero"/>
        <c:auto val="1"/>
        <c:lblAlgn val="ctr"/>
        <c:lblOffset val="100"/>
        <c:noMultiLvlLbl val="0"/>
      </c:catAx>
      <c:valAx>
        <c:axId val="63736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373452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3">
                  <c:v>                     Families USA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3">
                  <c:v>10125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Twitter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3">
                  <c:v>                     Families USA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3">
                  <c:v>9420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3926656"/>
        <c:axId val="63928192"/>
      </c:barChart>
      <c:catAx>
        <c:axId val="63926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63928192"/>
        <c:crosses val="autoZero"/>
        <c:auto val="1"/>
        <c:lblAlgn val="ctr"/>
        <c:lblOffset val="100"/>
        <c:noMultiLvlLbl val="0"/>
      </c:catAx>
      <c:valAx>
        <c:axId val="63928192"/>
        <c:scaling>
          <c:orientation val="minMax"/>
          <c:max val="80000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6392665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 w="0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2">
                  <c:v>Children's Defense Fund</c:v>
                </c:pt>
                <c:pt idx="3">
                  <c:v>Families USA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2">
                  <c:v>41890</c:v>
                </c:pt>
                <c:pt idx="3">
                  <c:v>10125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Twitter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2">
                  <c:v>Children's Defense Fund</c:v>
                </c:pt>
                <c:pt idx="3">
                  <c:v>Families USA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2">
                  <c:v>23600</c:v>
                </c:pt>
                <c:pt idx="3">
                  <c:v>9420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1529216"/>
        <c:axId val="71530752"/>
      </c:barChart>
      <c:catAx>
        <c:axId val="71529216"/>
        <c:scaling>
          <c:orientation val="minMax"/>
        </c:scaling>
        <c:delete val="0"/>
        <c:axPos val="l"/>
        <c:majorTickMark val="none"/>
        <c:minorTickMark val="none"/>
        <c:tickLblPos val="nextTo"/>
        <c:crossAx val="71530752"/>
        <c:crosses val="autoZero"/>
        <c:auto val="1"/>
        <c:lblAlgn val="ctr"/>
        <c:lblOffset val="100"/>
        <c:noMultiLvlLbl val="0"/>
      </c:catAx>
      <c:valAx>
        <c:axId val="71530752"/>
        <c:scaling>
          <c:orientation val="minMax"/>
          <c:max val="80000"/>
        </c:scaling>
        <c:delete val="1"/>
        <c:axPos val="b"/>
        <c:numFmt formatCode="General" sourceLinked="1"/>
        <c:majorTickMark val="out"/>
        <c:minorTickMark val="none"/>
        <c:tickLblPos val="nextTo"/>
        <c:crossAx val="7152921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1">
                  <c:v>NAMI</c:v>
                </c:pt>
                <c:pt idx="2">
                  <c:v>Children's Defense Fund</c:v>
                </c:pt>
                <c:pt idx="3">
                  <c:v>Families USA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1">
                  <c:v>18000</c:v>
                </c:pt>
                <c:pt idx="2">
                  <c:v>41890</c:v>
                </c:pt>
                <c:pt idx="3">
                  <c:v>10125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Twitter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1">
                  <c:v>NAMI</c:v>
                </c:pt>
                <c:pt idx="2">
                  <c:v>Children's Defense Fund</c:v>
                </c:pt>
                <c:pt idx="3">
                  <c:v>Families USA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1">
                  <c:v>40600</c:v>
                </c:pt>
                <c:pt idx="2">
                  <c:v>23600</c:v>
                </c:pt>
                <c:pt idx="3">
                  <c:v>9420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2926336"/>
        <c:axId val="72927872"/>
      </c:barChart>
      <c:catAx>
        <c:axId val="72926336"/>
        <c:scaling>
          <c:orientation val="minMax"/>
        </c:scaling>
        <c:delete val="0"/>
        <c:axPos val="l"/>
        <c:majorTickMark val="none"/>
        <c:minorTickMark val="none"/>
        <c:tickLblPos val="nextTo"/>
        <c:crossAx val="72927872"/>
        <c:crosses val="autoZero"/>
        <c:auto val="1"/>
        <c:lblAlgn val="ctr"/>
        <c:lblOffset val="100"/>
        <c:noMultiLvlLbl val="0"/>
      </c:catAx>
      <c:valAx>
        <c:axId val="72927872"/>
        <c:scaling>
          <c:orientation val="minMax"/>
          <c:max val="80000"/>
        </c:scaling>
        <c:delete val="1"/>
        <c:axPos val="b"/>
        <c:numFmt formatCode="General" sourceLinked="1"/>
        <c:majorTickMark val="out"/>
        <c:minorTickMark val="none"/>
        <c:tickLblPos val="nextTo"/>
        <c:crossAx val="7292633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cat>
            <c:strRef>
              <c:f>Sheet1!$A$2:$A$5</c:f>
              <c:strCache>
                <c:ptCount val="4"/>
                <c:pt idx="0">
                  <c:v>MHA</c:v>
                </c:pt>
                <c:pt idx="1">
                  <c:v>NAMI</c:v>
                </c:pt>
                <c:pt idx="2">
                  <c:v>Children's Defense Fund</c:v>
                </c:pt>
                <c:pt idx="3">
                  <c:v>Families USA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68000</c:v>
                </c:pt>
                <c:pt idx="1">
                  <c:v>18000</c:v>
                </c:pt>
                <c:pt idx="2">
                  <c:v>41890</c:v>
                </c:pt>
                <c:pt idx="3">
                  <c:v>10125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Twitter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Sheet1!$A$2:$A$5</c:f>
              <c:strCache>
                <c:ptCount val="4"/>
                <c:pt idx="0">
                  <c:v>MHA</c:v>
                </c:pt>
                <c:pt idx="1">
                  <c:v>NAMI</c:v>
                </c:pt>
                <c:pt idx="2">
                  <c:v>Children's Defense Fund</c:v>
                </c:pt>
                <c:pt idx="3">
                  <c:v>Families USA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37000</c:v>
                </c:pt>
                <c:pt idx="1">
                  <c:v>40600</c:v>
                </c:pt>
                <c:pt idx="2">
                  <c:v>23600</c:v>
                </c:pt>
                <c:pt idx="3">
                  <c:v>9420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2968448"/>
        <c:axId val="72974336"/>
      </c:barChart>
      <c:catAx>
        <c:axId val="72968448"/>
        <c:scaling>
          <c:orientation val="minMax"/>
        </c:scaling>
        <c:delete val="0"/>
        <c:axPos val="l"/>
        <c:majorTickMark val="none"/>
        <c:minorTickMark val="none"/>
        <c:tickLblPos val="nextTo"/>
        <c:crossAx val="72974336"/>
        <c:crosses val="autoZero"/>
        <c:auto val="1"/>
        <c:lblAlgn val="ctr"/>
        <c:lblOffset val="100"/>
        <c:noMultiLvlLbl val="0"/>
      </c:catAx>
      <c:valAx>
        <c:axId val="72974336"/>
        <c:scaling>
          <c:orientation val="minMax"/>
          <c:max val="80000"/>
        </c:scaling>
        <c:delete val="1"/>
        <c:axPos val="b"/>
        <c:numFmt formatCode="General" sourceLinked="1"/>
        <c:majorTickMark val="out"/>
        <c:minorTickMark val="none"/>
        <c:tickLblPos val="nextTo"/>
        <c:crossAx val="7296844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2400" b="1">
                <a:solidFill>
                  <a:schemeClr val="accent3">
                    <a:lumMod val="50000"/>
                  </a:schemeClr>
                </a:solidFill>
              </a:rPr>
              <a:t>People with Serious Mental Illnesses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People with SMI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% of Overall Population</c:v>
                </c:pt>
                <c:pt idx="1">
                  <c:v>% of Men in Prison</c:v>
                </c:pt>
                <c:pt idx="2">
                  <c:v>% of Women in Prison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0.06</c:v>
                </c:pt>
                <c:pt idx="1">
                  <c:v>0.15</c:v>
                </c:pt>
                <c:pt idx="2">
                  <c:v>0.31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7973888"/>
        <c:axId val="87976576"/>
      </c:barChart>
      <c:catAx>
        <c:axId val="8797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976576"/>
        <c:crosses val="autoZero"/>
        <c:auto val="1"/>
        <c:lblAlgn val="ctr"/>
        <c:lblOffset val="100"/>
        <c:noMultiLvlLbl val="0"/>
      </c:catAx>
      <c:valAx>
        <c:axId val="879765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797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Homeless People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Serious MI</c:v>
                </c:pt>
                <c:pt idx="1">
                  <c:v>Alcohol Dependency</c:v>
                </c:pt>
                <c:pt idx="2">
                  <c:v>Drug Dependency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0.3300000000000014</c:v>
                </c:pt>
                <c:pt idx="1">
                  <c:v>0.38000000000000117</c:v>
                </c:pt>
                <c:pt idx="2">
                  <c:v>0.26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8084480"/>
        <c:axId val="88087168"/>
      </c:barChart>
      <c:catAx>
        <c:axId val="88084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87168"/>
        <c:crosses val="autoZero"/>
        <c:auto val="1"/>
        <c:lblAlgn val="ctr"/>
        <c:lblOffset val="100"/>
        <c:noMultiLvlLbl val="0"/>
      </c:catAx>
      <c:valAx>
        <c:axId val="880871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8808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Children with ED in Special Ed (thousands)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Sheet1!$A$1:$M$1</c:f>
              <c:strCache>
                <c:ptCount val="13"/>
                <c:pt idx="0">
                  <c:v>1990-91</c:v>
                </c:pt>
                <c:pt idx="1">
                  <c:v>1995-96</c:v>
                </c:pt>
                <c:pt idx="2">
                  <c:v>2000-01</c:v>
                </c:pt>
                <c:pt idx="3">
                  <c:v>2001-02</c:v>
                </c:pt>
                <c:pt idx="4">
                  <c:v>2002-03</c:v>
                </c:pt>
                <c:pt idx="5">
                  <c:v>2003-04</c:v>
                </c:pt>
                <c:pt idx="6">
                  <c:v>2004-05</c:v>
                </c:pt>
                <c:pt idx="7">
                  <c:v>2005-06</c:v>
                </c:pt>
                <c:pt idx="8">
                  <c:v>2006-07</c:v>
                </c:pt>
                <c:pt idx="9">
                  <c:v>2007-08</c:v>
                </c:pt>
                <c:pt idx="10">
                  <c:v>2008-09</c:v>
                </c:pt>
                <c:pt idx="11">
                  <c:v>2009-10</c:v>
                </c:pt>
                <c:pt idx="12">
                  <c:v>2010-11</c:v>
                </c:pt>
              </c:strCache>
            </c:strRef>
          </c:cat>
          <c:val>
            <c:numRef>
              <c:f>Sheet1!$A$2:$M$2</c:f>
              <c:numCache>
                <c:formatCode>#,##0</c:formatCode>
                <c:ptCount val="13"/>
                <c:pt idx="0">
                  <c:v>389.49699999999962</c:v>
                </c:pt>
                <c:pt idx="1">
                  <c:v>437.267</c:v>
                </c:pt>
                <c:pt idx="2">
                  <c:v>480.608</c:v>
                </c:pt>
                <c:pt idx="3">
                  <c:v>483.15600000000001</c:v>
                </c:pt>
                <c:pt idx="4">
                  <c:v>485.464</c:v>
                </c:pt>
                <c:pt idx="5">
                  <c:v>488.75700000000001</c:v>
                </c:pt>
                <c:pt idx="6">
                  <c:v>488.67099999999999</c:v>
                </c:pt>
                <c:pt idx="7" formatCode="0">
                  <c:v>476.59099999999978</c:v>
                </c:pt>
                <c:pt idx="8">
                  <c:v>463.75200000000001</c:v>
                </c:pt>
                <c:pt idx="9">
                  <c:v>441.84699999999975</c:v>
                </c:pt>
                <c:pt idx="10">
                  <c:v>419.78799999999978</c:v>
                </c:pt>
                <c:pt idx="11">
                  <c:v>406.86399999999975</c:v>
                </c:pt>
                <c:pt idx="12" formatCode="0">
                  <c:v>388.62599999999975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7344384"/>
        <c:axId val="37755520"/>
      </c:barChart>
      <c:catAx>
        <c:axId val="37344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7755520"/>
        <c:crosses val="autoZero"/>
        <c:auto val="1"/>
        <c:lblAlgn val="ctr"/>
        <c:lblOffset val="100"/>
        <c:noMultiLvlLbl val="0"/>
      </c:catAx>
      <c:valAx>
        <c:axId val="3775552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37344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MHA Screening Results, 2014:</a:t>
            </a:r>
            <a:r>
              <a:rPr lang="en-US" baseline="0" dirty="0" smtClean="0"/>
              <a:t> </a:t>
            </a:r>
            <a:r>
              <a:rPr lang="en-US" baseline="0" dirty="0"/>
              <a:t>Low v High Income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Sheet1!$H$2</c:f>
              <c:strCache>
                <c:ptCount val="1"/>
                <c:pt idx="0">
                  <c:v>Serious Illness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Sheet1!$G$3:$G$4</c:f>
              <c:strCache>
                <c:ptCount val="2"/>
                <c:pt idx="0">
                  <c:v>Less than $20,000</c:v>
                </c:pt>
                <c:pt idx="1">
                  <c:v>$80,000+</c:v>
                </c:pt>
              </c:strCache>
            </c:strRef>
          </c:cat>
          <c:val>
            <c:numRef>
              <c:f>Sheet1!$H$3:$H$4</c:f>
              <c:numCache>
                <c:formatCode>General</c:formatCode>
                <c:ptCount val="2"/>
                <c:pt idx="0">
                  <c:v>8675</c:v>
                </c:pt>
                <c:pt idx="1">
                  <c:v>4274</c:v>
                </c:pt>
              </c:numCache>
            </c:numRef>
          </c:val>
        </c:ser>
        <c:ser>
          <c:idx val="1"/>
          <c:order val="1"/>
          <c:tx>
            <c:strRef>
              <c:f>Sheet1!$I$2</c:f>
              <c:strCache>
                <c:ptCount val="1"/>
                <c:pt idx="0">
                  <c:v>Minimal to Moderate Illness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Sheet1!$G$3:$G$4</c:f>
              <c:strCache>
                <c:ptCount val="2"/>
                <c:pt idx="0">
                  <c:v>Less than $20,000</c:v>
                </c:pt>
                <c:pt idx="1">
                  <c:v>$80,000+</c:v>
                </c:pt>
              </c:strCache>
            </c:strRef>
          </c:cat>
          <c:val>
            <c:numRef>
              <c:f>Sheet1!$I$3:$I$4</c:f>
              <c:numCache>
                <c:formatCode>General</c:formatCode>
                <c:ptCount val="2"/>
                <c:pt idx="0">
                  <c:v>5109</c:v>
                </c:pt>
                <c:pt idx="1">
                  <c:v>5120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4968320"/>
        <c:axId val="54969856"/>
      </c:barChart>
      <c:catAx>
        <c:axId val="549683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54969856"/>
        <c:crosses val="autoZero"/>
        <c:auto val="1"/>
        <c:lblAlgn val="ctr"/>
        <c:lblOffset val="100"/>
        <c:noMultiLvlLbl val="0"/>
      </c:catAx>
      <c:valAx>
        <c:axId val="549698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496832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Receiving No Treatment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Receive No Treatment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Adults with SMI</c:v>
                </c:pt>
                <c:pt idx="1">
                  <c:v>Children with MI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0.41000000000000031</c:v>
                </c:pt>
                <c:pt idx="1">
                  <c:v>0.49000000000000032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7097856"/>
        <c:axId val="189330176"/>
      </c:barChart>
      <c:catAx>
        <c:axId val="187097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9330176"/>
        <c:crosses val="autoZero"/>
        <c:auto val="1"/>
        <c:lblAlgn val="ctr"/>
        <c:lblOffset val="100"/>
        <c:noMultiLvlLbl val="0"/>
      </c:catAx>
      <c:valAx>
        <c:axId val="18933017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87097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See PCP</c:v>
                </c:pt>
                <c:pt idx="1">
                  <c:v>% antidepressants by PCPs</c:v>
                </c:pt>
                <c:pt idx="2">
                  <c:v>% stimulants by PCPs</c:v>
                </c:pt>
                <c:pt idx="3">
                  <c:v>% antipsychotics by PCPs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</c:v>
                </c:pt>
                <c:pt idx="1">
                  <c:v>0.64</c:v>
                </c:pt>
                <c:pt idx="2">
                  <c:v>0.52</c:v>
                </c:pt>
                <c:pt idx="3">
                  <c:v>0.37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923008"/>
        <c:axId val="198925696"/>
      </c:barChart>
      <c:catAx>
        <c:axId val="19892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925696"/>
        <c:crosses val="autoZero"/>
        <c:auto val="1"/>
        <c:lblAlgn val="ctr"/>
        <c:lblOffset val="100"/>
        <c:noMultiLvlLbl val="0"/>
      </c:catAx>
      <c:valAx>
        <c:axId val="19892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92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Uninsured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Exchange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Coverage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Medicaid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Expansion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Sheet1!$W$17:$Y$17</c:f>
              <c:strCache>
                <c:ptCount val="3"/>
                <c:pt idx="0">
                  <c:v>Uninsured</c:v>
                </c:pt>
                <c:pt idx="1">
                  <c:v>Exchange Coverage</c:v>
                </c:pt>
                <c:pt idx="2">
                  <c:v>Medicaid Expansion</c:v>
                </c:pt>
              </c:strCache>
            </c:strRef>
          </c:cat>
          <c:val>
            <c:numRef>
              <c:f>Sheet1!$W$18:$Y$18</c:f>
              <c:numCache>
                <c:formatCode>0</c:formatCode>
                <c:ptCount val="3"/>
                <c:pt idx="0">
                  <c:v>158860</c:v>
                </c:pt>
                <c:pt idx="1">
                  <c:v>73220.939999999988</c:v>
                </c:pt>
                <c:pt idx="2">
                  <c:v>105895.40000000001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25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Uninsured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Exchange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Coverage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Sheet1!$W$15:$X$15</c:f>
              <c:strCache>
                <c:ptCount val="2"/>
                <c:pt idx="0">
                  <c:v>Uninsured</c:v>
                </c:pt>
                <c:pt idx="1">
                  <c:v>Exchange Coverage</c:v>
                </c:pt>
              </c:strCache>
            </c:strRef>
          </c:cat>
          <c:val>
            <c:numRef>
              <c:f>Sheet1!$W$16:$X$16</c:f>
              <c:numCache>
                <c:formatCode>0</c:formatCode>
                <c:ptCount val="2"/>
                <c:pt idx="0">
                  <c:v>240315</c:v>
                </c:pt>
                <c:pt idx="1">
                  <c:v>97658.247692307676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25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CA2925-AA92-44B1-A332-45925EC11A7C}" type="doc">
      <dgm:prSet loTypeId="urn:microsoft.com/office/officeart/2005/8/layout/cycle8" loCatId="cycle" qsTypeId="urn:microsoft.com/office/officeart/2005/8/quickstyle/3d4" qsCatId="3D" csTypeId="urn:microsoft.com/office/officeart/2005/8/colors/colorful3" csCatId="colorful" phldr="1"/>
      <dgm:spPr/>
    </dgm:pt>
    <dgm:pt modelId="{F6CD6B62-10B5-4364-B3FF-577C362000B0}">
      <dgm:prSet phldrT="[Text]" custT="1"/>
      <dgm:spPr>
        <a:solidFill>
          <a:srgbClr val="FF0000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2000" b="1" dirty="0"/>
            <a:t>Prevention</a:t>
          </a:r>
          <a:endParaRPr lang="en-US" sz="1500" b="1" dirty="0"/>
        </a:p>
      </dgm:t>
    </dgm:pt>
    <dgm:pt modelId="{ABEE33F2-8BB0-4BA7-B1D6-2C08D35B9168}" type="parTrans" cxnId="{9446D435-B388-4C40-BDF6-D87D66E72C09}">
      <dgm:prSet/>
      <dgm:spPr/>
      <dgm:t>
        <a:bodyPr/>
        <a:lstStyle/>
        <a:p>
          <a:endParaRPr lang="en-US"/>
        </a:p>
      </dgm:t>
    </dgm:pt>
    <dgm:pt modelId="{C2B68480-4EF3-4E6F-9594-1CDDA6077EC1}" type="sibTrans" cxnId="{9446D435-B388-4C40-BDF6-D87D66E72C09}">
      <dgm:prSet/>
      <dgm:spPr/>
      <dgm:t>
        <a:bodyPr/>
        <a:lstStyle/>
        <a:p>
          <a:endParaRPr lang="en-US"/>
        </a:p>
      </dgm:t>
    </dgm:pt>
    <dgm:pt modelId="{20174832-B93C-49B8-954B-CD422DD8E257}">
      <dgm:prSet phldrT="[Text]" custT="1"/>
      <dgm:spPr>
        <a:solidFill>
          <a:srgbClr val="099520"/>
        </a:solidFill>
      </dgm:spPr>
      <dgm:t>
        <a:bodyPr/>
        <a:lstStyle/>
        <a:p>
          <a:r>
            <a:rPr lang="en-US" sz="2000" b="1" dirty="0"/>
            <a:t>Integrated Care and Treatment</a:t>
          </a:r>
          <a:endParaRPr lang="en-US" sz="2400" b="1" dirty="0"/>
        </a:p>
      </dgm:t>
    </dgm:pt>
    <dgm:pt modelId="{9823115E-ED5A-4586-95BE-3283574D4924}" type="parTrans" cxnId="{87E4CB69-DEAE-456B-9614-3A0114B1E394}">
      <dgm:prSet/>
      <dgm:spPr/>
      <dgm:t>
        <a:bodyPr/>
        <a:lstStyle/>
        <a:p>
          <a:endParaRPr lang="en-US"/>
        </a:p>
      </dgm:t>
    </dgm:pt>
    <dgm:pt modelId="{C9ACCDB1-A98C-4771-8423-8EBD7DC6A2DC}" type="sibTrans" cxnId="{87E4CB69-DEAE-456B-9614-3A0114B1E394}">
      <dgm:prSet/>
      <dgm:spPr/>
      <dgm:t>
        <a:bodyPr/>
        <a:lstStyle/>
        <a:p>
          <a:endParaRPr lang="en-US"/>
        </a:p>
      </dgm:t>
    </dgm:pt>
    <dgm:pt modelId="{5D4775F6-56AA-401C-9B1E-A60298D0A335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2000" b="1" dirty="0"/>
            <a:t>Recovery</a:t>
          </a:r>
          <a:endParaRPr lang="en-US" sz="1600" b="1" dirty="0"/>
        </a:p>
      </dgm:t>
    </dgm:pt>
    <dgm:pt modelId="{00951CBE-E34A-4481-8B3D-036D259E9E1E}" type="parTrans" cxnId="{8E52471F-B52B-4F70-B287-6DE6D2720E9A}">
      <dgm:prSet/>
      <dgm:spPr/>
      <dgm:t>
        <a:bodyPr/>
        <a:lstStyle/>
        <a:p>
          <a:endParaRPr lang="en-US"/>
        </a:p>
      </dgm:t>
    </dgm:pt>
    <dgm:pt modelId="{6C78DA33-0061-4153-8E02-D7B8D4AC2018}" type="sibTrans" cxnId="{8E52471F-B52B-4F70-B287-6DE6D2720E9A}">
      <dgm:prSet/>
      <dgm:spPr/>
      <dgm:t>
        <a:bodyPr/>
        <a:lstStyle/>
        <a:p>
          <a:endParaRPr lang="en-US"/>
        </a:p>
      </dgm:t>
    </dgm:pt>
    <dgm:pt modelId="{A7A68D96-0150-49B0-B679-59B1BFBC5D87}">
      <dgm:prSet custT="1"/>
      <dgm:spPr/>
      <dgm:t>
        <a:bodyPr/>
        <a:lstStyle/>
        <a:p>
          <a:r>
            <a:rPr lang="en-US" sz="2000" b="1" dirty="0"/>
            <a:t>Early Identification and Intervention</a:t>
          </a:r>
        </a:p>
      </dgm:t>
    </dgm:pt>
    <dgm:pt modelId="{46C32C7A-FC1D-4373-BF1C-00CB9885A336}" type="parTrans" cxnId="{9F46BC8A-96A1-40DD-9921-964D11064D9B}">
      <dgm:prSet/>
      <dgm:spPr/>
      <dgm:t>
        <a:bodyPr/>
        <a:lstStyle/>
        <a:p>
          <a:endParaRPr lang="en-US"/>
        </a:p>
      </dgm:t>
    </dgm:pt>
    <dgm:pt modelId="{4E638D10-03A1-4890-8399-B3FEB9BA7230}" type="sibTrans" cxnId="{9F46BC8A-96A1-40DD-9921-964D11064D9B}">
      <dgm:prSet/>
      <dgm:spPr/>
      <dgm:t>
        <a:bodyPr/>
        <a:lstStyle/>
        <a:p>
          <a:endParaRPr lang="en-US"/>
        </a:p>
      </dgm:t>
    </dgm:pt>
    <dgm:pt modelId="{D8345349-527D-477D-BCBC-796C381DA656}" type="pres">
      <dgm:prSet presAssocID="{CECA2925-AA92-44B1-A332-45925EC11A7C}" presName="compositeShape" presStyleCnt="0">
        <dgm:presLayoutVars>
          <dgm:chMax val="7"/>
          <dgm:dir/>
          <dgm:resizeHandles val="exact"/>
        </dgm:presLayoutVars>
      </dgm:prSet>
      <dgm:spPr/>
    </dgm:pt>
    <dgm:pt modelId="{94371979-0D77-4808-A7D5-53E8C55DDAAC}" type="pres">
      <dgm:prSet presAssocID="{CECA2925-AA92-44B1-A332-45925EC11A7C}" presName="wedge1" presStyleLbl="node1" presStyleIdx="0" presStyleCnt="4"/>
      <dgm:spPr/>
      <dgm:t>
        <a:bodyPr/>
        <a:lstStyle/>
        <a:p>
          <a:endParaRPr lang="en-US"/>
        </a:p>
      </dgm:t>
    </dgm:pt>
    <dgm:pt modelId="{8D734C8E-879C-4677-BCD4-03613AA320CA}" type="pres">
      <dgm:prSet presAssocID="{CECA2925-AA92-44B1-A332-45925EC11A7C}" presName="dummy1a" presStyleCnt="0"/>
      <dgm:spPr/>
    </dgm:pt>
    <dgm:pt modelId="{17306B21-FB5D-4D39-9E8C-7FF72DA00954}" type="pres">
      <dgm:prSet presAssocID="{CECA2925-AA92-44B1-A332-45925EC11A7C}" presName="dummy1b" presStyleCnt="0"/>
      <dgm:spPr/>
    </dgm:pt>
    <dgm:pt modelId="{33BFCF7E-A0F2-4084-8405-F1E5E71959EA}" type="pres">
      <dgm:prSet presAssocID="{CECA2925-AA92-44B1-A332-45925EC11A7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C212D-5CFE-46E2-A52B-FEAB7D521060}" type="pres">
      <dgm:prSet presAssocID="{CECA2925-AA92-44B1-A332-45925EC11A7C}" presName="wedge2" presStyleLbl="node1" presStyleIdx="1" presStyleCnt="4"/>
      <dgm:spPr/>
      <dgm:t>
        <a:bodyPr/>
        <a:lstStyle/>
        <a:p>
          <a:endParaRPr lang="en-US"/>
        </a:p>
      </dgm:t>
    </dgm:pt>
    <dgm:pt modelId="{D81F1CD7-232B-43AA-8CDC-62C57158C850}" type="pres">
      <dgm:prSet presAssocID="{CECA2925-AA92-44B1-A332-45925EC11A7C}" presName="dummy2a" presStyleCnt="0"/>
      <dgm:spPr/>
    </dgm:pt>
    <dgm:pt modelId="{9E384666-3BD3-4943-A26C-C38139BBB626}" type="pres">
      <dgm:prSet presAssocID="{CECA2925-AA92-44B1-A332-45925EC11A7C}" presName="dummy2b" presStyleCnt="0"/>
      <dgm:spPr/>
    </dgm:pt>
    <dgm:pt modelId="{E6D62821-9A0F-4DF6-B8B1-E9F8D0B5890D}" type="pres">
      <dgm:prSet presAssocID="{CECA2925-AA92-44B1-A332-45925EC11A7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38FE0-3097-4D29-A654-BB043DF2DF44}" type="pres">
      <dgm:prSet presAssocID="{CECA2925-AA92-44B1-A332-45925EC11A7C}" presName="wedge3" presStyleLbl="node1" presStyleIdx="2" presStyleCnt="4"/>
      <dgm:spPr/>
      <dgm:t>
        <a:bodyPr/>
        <a:lstStyle/>
        <a:p>
          <a:endParaRPr lang="en-US"/>
        </a:p>
      </dgm:t>
    </dgm:pt>
    <dgm:pt modelId="{89588E51-8D0F-4700-8989-CEF2C4742435}" type="pres">
      <dgm:prSet presAssocID="{CECA2925-AA92-44B1-A332-45925EC11A7C}" presName="dummy3a" presStyleCnt="0"/>
      <dgm:spPr/>
    </dgm:pt>
    <dgm:pt modelId="{CF5B58FA-55A5-4427-B1A3-2997DC55DC66}" type="pres">
      <dgm:prSet presAssocID="{CECA2925-AA92-44B1-A332-45925EC11A7C}" presName="dummy3b" presStyleCnt="0"/>
      <dgm:spPr/>
    </dgm:pt>
    <dgm:pt modelId="{8DC561BF-16FF-4357-8A59-5430C6FD6F3F}" type="pres">
      <dgm:prSet presAssocID="{CECA2925-AA92-44B1-A332-45925EC11A7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68377-5B49-49B3-A882-968D271C5CA9}" type="pres">
      <dgm:prSet presAssocID="{CECA2925-AA92-44B1-A332-45925EC11A7C}" presName="wedge4" presStyleLbl="node1" presStyleIdx="3" presStyleCnt="4"/>
      <dgm:spPr/>
      <dgm:t>
        <a:bodyPr/>
        <a:lstStyle/>
        <a:p>
          <a:endParaRPr lang="en-US"/>
        </a:p>
      </dgm:t>
    </dgm:pt>
    <dgm:pt modelId="{79FCAA8F-799A-4009-B3CF-A19E2FF01EA9}" type="pres">
      <dgm:prSet presAssocID="{CECA2925-AA92-44B1-A332-45925EC11A7C}" presName="dummy4a" presStyleCnt="0"/>
      <dgm:spPr/>
    </dgm:pt>
    <dgm:pt modelId="{D78D43C5-10D2-47C5-830A-7C0F8BA9D840}" type="pres">
      <dgm:prSet presAssocID="{CECA2925-AA92-44B1-A332-45925EC11A7C}" presName="dummy4b" presStyleCnt="0"/>
      <dgm:spPr/>
    </dgm:pt>
    <dgm:pt modelId="{2CE47146-E026-431E-8B12-CA0C8CEA5C70}" type="pres">
      <dgm:prSet presAssocID="{CECA2925-AA92-44B1-A332-45925EC11A7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0FD34-D14F-42D8-A2BF-F19FC44DB192}" type="pres">
      <dgm:prSet presAssocID="{C2B68480-4EF3-4E6F-9594-1CDDA6077EC1}" presName="arrowWedge1" presStyleLbl="fgSibTrans2D1" presStyleIdx="0" presStyleCnt="4"/>
      <dgm:spPr/>
    </dgm:pt>
    <dgm:pt modelId="{5A0F9FF0-1062-4FC5-9C37-8D3AA71E0504}" type="pres">
      <dgm:prSet presAssocID="{4E638D10-03A1-4890-8399-B3FEB9BA7230}" presName="arrowWedge2" presStyleLbl="fgSibTrans2D1" presStyleIdx="1" presStyleCnt="4"/>
      <dgm:spPr/>
    </dgm:pt>
    <dgm:pt modelId="{94E7BD85-58F5-4F54-B43F-4315927CE078}" type="pres">
      <dgm:prSet presAssocID="{C9ACCDB1-A98C-4771-8423-8EBD7DC6A2DC}" presName="arrowWedge3" presStyleLbl="fgSibTrans2D1" presStyleIdx="2" presStyleCnt="4"/>
      <dgm:spPr/>
    </dgm:pt>
    <dgm:pt modelId="{6D19C2F6-FC8B-488E-B12C-27F1F6691EB8}" type="pres">
      <dgm:prSet presAssocID="{6C78DA33-0061-4153-8E02-D7B8D4AC2018}" presName="arrowWedge4" presStyleLbl="fgSibTrans2D1" presStyleIdx="3" presStyleCnt="4"/>
      <dgm:spPr>
        <a:ln>
          <a:solidFill>
            <a:schemeClr val="accent3">
              <a:lumMod val="50000"/>
            </a:schemeClr>
          </a:solidFill>
        </a:ln>
      </dgm:spPr>
    </dgm:pt>
  </dgm:ptLst>
  <dgm:cxnLst>
    <dgm:cxn modelId="{750A9420-CC8A-4381-A1B4-B16AFE207270}" type="presOf" srcId="{20174832-B93C-49B8-954B-CD422DD8E257}" destId="{8DC561BF-16FF-4357-8A59-5430C6FD6F3F}" srcOrd="1" destOrd="0" presId="urn:microsoft.com/office/officeart/2005/8/layout/cycle8"/>
    <dgm:cxn modelId="{87E4CB69-DEAE-456B-9614-3A0114B1E394}" srcId="{CECA2925-AA92-44B1-A332-45925EC11A7C}" destId="{20174832-B93C-49B8-954B-CD422DD8E257}" srcOrd="2" destOrd="0" parTransId="{9823115E-ED5A-4586-95BE-3283574D4924}" sibTransId="{C9ACCDB1-A98C-4771-8423-8EBD7DC6A2DC}"/>
    <dgm:cxn modelId="{84CC0FC0-4A8C-4539-9110-2990F0CD47DB}" type="presOf" srcId="{A7A68D96-0150-49B0-B679-59B1BFBC5D87}" destId="{2E1C212D-5CFE-46E2-A52B-FEAB7D521060}" srcOrd="0" destOrd="0" presId="urn:microsoft.com/office/officeart/2005/8/layout/cycle8"/>
    <dgm:cxn modelId="{793F458A-B351-4453-BB0C-1E8F1E5DEF99}" type="presOf" srcId="{20174832-B93C-49B8-954B-CD422DD8E257}" destId="{43538FE0-3097-4D29-A654-BB043DF2DF44}" srcOrd="0" destOrd="0" presId="urn:microsoft.com/office/officeart/2005/8/layout/cycle8"/>
    <dgm:cxn modelId="{9446D435-B388-4C40-BDF6-D87D66E72C09}" srcId="{CECA2925-AA92-44B1-A332-45925EC11A7C}" destId="{F6CD6B62-10B5-4364-B3FF-577C362000B0}" srcOrd="0" destOrd="0" parTransId="{ABEE33F2-8BB0-4BA7-B1D6-2C08D35B9168}" sibTransId="{C2B68480-4EF3-4E6F-9594-1CDDA6077EC1}"/>
    <dgm:cxn modelId="{9F46BC8A-96A1-40DD-9921-964D11064D9B}" srcId="{CECA2925-AA92-44B1-A332-45925EC11A7C}" destId="{A7A68D96-0150-49B0-B679-59B1BFBC5D87}" srcOrd="1" destOrd="0" parTransId="{46C32C7A-FC1D-4373-BF1C-00CB9885A336}" sibTransId="{4E638D10-03A1-4890-8399-B3FEB9BA7230}"/>
    <dgm:cxn modelId="{76BE1D02-4269-4486-AF25-70E46165FBCB}" type="presOf" srcId="{5D4775F6-56AA-401C-9B1E-A60298D0A335}" destId="{86768377-5B49-49B3-A882-968D271C5CA9}" srcOrd="0" destOrd="0" presId="urn:microsoft.com/office/officeart/2005/8/layout/cycle8"/>
    <dgm:cxn modelId="{BBED3B00-58D0-4AF7-A0F0-1E5D44C99E3B}" type="presOf" srcId="{F6CD6B62-10B5-4364-B3FF-577C362000B0}" destId="{94371979-0D77-4808-A7D5-53E8C55DDAAC}" srcOrd="0" destOrd="0" presId="urn:microsoft.com/office/officeart/2005/8/layout/cycle8"/>
    <dgm:cxn modelId="{24179F43-10C6-4687-8CEB-E80A9CD1768B}" type="presOf" srcId="{5D4775F6-56AA-401C-9B1E-A60298D0A335}" destId="{2CE47146-E026-431E-8B12-CA0C8CEA5C70}" srcOrd="1" destOrd="0" presId="urn:microsoft.com/office/officeart/2005/8/layout/cycle8"/>
    <dgm:cxn modelId="{8E52471F-B52B-4F70-B287-6DE6D2720E9A}" srcId="{CECA2925-AA92-44B1-A332-45925EC11A7C}" destId="{5D4775F6-56AA-401C-9B1E-A60298D0A335}" srcOrd="3" destOrd="0" parTransId="{00951CBE-E34A-4481-8B3D-036D259E9E1E}" sibTransId="{6C78DA33-0061-4153-8E02-D7B8D4AC2018}"/>
    <dgm:cxn modelId="{5173A143-D169-443E-B0AC-14F13FF46E03}" type="presOf" srcId="{A7A68D96-0150-49B0-B679-59B1BFBC5D87}" destId="{E6D62821-9A0F-4DF6-B8B1-E9F8D0B5890D}" srcOrd="1" destOrd="0" presId="urn:microsoft.com/office/officeart/2005/8/layout/cycle8"/>
    <dgm:cxn modelId="{25E9C8B8-1337-43B9-817E-D31A4532207C}" type="presOf" srcId="{CECA2925-AA92-44B1-A332-45925EC11A7C}" destId="{D8345349-527D-477D-BCBC-796C381DA656}" srcOrd="0" destOrd="0" presId="urn:microsoft.com/office/officeart/2005/8/layout/cycle8"/>
    <dgm:cxn modelId="{58682E77-233A-4EEA-AD35-4B2F985B9115}" type="presOf" srcId="{F6CD6B62-10B5-4364-B3FF-577C362000B0}" destId="{33BFCF7E-A0F2-4084-8405-F1E5E71959EA}" srcOrd="1" destOrd="0" presId="urn:microsoft.com/office/officeart/2005/8/layout/cycle8"/>
    <dgm:cxn modelId="{F5C040B7-3291-43E8-A223-1C02326EDFB6}" type="presParOf" srcId="{D8345349-527D-477D-BCBC-796C381DA656}" destId="{94371979-0D77-4808-A7D5-53E8C55DDAAC}" srcOrd="0" destOrd="0" presId="urn:microsoft.com/office/officeart/2005/8/layout/cycle8"/>
    <dgm:cxn modelId="{DA9ABC94-BE5E-4A11-8A7B-769F45046BFF}" type="presParOf" srcId="{D8345349-527D-477D-BCBC-796C381DA656}" destId="{8D734C8E-879C-4677-BCD4-03613AA320CA}" srcOrd="1" destOrd="0" presId="urn:microsoft.com/office/officeart/2005/8/layout/cycle8"/>
    <dgm:cxn modelId="{0B36C4C2-1AFF-490D-B483-25EB84B34FC3}" type="presParOf" srcId="{D8345349-527D-477D-BCBC-796C381DA656}" destId="{17306B21-FB5D-4D39-9E8C-7FF72DA00954}" srcOrd="2" destOrd="0" presId="urn:microsoft.com/office/officeart/2005/8/layout/cycle8"/>
    <dgm:cxn modelId="{0C98CB81-B733-4384-8845-D160BA5C3115}" type="presParOf" srcId="{D8345349-527D-477D-BCBC-796C381DA656}" destId="{33BFCF7E-A0F2-4084-8405-F1E5E71959EA}" srcOrd="3" destOrd="0" presId="urn:microsoft.com/office/officeart/2005/8/layout/cycle8"/>
    <dgm:cxn modelId="{0FFCB005-F634-4B0C-B8C4-F5F8FD8236E9}" type="presParOf" srcId="{D8345349-527D-477D-BCBC-796C381DA656}" destId="{2E1C212D-5CFE-46E2-A52B-FEAB7D521060}" srcOrd="4" destOrd="0" presId="urn:microsoft.com/office/officeart/2005/8/layout/cycle8"/>
    <dgm:cxn modelId="{07C24175-2E28-4379-AD42-583E861EC181}" type="presParOf" srcId="{D8345349-527D-477D-BCBC-796C381DA656}" destId="{D81F1CD7-232B-43AA-8CDC-62C57158C850}" srcOrd="5" destOrd="0" presId="urn:microsoft.com/office/officeart/2005/8/layout/cycle8"/>
    <dgm:cxn modelId="{2DBFC34D-1F45-4DE8-9DB6-3BB1C73B673E}" type="presParOf" srcId="{D8345349-527D-477D-BCBC-796C381DA656}" destId="{9E384666-3BD3-4943-A26C-C38139BBB626}" srcOrd="6" destOrd="0" presId="urn:microsoft.com/office/officeart/2005/8/layout/cycle8"/>
    <dgm:cxn modelId="{F2B1627A-556F-48B3-B8D6-77629401B4C9}" type="presParOf" srcId="{D8345349-527D-477D-BCBC-796C381DA656}" destId="{E6D62821-9A0F-4DF6-B8B1-E9F8D0B5890D}" srcOrd="7" destOrd="0" presId="urn:microsoft.com/office/officeart/2005/8/layout/cycle8"/>
    <dgm:cxn modelId="{9C4232DA-FF43-4DDA-AD5F-C8789B27B84C}" type="presParOf" srcId="{D8345349-527D-477D-BCBC-796C381DA656}" destId="{43538FE0-3097-4D29-A654-BB043DF2DF44}" srcOrd="8" destOrd="0" presId="urn:microsoft.com/office/officeart/2005/8/layout/cycle8"/>
    <dgm:cxn modelId="{A7936228-CB4D-46ED-B896-029B51DD0B59}" type="presParOf" srcId="{D8345349-527D-477D-BCBC-796C381DA656}" destId="{89588E51-8D0F-4700-8989-CEF2C4742435}" srcOrd="9" destOrd="0" presId="urn:microsoft.com/office/officeart/2005/8/layout/cycle8"/>
    <dgm:cxn modelId="{BD324E72-7B2F-4BE8-8543-06DBA4E37522}" type="presParOf" srcId="{D8345349-527D-477D-BCBC-796C381DA656}" destId="{CF5B58FA-55A5-4427-B1A3-2997DC55DC66}" srcOrd="10" destOrd="0" presId="urn:microsoft.com/office/officeart/2005/8/layout/cycle8"/>
    <dgm:cxn modelId="{B2C0A2F4-9EE0-4EF1-B4CB-738D505845D1}" type="presParOf" srcId="{D8345349-527D-477D-BCBC-796C381DA656}" destId="{8DC561BF-16FF-4357-8A59-5430C6FD6F3F}" srcOrd="11" destOrd="0" presId="urn:microsoft.com/office/officeart/2005/8/layout/cycle8"/>
    <dgm:cxn modelId="{8C0F680D-3288-44F7-89DB-2D0EA7817F93}" type="presParOf" srcId="{D8345349-527D-477D-BCBC-796C381DA656}" destId="{86768377-5B49-49B3-A882-968D271C5CA9}" srcOrd="12" destOrd="0" presId="urn:microsoft.com/office/officeart/2005/8/layout/cycle8"/>
    <dgm:cxn modelId="{A16539D9-1681-497F-8FF1-CB8A8AEBCD94}" type="presParOf" srcId="{D8345349-527D-477D-BCBC-796C381DA656}" destId="{79FCAA8F-799A-4009-B3CF-A19E2FF01EA9}" srcOrd="13" destOrd="0" presId="urn:microsoft.com/office/officeart/2005/8/layout/cycle8"/>
    <dgm:cxn modelId="{3543CC3A-2071-4DC8-83EC-F0BB8D11B2D2}" type="presParOf" srcId="{D8345349-527D-477D-BCBC-796C381DA656}" destId="{D78D43C5-10D2-47C5-830A-7C0F8BA9D840}" srcOrd="14" destOrd="0" presId="urn:microsoft.com/office/officeart/2005/8/layout/cycle8"/>
    <dgm:cxn modelId="{EABDCC80-9A70-45E9-8A1E-FC5E3F60B55B}" type="presParOf" srcId="{D8345349-527D-477D-BCBC-796C381DA656}" destId="{2CE47146-E026-431E-8B12-CA0C8CEA5C70}" srcOrd="15" destOrd="0" presId="urn:microsoft.com/office/officeart/2005/8/layout/cycle8"/>
    <dgm:cxn modelId="{20460397-42EB-488B-8D00-8C70588BBBBC}" type="presParOf" srcId="{D8345349-527D-477D-BCBC-796C381DA656}" destId="{3B60FD34-D14F-42D8-A2BF-F19FC44DB192}" srcOrd="16" destOrd="0" presId="urn:microsoft.com/office/officeart/2005/8/layout/cycle8"/>
    <dgm:cxn modelId="{EFCFA952-C5D1-497A-9A99-36523C9E8AC4}" type="presParOf" srcId="{D8345349-527D-477D-BCBC-796C381DA656}" destId="{5A0F9FF0-1062-4FC5-9C37-8D3AA71E0504}" srcOrd="17" destOrd="0" presId="urn:microsoft.com/office/officeart/2005/8/layout/cycle8"/>
    <dgm:cxn modelId="{28CB836D-EBB7-41FE-96A9-E288C82DE45A}" type="presParOf" srcId="{D8345349-527D-477D-BCBC-796C381DA656}" destId="{94E7BD85-58F5-4F54-B43F-4315927CE078}" srcOrd="18" destOrd="0" presId="urn:microsoft.com/office/officeart/2005/8/layout/cycle8"/>
    <dgm:cxn modelId="{DC98A95F-6CF7-402F-96CC-4FAC185EE98E}" type="presParOf" srcId="{D8345349-527D-477D-BCBC-796C381DA656}" destId="{6D19C2F6-FC8B-488E-B12C-27F1F6691EB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71979-0D77-4808-A7D5-53E8C55DDAAC}">
      <dsp:nvSpPr>
        <dsp:cNvPr id="0" name=""/>
        <dsp:cNvSpPr/>
      </dsp:nvSpPr>
      <dsp:spPr>
        <a:xfrm>
          <a:off x="1703129" y="333510"/>
          <a:ext cx="4480560" cy="4480560"/>
        </a:xfrm>
        <a:prstGeom prst="pie">
          <a:avLst>
            <a:gd name="adj1" fmla="val 16200000"/>
            <a:gd name="adj2" fmla="val 0"/>
          </a:avLst>
        </a:prstGeom>
        <a:solidFill>
          <a:srgbClr val="FF0000"/>
        </a:solidFill>
        <a:ln>
          <a:solidFill>
            <a:srgbClr val="C00000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Prevention</a:t>
          </a:r>
          <a:endParaRPr lang="en-US" sz="1500" b="1" kern="1200" dirty="0"/>
        </a:p>
      </dsp:txBody>
      <dsp:txXfrm>
        <a:off x="4081560" y="1262160"/>
        <a:ext cx="1653540" cy="1226820"/>
      </dsp:txXfrm>
    </dsp:sp>
    <dsp:sp modelId="{2E1C212D-5CFE-46E2-A52B-FEAB7D521060}">
      <dsp:nvSpPr>
        <dsp:cNvPr id="0" name=""/>
        <dsp:cNvSpPr/>
      </dsp:nvSpPr>
      <dsp:spPr>
        <a:xfrm>
          <a:off x="1703129" y="483929"/>
          <a:ext cx="4480560" cy="4480560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-5585178"/>
            <a:satOff val="7086"/>
            <a:lumOff val="627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Early Identification and Intervention</a:t>
          </a:r>
        </a:p>
      </dsp:txBody>
      <dsp:txXfrm>
        <a:off x="4081560" y="2809020"/>
        <a:ext cx="1653540" cy="1226820"/>
      </dsp:txXfrm>
    </dsp:sp>
    <dsp:sp modelId="{43538FE0-3097-4D29-A654-BB043DF2DF44}">
      <dsp:nvSpPr>
        <dsp:cNvPr id="0" name=""/>
        <dsp:cNvSpPr/>
      </dsp:nvSpPr>
      <dsp:spPr>
        <a:xfrm>
          <a:off x="1552710" y="483929"/>
          <a:ext cx="4480560" cy="4480560"/>
        </a:xfrm>
        <a:prstGeom prst="pie">
          <a:avLst>
            <a:gd name="adj1" fmla="val 5400000"/>
            <a:gd name="adj2" fmla="val 10800000"/>
          </a:avLst>
        </a:prstGeom>
        <a:solidFill>
          <a:srgbClr val="09952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Integrated Care and Treatment</a:t>
          </a:r>
          <a:endParaRPr lang="en-US" sz="2400" b="1" kern="1200" dirty="0"/>
        </a:p>
      </dsp:txBody>
      <dsp:txXfrm>
        <a:off x="2001300" y="2809020"/>
        <a:ext cx="1653540" cy="1226820"/>
      </dsp:txXfrm>
    </dsp:sp>
    <dsp:sp modelId="{86768377-5B49-49B3-A882-968D271C5CA9}">
      <dsp:nvSpPr>
        <dsp:cNvPr id="0" name=""/>
        <dsp:cNvSpPr/>
      </dsp:nvSpPr>
      <dsp:spPr>
        <a:xfrm>
          <a:off x="1552710" y="333510"/>
          <a:ext cx="4480560" cy="4480560"/>
        </a:xfrm>
        <a:prstGeom prst="pie">
          <a:avLst>
            <a:gd name="adj1" fmla="val 10800000"/>
            <a:gd name="adj2" fmla="val 1620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Recovery</a:t>
          </a:r>
          <a:endParaRPr lang="en-US" sz="1600" b="1" kern="1200" dirty="0"/>
        </a:p>
      </dsp:txBody>
      <dsp:txXfrm>
        <a:off x="2001300" y="1262160"/>
        <a:ext cx="1653540" cy="1226820"/>
      </dsp:txXfrm>
    </dsp:sp>
    <dsp:sp modelId="{3B60FD34-D14F-42D8-A2BF-F19FC44DB192}">
      <dsp:nvSpPr>
        <dsp:cNvPr id="0" name=""/>
        <dsp:cNvSpPr/>
      </dsp:nvSpPr>
      <dsp:spPr>
        <a:xfrm>
          <a:off x="1425761" y="56142"/>
          <a:ext cx="5035296" cy="503529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F9FF0-1062-4FC5-9C37-8D3AA71E0504}">
      <dsp:nvSpPr>
        <dsp:cNvPr id="0" name=""/>
        <dsp:cNvSpPr/>
      </dsp:nvSpPr>
      <dsp:spPr>
        <a:xfrm>
          <a:off x="1425761" y="206561"/>
          <a:ext cx="5035296" cy="503529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hueOff val="-5585178"/>
            <a:satOff val="7086"/>
            <a:lumOff val="627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7BD85-58F5-4F54-B43F-4315927CE078}">
      <dsp:nvSpPr>
        <dsp:cNvPr id="0" name=""/>
        <dsp:cNvSpPr/>
      </dsp:nvSpPr>
      <dsp:spPr>
        <a:xfrm>
          <a:off x="1275342" y="206561"/>
          <a:ext cx="5035296" cy="503529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3">
            <a:hueOff val="-11170356"/>
            <a:satOff val="14171"/>
            <a:lumOff val="1254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9C2F6-FC8B-488E-B12C-27F1F6691EB8}">
      <dsp:nvSpPr>
        <dsp:cNvPr id="0" name=""/>
        <dsp:cNvSpPr/>
      </dsp:nvSpPr>
      <dsp:spPr>
        <a:xfrm>
          <a:off x="1275342" y="56142"/>
          <a:ext cx="5035296" cy="503529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3">
            <a:hueOff val="-16755535"/>
            <a:satOff val="21257"/>
            <a:lumOff val="18824"/>
            <a:alphaOff val="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0.06481</cdr:x>
      <cdr:y>0.15153</cdr:y>
    </cdr:from>
    <cdr:to>
      <cdr:x>0.81481</cdr:x>
      <cdr:y>0.26938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3400" y="685800"/>
          <a:ext cx="61722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rgbClr val="7030A0"/>
              </a:solidFill>
            </a:rPr>
            <a:t>Source: </a:t>
          </a:r>
          <a:r>
            <a:rPr lang="en-US" sz="1800" b="1" dirty="0" smtClean="0">
              <a:solidFill>
                <a:srgbClr val="7030A0"/>
              </a:solidFill>
            </a:rPr>
            <a:t>“Costs for Hospital Stays in the U.S., 2010,”AHRQ</a:t>
          </a:r>
          <a:r>
            <a:rPr lang="en-US" sz="1800" b="1" dirty="0">
              <a:solidFill>
                <a:srgbClr val="7030A0"/>
              </a:solidFill>
            </a:rPr>
            <a:t>, 2013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0.60714</cdr:x>
      <cdr:y>0.45313</cdr:y>
    </cdr:from>
    <cdr:to>
      <cdr:x>0.71429</cdr:x>
      <cdr:y>0.73438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81600" y="2209800"/>
          <a:ext cx="914400" cy="1371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solidFill>
                <a:schemeClr val="accent3">
                  <a:lumMod val="50000"/>
                </a:schemeClr>
              </a:solidFill>
            </a:rPr>
            <a:t>Alaska</a:t>
          </a:r>
        </a:p>
        <a:p xmlns:a="http://schemas.openxmlformats.org/drawingml/2006/main">
          <a:pPr algn="ctr"/>
          <a:r>
            <a:rPr lang="en-US" sz="1800" b="1" dirty="0" smtClean="0">
              <a:solidFill>
                <a:schemeClr val="accent3">
                  <a:lumMod val="50000"/>
                </a:schemeClr>
              </a:solidFill>
            </a:rPr>
            <a:t>New Hampshire</a:t>
          </a:r>
        </a:p>
        <a:p xmlns:a="http://schemas.openxmlformats.org/drawingml/2006/main">
          <a:pPr algn="ctr"/>
          <a:r>
            <a:rPr lang="en-US" sz="1800" b="1" dirty="0" smtClean="0">
              <a:solidFill>
                <a:schemeClr val="accent3">
                  <a:lumMod val="50000"/>
                </a:schemeClr>
              </a:solidFill>
            </a:rPr>
            <a:t>Wisconsin</a:t>
          </a:r>
        </a:p>
        <a:p xmlns:a="http://schemas.openxmlformats.org/drawingml/2006/main">
          <a:pPr algn="ctr"/>
          <a:r>
            <a:rPr lang="en-US" sz="1800" b="1" dirty="0" smtClean="0">
              <a:solidFill>
                <a:schemeClr val="accent3">
                  <a:lumMod val="50000"/>
                </a:schemeClr>
              </a:solidFill>
            </a:rPr>
            <a:t>Nevada</a:t>
          </a:r>
          <a:endParaRPr lang="en-US" sz="18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0.65179</cdr:x>
      <cdr:y>0.73438</cdr:y>
    </cdr:from>
    <cdr:to>
      <cdr:x>0.66964</cdr:x>
      <cdr:y>0.79688</cdr:y>
    </cdr:to>
    <cdr:sp macro="" textlink="">
      <cdr:nvSpPr>
        <cdr:cNvPr id="3" name="Down Arrow 2"/>
        <cdr:cNvSpPr/>
      </cdr:nvSpPr>
      <cdr:spPr>
        <a:xfrm xmlns:a="http://schemas.openxmlformats.org/drawingml/2006/main">
          <a:off x="5562600" y="3581400"/>
          <a:ext cx="152400" cy="30480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0.42857</cdr:x>
      <cdr:y>0.39063</cdr:y>
    </cdr:from>
    <cdr:to>
      <cdr:x>0.53571</cdr:x>
      <cdr:y>0.64063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57600" y="1905000"/>
          <a:ext cx="914400" cy="1219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solidFill>
                <a:schemeClr val="accent3">
                  <a:lumMod val="50000"/>
                </a:schemeClr>
              </a:solidFill>
            </a:rPr>
            <a:t>Delaware</a:t>
          </a:r>
        </a:p>
        <a:p xmlns:a="http://schemas.openxmlformats.org/drawingml/2006/main">
          <a:pPr algn="ctr"/>
          <a:r>
            <a:rPr lang="en-US" sz="1800" b="1" dirty="0" smtClean="0">
              <a:solidFill>
                <a:schemeClr val="accent3">
                  <a:lumMod val="50000"/>
                </a:schemeClr>
              </a:solidFill>
            </a:rPr>
            <a:t>Kansas</a:t>
          </a:r>
        </a:p>
        <a:p xmlns:a="http://schemas.openxmlformats.org/drawingml/2006/main">
          <a:pPr algn="ctr"/>
          <a:r>
            <a:rPr lang="en-US" sz="1800" b="1" dirty="0" smtClean="0">
              <a:solidFill>
                <a:schemeClr val="accent3">
                  <a:lumMod val="50000"/>
                </a:schemeClr>
              </a:solidFill>
            </a:rPr>
            <a:t>Kentucky</a:t>
          </a:r>
        </a:p>
        <a:p xmlns:a="http://schemas.openxmlformats.org/drawingml/2006/main">
          <a:pPr algn="ctr"/>
          <a:r>
            <a:rPr lang="en-US" sz="1800" b="1" dirty="0" smtClean="0">
              <a:solidFill>
                <a:schemeClr val="accent3">
                  <a:lumMod val="50000"/>
                </a:schemeClr>
              </a:solidFill>
            </a:rPr>
            <a:t>Michigan</a:t>
          </a:r>
          <a:endParaRPr lang="en-US" sz="18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0.48214</cdr:x>
      <cdr:y>0.65625</cdr:y>
    </cdr:from>
    <cdr:to>
      <cdr:x>0.5</cdr:x>
      <cdr:y>0.71875</cdr:y>
    </cdr:to>
    <cdr:sp macro="" textlink="">
      <cdr:nvSpPr>
        <cdr:cNvPr id="5" name="Down Arrow 4"/>
        <cdr:cNvSpPr/>
      </cdr:nvSpPr>
      <cdr:spPr>
        <a:xfrm xmlns:a="http://schemas.openxmlformats.org/drawingml/2006/main">
          <a:off x="4114800" y="3200400"/>
          <a:ext cx="152400" cy="30480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129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4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536"/>
            <a:ext cx="9144000" cy="5084064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5638800"/>
            <a:ext cx="6019800" cy="762000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3800" b="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Date or Subtitle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57200"/>
            <a:ext cx="8595360" cy="1143000"/>
          </a:xfrm>
        </p:spPr>
        <p:txBody>
          <a:bodyPr/>
          <a:lstStyle>
            <a:lvl1pPr>
              <a:defRPr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 OF PRESENTATION GOES HERE AND APPEARS IN ALL CAPS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04800" y="394447"/>
            <a:ext cx="8595360" cy="746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369172"/>
            <a:ext cx="8610600" cy="48768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20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8680" y="5867400"/>
            <a:ext cx="7315200" cy="533400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3200" b="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Section Subtitle Here if Needed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712" cy="468782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8600" y="5045075"/>
            <a:ext cx="8595360" cy="746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DIVIDER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943600"/>
            <a:ext cx="1609344" cy="48768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1369172"/>
            <a:ext cx="5257800" cy="487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04800" y="394447"/>
            <a:ext cx="8595360" cy="746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5791200" y="1369172"/>
            <a:ext cx="3048000" cy="40386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noFill/>
                </a:ln>
                <a:solidFill>
                  <a:schemeClr val="accent1"/>
                </a:solidFill>
              </a:rPr>
              <a:t>Placholder for image,</a:t>
            </a:r>
            <a:r>
              <a:rPr lang="en-US" baseline="0" dirty="0" smtClean="0">
                <a:ln>
                  <a:noFill/>
                </a:ln>
                <a:solidFill>
                  <a:schemeClr val="accent1"/>
                </a:solidFill>
              </a:rPr>
              <a:t> chart, graph, or other graphical element</a:t>
            </a:r>
            <a:endParaRPr lang="en-US" dirty="0">
              <a:ln>
                <a:noFill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04800" y="394447"/>
            <a:ext cx="8595360" cy="746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2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45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6/16/2014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1295400" cy="365125"/>
          </a:xfrm>
          <a:prstGeom prst="rect">
            <a:avLst/>
          </a:prstGeom>
        </p:spPr>
        <p:txBody>
          <a:bodyPr/>
          <a:lstStyle/>
          <a:p>
            <a:fld id="{1E78C63D-5FD2-4A6E-9DD7-A5132D60D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0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04800" y="396875"/>
            <a:ext cx="8595360" cy="746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534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943600"/>
            <a:ext cx="1609344" cy="4876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2" r:id="rId5"/>
    <p:sldLayoutId id="2147483683" r:id="rId6"/>
    <p:sldLayoutId id="2147483684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sz="3800" b="0" cap="none" spc="0" baseline="0">
          <a:solidFill>
            <a:schemeClr val="tx2"/>
          </a:solidFill>
          <a:latin typeface="Calibri" pitchFamily="34" charset="0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lnSpc>
          <a:spcPct val="100000"/>
        </a:lnSpc>
        <a:spcBef>
          <a:spcPct val="20000"/>
        </a:spcBef>
        <a:buClr>
          <a:schemeClr val="tx1"/>
        </a:buClr>
        <a:buSzPct val="80000"/>
        <a:buFont typeface="Garamond" pitchFamily="18" charset="0"/>
        <a:buNone/>
        <a:defRPr sz="2600" b="0" baseline="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0" indent="0" algn="l" rtl="0" eaLnBrk="1" latinLnBrk="0" hangingPunct="1">
        <a:lnSpc>
          <a:spcPct val="150000"/>
        </a:lnSpc>
        <a:spcBef>
          <a:spcPct val="20000"/>
        </a:spcBef>
        <a:buClr>
          <a:schemeClr val="tx1"/>
        </a:buClr>
        <a:buFont typeface="Arial" pitchFamily="34" charset="0"/>
        <a:buNone/>
        <a:defRPr sz="2000" b="0" baseline="0">
          <a:solidFill>
            <a:schemeClr val="accent3"/>
          </a:solidFill>
          <a:latin typeface="Calibri" pitchFamily="34" charset="0"/>
          <a:ea typeface="+mn-ea"/>
          <a:cs typeface="+mn-cs"/>
        </a:defRPr>
      </a:lvl2pPr>
      <a:lvl3pPr marL="577850" indent="-295275" algn="l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baseline="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860425" indent="-282575" algn="l" rtl="0" eaLnBrk="1" latinLnBrk="0" hangingPunct="1">
        <a:spcBef>
          <a:spcPct val="20000"/>
        </a:spcBef>
        <a:buClr>
          <a:schemeClr val="tx2"/>
        </a:buClr>
        <a:buFont typeface="Century Gothic" pitchFamily="34" charset="0"/>
        <a:buChar char="−"/>
        <a:defRPr sz="1800" baseline="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143000" indent="-282575" algn="l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baseline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306" indent="-228573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146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293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44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586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5733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2879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026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172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5410200"/>
            <a:ext cx="6019800" cy="762000"/>
          </a:xfrm>
        </p:spPr>
        <p:txBody>
          <a:bodyPr/>
          <a:lstStyle/>
          <a:p>
            <a:r>
              <a:rPr lang="en-US" sz="2800" dirty="0" smtClean="0"/>
              <a:t>Paul Gionfriddo, President and CEO</a:t>
            </a:r>
          </a:p>
          <a:p>
            <a:r>
              <a:rPr lang="en-US" sz="2000" b="1" dirty="0" smtClean="0"/>
              <a:t>MHA Annual Meeting Opening, September 2014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9536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ndara" panose="020E0502030303020204" pitchFamily="34" charset="0"/>
              </a:rPr>
              <a:t>Welcome to Mental Health America</a:t>
            </a:r>
            <a:endParaRPr lang="en-US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12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ndara" panose="020E0502030303020204" pitchFamily="34" charset="0"/>
              </a:rPr>
              <a:t>Integrating Care: People with Mental Illness Receive Less Treatment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05600" y="6356350"/>
            <a:ext cx="1295400" cy="365125"/>
          </a:xfrm>
          <a:prstGeom prst="rect">
            <a:avLst/>
          </a:prstGeom>
        </p:spPr>
        <p:txBody>
          <a:bodyPr/>
          <a:lstStyle/>
          <a:p>
            <a:fld id="{1E78C63D-5FD2-4A6E-9DD7-A5132D60DD68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85800" y="1447800"/>
            <a:ext cx="7772400" cy="0"/>
          </a:xfrm>
          <a:prstGeom prst="line">
            <a:avLst/>
          </a:prstGeom>
          <a:ln w="127000">
            <a:solidFill>
              <a:srgbClr val="FF0000"/>
            </a:solidFill>
          </a:ln>
          <a:scene3d>
            <a:camera prst="orthographicFront"/>
            <a:lightRig rig="threePt" dir="t">
              <a:rot lat="0" lon="0" rev="0"/>
            </a:lightRig>
          </a:scene3d>
          <a:sp3d extrusionH="76200">
            <a:bevelT w="50800"/>
            <a:extrusionClr>
              <a:srgbClr val="FF0000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130741237"/>
              </p:ext>
            </p:extLst>
          </p:nvPr>
        </p:nvGraphicFramePr>
        <p:xfrm>
          <a:off x="685800" y="1828800"/>
          <a:ext cx="7696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5955268"/>
            <a:ext cx="148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NIMH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Primary Care and Mental Health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970914"/>
              </p:ext>
            </p:extLst>
          </p:nvPr>
        </p:nvGraphicFramePr>
        <p:xfrm>
          <a:off x="304800" y="1371600"/>
          <a:ext cx="8534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C63D-5FD2-4A6E-9DD7-A5132D60DD6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1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Obamacare Effect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andara" panose="020E0502030303020204" pitchFamily="34" charset="0"/>
              </a:rPr>
              <a:t>Integrating Care</a:t>
            </a:r>
            <a:endParaRPr lang="en-US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01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Was Supposed to Happen in Every State: ACA 2016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C63D-5FD2-4A6E-9DD7-A5132D60DD68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986716"/>
              </p:ext>
            </p:extLst>
          </p:nvPr>
        </p:nvGraphicFramePr>
        <p:xfrm>
          <a:off x="457200" y="1600199"/>
          <a:ext cx="807415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1414046"/>
            <a:ext cx="869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Source Note: Pie slices derived from RAND analysis published in Health Affairs, June 2013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1092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Will Happen in Non-Expansion States: ACA 2016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C63D-5FD2-4A6E-9DD7-A5132D60DD68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7654334"/>
              </p:ext>
            </p:extLst>
          </p:nvPr>
        </p:nvGraphicFramePr>
        <p:xfrm>
          <a:off x="457200" y="2133600"/>
          <a:ext cx="80772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8655874"/>
              </p:ext>
            </p:extLst>
          </p:nvPr>
        </p:nvGraphicFramePr>
        <p:xfrm>
          <a:off x="457200" y="1600200"/>
          <a:ext cx="8077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4800" y="1414046"/>
            <a:ext cx="869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Source Note: Pie slices derived from RAND analysis published in Health Affairs, June 2013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8121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Who’s in the ACA Coverage Gap?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C63D-5FD2-4A6E-9DD7-A5132D60DD6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 descr="http://1.bp.blogspot.com/-59hCh2jnhkI/UxZJQlop7lI/AAAAAAAACDc/rJ7WbB2eXms/s1600/Medicaid+Coverage+G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172200" cy="449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28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Post-ACA Inpatient MH Admissions Will Increase More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034655"/>
              </p:ext>
            </p:extLst>
          </p:nvPr>
        </p:nvGraphicFramePr>
        <p:xfrm>
          <a:off x="304800" y="1371600"/>
          <a:ext cx="8382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C63D-5FD2-4A6E-9DD7-A5132D60DD6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2971800"/>
            <a:ext cx="3691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NBER, </a:t>
            </a:r>
            <a:r>
              <a:rPr lang="en-US" dirty="0" err="1" smtClean="0"/>
              <a:t>Antwi</a:t>
            </a:r>
            <a:r>
              <a:rPr lang="en-US" dirty="0" smtClean="0"/>
              <a:t>, et al, June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…But Payments for Mood Disorders are Low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C63D-5FD2-4A6E-9DD7-A5132D60DD6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68831"/>
              </p:ext>
            </p:extLst>
          </p:nvPr>
        </p:nvGraphicFramePr>
        <p:xfrm>
          <a:off x="457200" y="1219201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749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…And People are Frequently Re-admitted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671397"/>
              </p:ext>
            </p:extLst>
          </p:nvPr>
        </p:nvGraphicFramePr>
        <p:xfrm>
          <a:off x="304800" y="1371600"/>
          <a:ext cx="8534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C63D-5FD2-4A6E-9DD7-A5132D60DD6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To Integrate Care, Providers form Accountable Care Organizations (ACOs)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108089"/>
              </p:ext>
            </p:extLst>
          </p:nvPr>
        </p:nvGraphicFramePr>
        <p:xfrm>
          <a:off x="304800" y="1371600"/>
          <a:ext cx="8534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C63D-5FD2-4A6E-9DD7-A5132D60DD6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62600" y="3059668"/>
            <a:ext cx="299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Health Affairs, 1/2014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1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39575324"/>
              </p:ext>
            </p:extLst>
          </p:nvPr>
        </p:nvGraphicFramePr>
        <p:xfrm>
          <a:off x="685800" y="838200"/>
          <a:ext cx="7772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194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But integrating care won’t work without parity, too.</a:t>
            </a:r>
            <a:endParaRPr lang="en-US" b="1" dirty="0"/>
          </a:p>
        </p:txBody>
      </p:sp>
      <p:pic>
        <p:nvPicPr>
          <p:cNvPr id="1026" name="Picture 2" descr="C:\Users\pgionfriddo\AppData\Local\Microsoft\Windows\Temporary Internet Files\Content.IE5\DRLWV7AC\MC900294935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44" y="2904744"/>
            <a:ext cx="1810512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gionfriddo\AppData\Local\Microsoft\Windows\Temporary Internet Files\Content.IE5\CJO8LYMD\MC9002298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117" y="1219200"/>
            <a:ext cx="1775765" cy="16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gionfriddo\AppData\Local\Microsoft\Windows\Temporary Internet Files\Content.IE5\DRLWV7AC\MC9000235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90" y="4034429"/>
            <a:ext cx="1296610" cy="137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gionfriddo\AppData\Local\Microsoft\Windows\Temporary Internet Files\Content.IE5\CJO8LYMD\MC90015706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1459382" cy="18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gionfriddo\AppData\Local\Microsoft\Windows\Temporary Internet Files\Content.IE5\DRLWV7AC\MC90036099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12" y="3905096"/>
            <a:ext cx="1808683" cy="157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pgionfriddo\AppData\Local\Microsoft\Windows\Temporary Internet Files\Content.IE5\DRLWV7AC\MC90029186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72" y="1602029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Program Files (x86)\Microsoft Office\MEDIA\CAGCAT10\j0199755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03988"/>
            <a:ext cx="1219200" cy="124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pgionfriddo\AppData\Local\Microsoft\Windows\Temporary Internet Files\Content.IE5\DRLWV7AC\MC900434897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1142857" cy="1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pgionfriddo\AppData\Local\Microsoft\Windows\Temporary Internet Files\Content.IE5\CJO8LYMD\MC900390952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979754"/>
            <a:ext cx="1295400" cy="119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50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latin typeface="Calibri" panose="020F0502020204030204" pitchFamily="34" charset="0"/>
              </a:rPr>
              <a:t>Recovery</a:t>
            </a:r>
            <a:endParaRPr lang="en-US" sz="4800" b="1" dirty="0">
              <a:latin typeface="Calibri" panose="020F0502020204030204" pitchFamily="34" charset="0"/>
            </a:endParaRPr>
          </a:p>
        </p:txBody>
      </p:sp>
      <p:sp>
        <p:nvSpPr>
          <p:cNvPr id="4" name="AutoShape 6" descr="data:image/jpeg;base64,/9j/4AAQSkZJRgABAQAAAQABAAD/2wCEAAkGBxQTERUUEhQUFRUXFh4XFxgXGR4aHBobIiAYHCAiHiAiJCoiHx4xIRwgIzYiKC8rLy4uHx81ODMvOCotLisBCgoKDg0OGxAQGjImHyQ2MC8sNjczLCwsLjQxLyw0Ny8vLy80LCwsNDQvLDQsLCwsLCwsLCwsLCwsLCwsLCssLP/AABEIADIBBAMBIgACEQEDEQH/xAAcAAACAgMBAQAAAAAAAAAAAAAABgUHAQMEAgj/xAA8EAACAQMDAgMHAgQEBQUAAAABAgMABBEFEiEGMRNBUQciUmFxgZEUMiNCobEzcpKiNWKC0fAVF1Ozwf/EABkBAQADAQEAAAAAAAAAAAAAAAABAgMEBf/EACcRAAICAgICAgEFAQEAAAAAAAECABEDEiExE0FhgVEiQnGRocEE/9oADAMBAAIRAxEAPwBI6f0d7udYIiods43HA4Gak+rOi57BY2nMZEjFRsJPIGecgVG9O609ncLPGFZlzgPnHIx5EGpXq7rafUEjWZIlEbFhsDDORjnJNe0fJuK6nkjTQ33NvTPQNzfQ+NC0QXcV94kHI+1S3/tBffFB/qP/AGqL6W9oNxYweDEkLLuLZcMTk49GFXr01qbXFlDO4UPJGHIXOM/L5VzZsuXGb9ToxY8Tj5lGdRezu6s4GnlaIopAO1iTyQPT50n05dQ+0i5vbZoJY4FV9pJQMDwQeMsfSlnR7lYriGRxuVJUdh6gMCf6CunHvr+vuc+TTb9PUln6NuEjSSdobYSfsE8gRm/6cE+Y79s1wa/oUtpII5tuWUOpRgylT2IP2q2vab0w2oxQ3dm6y7EICg/vU4OVPxfLz+1JvQGhtqVysdznwrSMKVxtONzbUPn33fYYrJM1ruT12Jq+EBtQP4iVBau+SiO4HfapbH1wK1hCTgAkjuAKndb6onlnZopHhjViIY4mKKiA+7gLgZxyTVkaDG2pWUV2hMd7BKEeSM7TKqspKvjG4FSDz51o+UoASJRMasaBlNmNhyVIHzBoEZPYE/QGrN9ut0/6mGPe3hmHcUydpO5uSOxPzqC6E1ueC3v/AApGAS23IM5CtvUbgOwOGPNFyk496kHGA+txP8Fvhb8Gs+C3wt/pNW37HdTmlivzLNLIVVCpd2bbkTZxk8dh29BVe2PWV2kEsbTzOJI8AtI25GGCGVu4Py86DIxYqB1UeNaBvuQpib4W/BoEbHkKxH0NW17YL2X9HYhXcCRT4gBI3+5H+7Hfue9a/YRcyGS5jZnKKiFUJO1SWfOB2H2qvnPj3qW8I30uVSYW+Fvwa8spHcEfXirO9kPVEzXzQzzSSLKpI8Ri2HXnjPbIzx8hS5rmkSTazJbSuzFpyC7HJEZO/PPkEP04q4ynYqR1zKnGNQwPcU62CFvhb8GrP9sNjHLBZ3tuB4TJ4fA/lIDJ/Zh9xS9ea7cw6XbRCeUGaSSXO9gyxLtRFBzkKWDHA9Khcuyggdw2LUkExQ8Fvhb8GsMhHcEfUYq3faBqsy6NYSLNIjuU3MrlWb+Gx5IOT60p2WpNPcadDqWWSNi2+Rs7kk2FA2fLK+fkaLlJF1+f8ktiANXFOKykYbkjkZfVUYj8gYrWImPZWP0Bq1fa0t9b3MdxA8qW6qoTwyQkbDuGUcYPz4Pak7VetriQFYS9uGleZ/DcgszkdyMHAAxiiZGcAgSHxqpomLngt8Lfg1jwW+Fvwat3rrUpk0SxdJpVdjHudXYM38NzyQcmo/2b9U3Fzf20csjnZDIrHcf4g/cpYdiw5GaqMzaFq6uW8S7a3Kz8Fvhb/SawIyewJ+gNP3Uuu3kesT+BNMRFJv8AD3nZsVVZgVzjGM/muj2Qai76nIAzrHIskhj3HbksCMjsSM4zVjlITavVyPENtblctGQMkED1IIrCxk9gT9ATVq9Oa1cHXpoGlkkhaWVWjcllCjJGAeBj5Vqs7r9J1A0Fq5WBnO+IH3M7CxAHYHI7+Xaq+Y9V6uT4R3fupVxFehC3wt+DVpdf6LHqFqmqWIzlczIO5A8yPjXsR5j6crHT+t3CadfKs8oCiDZhz7gLsDt590EelWXLstgc9GVOLVqMUaKKK2mMYOgliOoQLOqNG7bCHGRkggf1xTv7ZNAggitzbQJGWkYN4aYJG3zxVUg1YWke127iQJNHFPgYDHKsfqRkH8CufKj7h1/qdGN01KtGX2T9N201jvuLeN38Vhl05xxjv5U+6JLG1ohhAWIqfDC9tuTjHyxVK9Qe1O7uI2iRY4EYYbZkuQe43HsPoM/OvGke1C7t7eO3SO2KRpsBZXzj54cDP2rnf/z5H5M3XNjXgRFTsPpXTYWjTSJFGMu7BVHbJPaucCurTb1oZo5UxujcOuRkZByM/Ku89cThFXzJrozrCbT5QVJaEn+JEexHmQP5X/8ADX0LHbwRXDMNqzXCjI7FxHnnHqA/J+lUBJ1RbtP+obT4jNu3nEriMv33GPB8+cZxXLrXWF3c3CXDybZI/wDD8MbQnrtBz3885zXJlwHIbqvzOrHlGMVd/iRWqWLQTSQuMNG7IfseD9xz96tf2X6gtlpM1xMcK1x7mTjdwicfcH8Uiar1Sl0wku7SOSYDBkjkaLeB8ajIP1GKjta16W5VEfakUYxHFGNsaD5Akkn5kk1q6NkUKfuZqyoxYH+I7+3dD+rtz5GEgH5hjn+4/NK3TPFrqLHt+nVM/wDM0i7R9fdP4rtXrxpIEgvbaG7SP9jOWRx5fuHy8+PvUPq+vGZBFHFFbwBtwjizy3bc7Ekucfj0qERggQiS7qW3Bj77Ef8AC1H/ACR/2nqpx+z/AKf/AMpv6X63NjG6Q20RMgAlZmcl8ZA4zgfuPb1pdM8Xi7vAXw//AIt74xjH7s7/AJ96sikOxI7qQxBRRfUtn2na1PbWunm3laPchDYxzhI8dx86z7GteuLma5E8rSBY0Kg44JL57D5UkdS9bm9hSKW2hHhjETK0gKcAeuDwBwa19I9Ztp4bwbeJncAO7s+WAJI4zgd/KsfCfFrXP1+Zr5R5LviQ/T+pfpruGfyjlDH/AC5w3+0mrV9pVkLeWe+GP4lsIIzxzI5Kkj6Rgmqhv5kdyyRLEp/kVmYfPliT9qmepOr5ryG3hlChYBgbc5c4C5bPngeXqa1fGWYMPuZI4VSP6j30WP8A1DQ7iz7yw5CD/fH/AFBX7UhdbSAXPgqcrbxpbj6qPe/3Fqz0d1ZLp8kjxKj+IoVlfOODkHjz5P5NQyz5k3yDxMsWcEkbiTk8jkcnyomMq5Pr1D5AyAe5a/WmoSQ6Lp7RMFJ2A5VW48Nj/MDSBqs82ozNKsZZlhXxcYA90YJ+WcdvrUpqfX3j26W0tnA0UeNi75QVwMDDBs9uK5rHrU26qtra28O2QSNy77yAy4Ys2SPePnVMaMo655l3dWPfEZPZj1tI0qWN1/GhlGxC3JXg8H4lI457Ur+0XQ47O+eKL/DKh1Hwhs8fTivWndVRW8xnt7GJJudpaR3jQnuVTjH548qhr7VXnuDPcfxWZssCSoI9BjlR9KsiEOWAof8AZVnBQKTZlj+0H/gOn/5o/wD63pe9j3/FI/8AI/8AatOsdcm4tUtZLWERR48Pa8gKEAqDnPPB8+9RvSnUf6GTxUhjkl5Cs7ONoIwRgHB+pqBjYYitc8yS6+QNcZOsOqJYdQvoiQ0Thotu1cjcgwd2M9/nWfY5bMmprvUrut2cZ81O3BqD1PqiK4maeawgaRiCx8SYBj25UNjyrrsevniunuhbQmVhsB3OFRAFG1VBxj3e9QUbTUD1J3XfYn3Hjpq7Sa/1K3RYre63P4M8a++Rkg5znJBweO4J9KQOkLaSPV4kmBEqyOH3cndsfJz5575881xz9TP+sF5DGkMu4u21mZXY98hjwD2wMVLXHtAL3S3bWduZ0GA26QDsRyucE4JGTQY2W6HY/wBg5FarPRnP7NOrzYSgSc28uBIO+09g4H9/UfQU0dbdKJZ217NAV/T3AgKAHIU+ISQP+XBBFVpfTo7ZjiWFcfsVmYfliT9ql26tnOn/AKFwrRbgVY53KAQdo8sZq74yWDL9yq5BRU/UX6KKK3nPNkDqGBdd6juobbkfXypq686XjtSktqWe3ctHk8lJVJDKePlx9DSnGFyN2dvnt74+WabIus/DN2I0LR3D+NGsmD4Uuchx5Ej+4Ws32sFZqmtENPes9LxW2mR3DFnuHm8JgGwsfDErjHLDbg898+lKdvjeu4bhkAjOMj6+VMF71DG+mxWe2TfHKZvEJBDMd2QfP+bvS9blQ6ls7QQTtxn7Z4om1HaH1sVHLrDpqG0uJ0SGVoY41PiF+VZuFzxgjd5d6Sabuo+o7a7vDcPHOFZVDRhlAbb2BPpnFKIqMW2v6u4y1fEbOotKt7e3sZliZjcxM7gyHAI2cLxx+4981z9SdPxxW1td27OYZ8jbJgtG48sgAMO/OB2r3ruvQXEFpCVmX9NGUz7p3A7efl+2uHXtfNxHDCqCOCBSI0zk5PdmPmx/pUKH4+7lmKczb0Rpcd1exQTBikmQSrbSMAnj8VG6xCqXEqICFSRkAJycKxXk+vFdvSGrpaXcdw6s4jyQq4GSQR5/WuHVbhZJ5JEDAO7PhsZG4k44+tW53+KlONPmTVroKJp/6643MHk8KGNTt3Nzks2CQODwOeO9Q7ywtG38NklBG0qxKFedwIbJB7YIPrxUnYdRD9G1lcIXh3+JGykB435zjPDKc9j6moyR4BGwVZGckYZiAFHc4A7k9ue1Bdm5JqhU4qa5+mYzpzTRsxuYHU3KeSxuMrgfLzP+b0qA0mWJJkadWeNTkquPex2Bz5etMHTnWTxSym6LzxSxsjp7o3bvM+nn+aZNv2xj1/d7inTTd6NAukxXYVvFknMR9/3QBvOQMd/d9aWZtu47N23Pu7sZx88cZpjk1+BtNismSUGOUy7xtwSd2Rj096j3xUhK5uLNFdWovEWHgq6qFAO85Zm8yccD6CuWtBKEVO3RtNe5njgjxukYKCew9SfoOakeoLe3trl4I0aURNsd3cqWYd9oXAUZ453VFabfPBKk0Rw8bBlPfkevy8qlNd1O3upmnKSRO5zIqEMpbzK5wRnvg1mb2+Jda1+ZFX3h+I3g7/D/AJQ+Cw4HBIwDznmmTRdCil0y4ufDd5opVRQrHDA7e4AznnypavZEZyYkKJ/KpO49vM+ZPep7S9ehj0+ezdJSZpFcuu3C7duBg9+1HuhXxJSrNyJ1q3EcpQRtEyqA6M27D4ycH05HHlUn0jZ2kplF74iIqBvFjb9uSF5XByOc/aorUZomCeGJNwB8RpCCWPljHYADFbdKvI0jnWQSEyIEXbjA94Nk5+lCCVkCg8mJemP010YrlfFjaN5IpEfasgVSwKkZB8sjy/rSxHjcN2duRnHfGecfPFMmh9XtFbSW0yeNGUbwc43QuQVyp+HB7fjzpYom3O0OV41jdpGlW09pfXHhOv6fYY18UnIYt+4457eWKWr14yQYlZBtG4M273vPBwOPrU1oWvRQWd1bskha5CjcMYXbux35Pelyig2b+oYjURr0LQoptOubgxu0sLqqhWOGDY7gDP4qD1q3EcuwRtEyqodGbdh8ZOD6YI48qldJ16GOwuLR0lJndWLLtwu3GOD37VEajNEwTwxJuAPiPIQSx4xjHYADFQu2xuWbXUVJzoDQ4buWZJg52QtIuxtpyuOOxyDmvOoaLCumx3RDwTvIVELtnxE+NQQGAHryP6Vr6K6hSykld0d98TRAKQMZ8+fpWLnX45rJbedHeSEkW8+RuCH+ST1H/n1qQ+/xxJBTT5i7RRRW8whRRRSIUUUUiFFFFIhRRRSIUUUUiFFFFIhRRRSIUUUUkwooopIhRRRSJmsUUUiFFFFImaxRRSIUUUUiFFFFIhWaKKRMUUUUif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QTERUUEhQUFRUXFh4XFxgXGR4aHBobIiAYHCAiHiAiJCoiHx4xIRwgIzYiKC8rLy4uHx81ODMvOCotLisBCgoKDg0OGxAQGjImHyQ2MC8sNjczLCwsLjQxLyw0Ny8vLy80LCwsNDQvLDQsLCwsLCwsLCwsLCwsLCwsLCssLP/AABEIADIBBAMBIgACEQEDEQH/xAAcAAACAgMBAQAAAAAAAAAAAAAABgUHAQMEAgj/xAA8EAACAQMDAgMHAgQEBQUAAAABAgMABBEFEiEGMRNBUQciUmFxgZEUMiNCobEzcpKiNWKC0fAVF1Ozwf/EABkBAQADAQEAAAAAAAAAAAAAAAABAgMEBf/EACcRAAICAgICAgEFAQEAAAAAAAECABEDEiExE0FhgVEiQnGRocEE/9oADAMBAAIRAxEAPwBI6f0d7udYIiods43HA4Gak+rOi57BY2nMZEjFRsJPIGecgVG9O609ncLPGFZlzgPnHIx5EGpXq7rafUEjWZIlEbFhsDDORjnJNe0fJuK6nkjTQ33NvTPQNzfQ+NC0QXcV94kHI+1S3/tBffFB/qP/AGqL6W9oNxYweDEkLLuLZcMTk49GFXr01qbXFlDO4UPJGHIXOM/L5VzZsuXGb9ToxY8Tj5lGdRezu6s4GnlaIopAO1iTyQPT50n05dQ+0i5vbZoJY4FV9pJQMDwQeMsfSlnR7lYriGRxuVJUdh6gMCf6CunHvr+vuc+TTb9PUln6NuEjSSdobYSfsE8gRm/6cE+Y79s1wa/oUtpII5tuWUOpRgylT2IP2q2vab0w2oxQ3dm6y7EICg/vU4OVPxfLz+1JvQGhtqVysdznwrSMKVxtONzbUPn33fYYrJM1ruT12Jq+EBtQP4iVBau+SiO4HfapbH1wK1hCTgAkjuAKndb6onlnZopHhjViIY4mKKiA+7gLgZxyTVkaDG2pWUV2hMd7BKEeSM7TKqspKvjG4FSDz51o+UoASJRMasaBlNmNhyVIHzBoEZPYE/QGrN9ut0/6mGPe3hmHcUydpO5uSOxPzqC6E1ueC3v/AApGAS23IM5CtvUbgOwOGPNFyk496kHGA+txP8Fvhb8Gs+C3wt/pNW37HdTmlivzLNLIVVCpd2bbkTZxk8dh29BVe2PWV2kEsbTzOJI8AtI25GGCGVu4Py86DIxYqB1UeNaBvuQpib4W/BoEbHkKxH0NW17YL2X9HYhXcCRT4gBI3+5H+7Hfue9a/YRcyGS5jZnKKiFUJO1SWfOB2H2qvnPj3qW8I30uVSYW+Fvwa8spHcEfXirO9kPVEzXzQzzSSLKpI8Ri2HXnjPbIzx8hS5rmkSTazJbSuzFpyC7HJEZO/PPkEP04q4ynYqR1zKnGNQwPcU62CFvhb8GrP9sNjHLBZ3tuB4TJ4fA/lIDJ/Zh9xS9ea7cw6XbRCeUGaSSXO9gyxLtRFBzkKWDHA9Khcuyggdw2LUkExQ8Fvhb8GsMhHcEfUYq3faBqsy6NYSLNIjuU3MrlWb+Gx5IOT60p2WpNPcadDqWWSNi2+Rs7kk2FA2fLK+fkaLlJF1+f8ktiANXFOKykYbkjkZfVUYj8gYrWImPZWP0Bq1fa0t9b3MdxA8qW6qoTwyQkbDuGUcYPz4Pak7VetriQFYS9uGleZ/DcgszkdyMHAAxiiZGcAgSHxqpomLngt8Lfg1jwW+Fvwat3rrUpk0SxdJpVdjHudXYM38NzyQcmo/2b9U3Fzf20csjnZDIrHcf4g/cpYdiw5GaqMzaFq6uW8S7a3Kz8Fvhb/SawIyewJ+gNP3Uuu3kesT+BNMRFJv8AD3nZsVVZgVzjGM/muj2Qai76nIAzrHIskhj3HbksCMjsSM4zVjlITavVyPENtblctGQMkED1IIrCxk9gT9ATVq9Oa1cHXpoGlkkhaWVWjcllCjJGAeBj5Vqs7r9J1A0Fq5WBnO+IH3M7CxAHYHI7+Xaq+Y9V6uT4R3fupVxFehC3wt+DVpdf6LHqFqmqWIzlczIO5A8yPjXsR5j6crHT+t3CadfKs8oCiDZhz7gLsDt590EelWXLstgc9GVOLVqMUaKKK2mMYOgliOoQLOqNG7bCHGRkggf1xTv7ZNAggitzbQJGWkYN4aYJG3zxVUg1YWke127iQJNHFPgYDHKsfqRkH8CufKj7h1/qdGN01KtGX2T9N201jvuLeN38Vhl05xxjv5U+6JLG1ohhAWIqfDC9tuTjHyxVK9Qe1O7uI2iRY4EYYbZkuQe43HsPoM/OvGke1C7t7eO3SO2KRpsBZXzj54cDP2rnf/z5H5M3XNjXgRFTsPpXTYWjTSJFGMu7BVHbJPaucCurTb1oZo5UxujcOuRkZByM/Ku89cThFXzJrozrCbT5QVJaEn+JEexHmQP5X/8ADX0LHbwRXDMNqzXCjI7FxHnnHqA/J+lUBJ1RbtP+obT4jNu3nEriMv33GPB8+cZxXLrXWF3c3CXDybZI/wDD8MbQnrtBz3885zXJlwHIbqvzOrHlGMVd/iRWqWLQTSQuMNG7IfseD9xz96tf2X6gtlpM1xMcK1x7mTjdwicfcH8Uiar1Sl0wku7SOSYDBkjkaLeB8ajIP1GKjta16W5VEfakUYxHFGNsaD5Akkn5kk1q6NkUKfuZqyoxYH+I7+3dD+rtz5GEgH5hjn+4/NK3TPFrqLHt+nVM/wDM0i7R9fdP4rtXrxpIEgvbaG7SP9jOWRx5fuHy8+PvUPq+vGZBFHFFbwBtwjizy3bc7Ekucfj0qERggQiS7qW3Bj77Ef8AC1H/ACR/2nqpx+z/AKf/AMpv6X63NjG6Q20RMgAlZmcl8ZA4zgfuPb1pdM8Xi7vAXw//AIt74xjH7s7/AJ96sikOxI7qQxBRRfUtn2na1PbWunm3laPchDYxzhI8dx86z7GteuLma5E8rSBY0Kg44JL57D5UkdS9bm9hSKW2hHhjETK0gKcAeuDwBwa19I9Ztp4bwbeJncAO7s+WAJI4zgd/KsfCfFrXP1+Zr5R5LviQ/T+pfpruGfyjlDH/AC5w3+0mrV9pVkLeWe+GP4lsIIzxzI5Kkj6Rgmqhv5kdyyRLEp/kVmYfPliT9qmepOr5ryG3hlChYBgbc5c4C5bPngeXqa1fGWYMPuZI4VSP6j30WP8A1DQ7iz7yw5CD/fH/AFBX7UhdbSAXPgqcrbxpbj6qPe/3Fqz0d1ZLp8kjxKj+IoVlfOODkHjz5P5NQyz5k3yDxMsWcEkbiTk8jkcnyomMq5Pr1D5AyAe5a/WmoSQ6Lp7RMFJ2A5VW48Nj/MDSBqs82ozNKsZZlhXxcYA90YJ+WcdvrUpqfX3j26W0tnA0UeNi75QVwMDDBs9uK5rHrU26qtra28O2QSNy77yAy4Ys2SPePnVMaMo655l3dWPfEZPZj1tI0qWN1/GhlGxC3JXg8H4lI457Ur+0XQ47O+eKL/DKh1Hwhs8fTivWndVRW8xnt7GJJudpaR3jQnuVTjH548qhr7VXnuDPcfxWZssCSoI9BjlR9KsiEOWAof8AZVnBQKTZlj+0H/gOn/5o/wD63pe9j3/FI/8AI/8AatOsdcm4tUtZLWERR48Pa8gKEAqDnPPB8+9RvSnUf6GTxUhjkl5Cs7ONoIwRgHB+pqBjYYitc8yS6+QNcZOsOqJYdQvoiQ0Thotu1cjcgwd2M9/nWfY5bMmprvUrut2cZ81O3BqD1PqiK4maeawgaRiCx8SYBj25UNjyrrsevniunuhbQmVhsB3OFRAFG1VBxj3e9QUbTUD1J3XfYn3Hjpq7Sa/1K3RYre63P4M8a++Rkg5znJBweO4J9KQOkLaSPV4kmBEqyOH3cndsfJz5575881xz9TP+sF5DGkMu4u21mZXY98hjwD2wMVLXHtAL3S3bWduZ0GA26QDsRyucE4JGTQY2W6HY/wBg5FarPRnP7NOrzYSgSc28uBIO+09g4H9/UfQU0dbdKJZ217NAV/T3AgKAHIU+ISQP+XBBFVpfTo7ZjiWFcfsVmYfliT9ql26tnOn/AKFwrRbgVY53KAQdo8sZq74yWDL9yq5BRU/UX6KKK3nPNkDqGBdd6juobbkfXypq686XjtSktqWe3ctHk8lJVJDKePlx9DSnGFyN2dvnt74+WabIus/DN2I0LR3D+NGsmD4Uuchx5Ej+4Ws32sFZqmtENPes9LxW2mR3DFnuHm8JgGwsfDErjHLDbg898+lKdvjeu4bhkAjOMj6+VMF71DG+mxWe2TfHKZvEJBDMd2QfP+bvS9blQ6ls7QQTtxn7Z4om1HaH1sVHLrDpqG0uJ0SGVoY41PiF+VZuFzxgjd5d6Sabuo+o7a7vDcPHOFZVDRhlAbb2BPpnFKIqMW2v6u4y1fEbOotKt7e3sZliZjcxM7gyHAI2cLxx+4981z9SdPxxW1td27OYZ8jbJgtG48sgAMO/OB2r3ruvQXEFpCVmX9NGUz7p3A7efl+2uHXtfNxHDCqCOCBSI0zk5PdmPmx/pUKH4+7lmKczb0Rpcd1exQTBikmQSrbSMAnj8VG6xCqXEqICFSRkAJycKxXk+vFdvSGrpaXcdw6s4jyQq4GSQR5/WuHVbhZJ5JEDAO7PhsZG4k44+tW53+KlONPmTVroKJp/6643MHk8KGNTt3Nzks2CQODwOeO9Q7ywtG38NklBG0qxKFedwIbJB7YIPrxUnYdRD9G1lcIXh3+JGykB435zjPDKc9j6moyR4BGwVZGckYZiAFHc4A7k9ue1Bdm5JqhU4qa5+mYzpzTRsxuYHU3KeSxuMrgfLzP+b0qA0mWJJkadWeNTkquPex2Bz5etMHTnWTxSym6LzxSxsjp7o3bvM+nn+aZNv2xj1/d7inTTd6NAukxXYVvFknMR9/3QBvOQMd/d9aWZtu47N23Pu7sZx88cZpjk1+BtNismSUGOUy7xtwSd2Rj096j3xUhK5uLNFdWovEWHgq6qFAO85Zm8yccD6CuWtBKEVO3RtNe5njgjxukYKCew9SfoOakeoLe3trl4I0aURNsd3cqWYd9oXAUZ453VFabfPBKk0Rw8bBlPfkevy8qlNd1O3upmnKSRO5zIqEMpbzK5wRnvg1mb2+Jda1+ZFX3h+I3g7/D/AJQ+Cw4HBIwDznmmTRdCil0y4ufDd5opVRQrHDA7e4AznnypavZEZyYkKJ/KpO49vM+ZPep7S9ehj0+ezdJSZpFcuu3C7duBg9+1HuhXxJSrNyJ1q3EcpQRtEyqA6M27D4ycH05HHlUn0jZ2kplF74iIqBvFjb9uSF5XByOc/aorUZomCeGJNwB8RpCCWPljHYADFbdKvI0jnWQSEyIEXbjA94Nk5+lCCVkCg8mJemP010YrlfFjaN5IpEfasgVSwKkZB8sjy/rSxHjcN2duRnHfGecfPFMmh9XtFbSW0yeNGUbwc43QuQVyp+HB7fjzpYom3O0OV41jdpGlW09pfXHhOv6fYY18UnIYt+4457eWKWr14yQYlZBtG4M273vPBwOPrU1oWvRQWd1bskha5CjcMYXbux35Pelyig2b+oYjURr0LQoptOubgxu0sLqqhWOGDY7gDP4qD1q3EcuwRtEyqodGbdh8ZOD6YI48qldJ16GOwuLR0lJndWLLtwu3GOD37VEajNEwTwxJuAPiPIQSx4xjHYADFQu2xuWbXUVJzoDQ4buWZJg52QtIuxtpyuOOxyDmvOoaLCumx3RDwTvIVELtnxE+NQQGAHryP6Vr6K6hSykld0d98TRAKQMZ8+fpWLnX45rJbedHeSEkW8+RuCH+ST1H/n1qQ+/xxJBTT5i7RRRW8whRRRSIUUUUiFFFFIhRRRSIUUUUiFFFFIhRRRSIUUUUkwooopIhRRRSJmsUUUiFFFFImaxRRSIUUUUiFFFFIhWaKKRMUUUUif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BUUEBQRFRUVGRgXGBAYFRoaFxsdHRocHCIeGh4YISYfGhwjHh0YIC8hLycuLC8tGR8xNTAqNSYrLykBCQoKDgwOGg8PGiokHiQ1MDQ1NSk1NSksNDU1NS41LzU1KiwuKi8pLCwtLCw0LCwpKSwsLCwpLC01KS0wLDQsLP/AABEIAFsA8AMBIgACEQEDEQH/xAAcAAEBAAIDAQEAAAAAAAAAAAAABgQFAgMHAQj/xABBEAACAQMCBAQFAQIJDQAAAAABAgMABBESIQUGEzEiQVFhBxQycYGRQqEVIzM1UmJzsbIkNDZTcoKDkrPC0dLw/8QAGQEBAQEBAQEAAAAAAAAAAAAAAAIDAQQF/8QAJxEAAgIBBAEDBAMAAAAAAAAAAAECAxESITFBE1FxwYGx0eEEQpH/2gAMAwEAAhEDEQA/APcaUpQClKUApSlAKUpQClKUApSlAKUpQClKUApSlAKUpQClKUApSlAKUpQClKUApSlAK+Vj8R1dGTp51aG04750nGPfOK89+Hz8TN3/AJd810um38oPDq2x+e9awr1RcsrYynZpko45PS6+V5t8QX4kLsfI/NdLpr/Jjw6snP5xioaHmviTyCJLi5aQkqIwfFkZyMY77H9K3r/iOcdSkjCz+WoS0uLP0FX2or4bPelJvn+vnUmjqjywc4/OK6viZzjNZiKO3IRpdRMxGdIBA8IO2d8/j3rHwt2eNPJt5kq/I1guqVNfwTcRyW7w3U8qFwJUcoyshU+IYUY309vI1yTmV7ieSGyVGEJ0yXMhPTDf0VC7u3fO4AqfHnhleT1RR0qPn5wmguBbXSQpJKP4i4DN0XOcYYEakOdvPcj1rjyXzjPfSyq0UKJCQrEOxYk6sacjGPCap0yUdXRKujnT2WVKm+O8auormGKGKBxOWCszspXSoZi2AdsdsVrZ+cLpeIJZGO21uuoSa5NI2Jx9OfKuKqTWV7nXbFPD9i2pUPxvnG8tUmaWC3xCY9w74dZCQCpK9wQQR/8AHecE4nPcWazaYFeRQyJqcrg4+o4znv2FJVSitT4Cti3pXJvKVC8u863d4kzxQWwMJxoMj5Y4JwDpwO3nWdyLzfJxBZHaOKNUOnSHZmzgHJyAAMH9RXZUzim30cjdGTSXZWUqZ4Xzos3EJ7MLgxDwyavqIxqGMbYz6nsa5XXGboXvy8UduVMZl6jO4IXVpAYAdyfT0NT45Zw/cryxxlexSUqH5d5yuryWeNIrVWgOlizyYPiZdsL6qf1rv4rz21rZmW4iXrdV4RCrHSSpO+ojOnAz28wKp0TT09kq+DWrosaVLS8ZvYTE08du0cmdfS16oyEZx3yGB04ztuR61gcd5wvLS1SeeC2GsqvSEj6lJBO5042xvRUybSWA7opZZcUqV/hm+0wMIrUpNp8QeTwal1DUNPbO2R6isLljnC7vhL04rVOkwQhnk3O/bC9tqeGWM7DzRzjct6VIcQ5ruIuHm6MMIaNnWWEu22JNHgIG/rv5Viyc73UdlHevBA0LaSyJIwkUMcZ8S6Tv7+dFRN/7j6h3RX3LmlRPMfPUsFvHdQRRS28oXBZ2WRSR2YYI7gjY+VUPB+OLd2omtyPEDhW/ZbzVsb7GplVKMdT4KVsW9K5NrStFy9xW4mkmEyQKsTmLKMzEsApz4gAFwfvmt7Uyi4vDKjLUso6rqbQjNjOlSdPrgZxUfyj8SlvrjoiBozoL6i4YbY22A9atDXmFx8O7y0umm4XJEA2QEbAZQTkr4gVI9D3ralVyTUuejG52RaceOzec2/EhbG4EJgaQlA+oOANydsEe1ea8pPq4zEcYzO5x6Z1nH4qwtvh3eXd0s/FJI8JpGhMamCnIHhAAHqe9OD/DS5i4ityzwaBK8mkFtWCW9sZ3FeyEqa4OKe+DxzjdZNSa2yenGtLzRytFfQ9OXII3SQfUp9R6j1HnW6qe4zaXS3cc9qI5FCNHJCzlCwLBgVOCARivnV51ZTwz6NmNOGso87h41d8Gd7W4OuJkfpMN9JIIVkz2GrGU8u496X4MsPkZPXrNn/kTH7q7OL8pXHEbuKS6WOGCHtEHDyPuCckDSoOAPPb77d/D+Vp7C5kksgktvMctbM2hkO+CjHIIGSMHG2B5Zr22WQnW1tqfPoeKuE4TzvpXHqaz40oOhbsPqEpA9d1J/vC10/BcnN5r+rVHn7/xmf35qkueWpLy5imvAqRwHVHaq2rLZB1SNgDyGFHp33Na6Dle6sryaexEU0U5y8DuUYHJbZsEbEtj2OMedcVkfD4s7/vg665eby42/RvOM/zhY/e4/wClUrxD/SaD+y/7Hqq4bw2eScXF501ZFZIoIyWCBsamZiBqc4A2AAA960N3y7eNxVL0RQ6UGgRmbxEYYZzpwDvnFRW0spvpo0sTeGl2mZnxY/muT/bj/wAYrr5TjvfkbfpSWYTprpDRSlsY8yJACfxWdz7wee7tTBAqeIqS7Pp06WB7YOc1kcvW1xBYpE8aGSJQiqJPC+Mb6tPh8/I9qlSSpS2zk64t3N74wS3wb+i7z/rV+3Y1g8u3o4dxDiUbfQEaZV9dJ1KB9w+K33w+5bubJpVnSIrK2vWsmSpAO2Cu/fvmuXMPIrXHE4LkaekoXqgnxEoSRgeYPhB+1bSsg7JpvZoxjCarhhbol+KWDcNveH3L/tqBO3q5J6hP4fP+5XoPAj1Li6m8tawKf6sQ3x/xGk/Ssfn7llr60McenqKyuhY4GexBPupNZnAeGNa2UcQAeRE3GrAZzu3iPqxO9ZWWKdaf9uPk1rrcJtf15+Dz/kNrj5viPyogLaz/ACpYDPUlxjSDnfvnHlVdxLlg3/DYYpyyzBI26hG6yaMHUPMHJBHvWp5U5cvrOe4lMUDi4OrSJiCp1M3fRv8AUR+BWxez4iZ/mCIcq4AtBM2kxaCD4tONeo5zjyFaWyzPVFrrf6EVxxDTJPv7mi5a5muOH3CWHERlTgRTg5wCcLv+0mdvVe3btn/Gb+b0/tl/wtXbxblSe/vIZbhUghg7IHDyOdQbcgYUZAHc+frtk/ETgFxewrDAseAwcyM+OwYYAwfXOa4pQ8sJbJ9+gcZ+KUd2uvUoeBf5rB/ZR/4FrzP4fG66d/8AKCEtrP1lgdWGxp0jB/JFei8ME0doqtGnVjVVEYk8LaQBnVp2zjPapbk3l6+sTNmKCQTMH2nKkHfbdDkb1EGlGfHRc03KHPZn8+5/gaTVnVoiznvnUuc+9SFxxN34ZZWTKIkuQq/NswKYVs4wNwSdPfH/AIpeM8Ev7m2uEdYdc7KFXrHRGiBSMZXxMTqzsPKvj8lyzcJWznWNJYQOlIH1KWGdzsCoIJUj3rSuUYRSbXPxz9GZ2RlKTaT4+fk2PE+FJBBYwLuiTxJvvkaXzn775+9SmhuB32fE1jcHHroP/sv719xW9Th/EjBbJKlu7wSpIZesRrCggA+HZsHc+3vVHxfgq3lsYrhcawDgHJRvIqfUH9fzUKejaTynz+S3DXvFYa4/Bi8pyhjdMpBVrlyGByCCkZBFb+pnkDlySytmhmKE9R2DKdipwAd+x27VTV57canjg9FWdKzycXzg4xnyz2qU5Y55Nxdz2dxGsM8JJQBiySoDpLoWVTs2xGP7jitNQ97yBJOY5HlEE8U8jrPCSW6UpOuPLAYOCcN5Hf2rM0MvhfPPzPE5bSGMdOFA7XDMRqOrTiMYwVB21Z7g1nc7cwvY2Ul0iJJ0sExsxXIJC7EA75I8q13BuT5LficlynRWBoI7dIVLakWPGk9sHtjHl6ms/nvgEl9YS20TIplwC75woDBtgAcnbH5oDly9x6S4YahbaTEkh6cpZ0Z8EKylR3XJBz+z27V18+8zvw+ya5SNJNBXVGzFchiF2IB3ya+cB4NPAYhptERY1WVowxeUomle4UKBknzPYZrj8QuWpL+xe2iaNDIVy76tgrBtgo3JxigOvj3N8lgI5LyKP5d3EZnickxluxZGUZX3ByPSqaXOk6casbZ7Z98eVTPHuVJOICKO8aNII3WRoYtTNIy9gWYDSme4AJPqKppc6TpAJ8gTgZ9yAcfpQE7yFzU/ELdpnjSMCR4wquW+g4JJKjz7V2cZ5r6d3FZwIJbiVTJgtpRIxkF3IBPcEBQMn2ro+HvLEthbNDM0b5leQMmr9s5IIYeVcuN8ps99DfWzqs8SGJkcExyRkk6Tp3VgSSGGfcGgNraTXHV0yxxdMqSJkc7MCBpZGGdwSQwJ+k5A2zmXV0scbSOcKgLM3oAMn91YdutyZQZDCkYUjppqdmY43LMFwoGdgMnPfbFY/MXCpLkRxgoIS4aYFmDsq7hVKjbxBSTnsMeeQBjcm81/OpMJIzDNBK0UtuTkr5qc+eV/GQayeceONZWUtyiLIYl1FGYrkZwcEA4O/pWosOTJLfirXVs6CGaNUmid5GdmUnDgnOCNhgk7Z7Zra86cEe8sZraIorTLp1vnAGQc+EbnagMvl+/ae1hmdVUyokmhSSAGUMBkgE7H0rY4qe4Fw+7hjtoXNuI4Y1Ryusu+lNK41ABBkAnufKqGgOq5nVEZ3ICqCzMewAGSfwKnOA8zTX0PzFrFEkLFhEZWbXIFONRCA9NSQcbk7dhVFd2qyRtG4yrqVYeoYYI/Qmprljly44fb/LQtDNChYxNIWSRQSTpfSrB8E/UNP2oCjsJneJGlTpuQC0WoNpPmNQ2bHrUcvPkzXd7biO0VrUxhWeZlEpl+lR4PCc4Xz3YVYWMcixqJnV5MeJ1XSpPsuTgeQ3J9zUbbclTpfXtyVs5RdGIrG+vwGL6TnScnODtjcCgLdSdIyMHHb3qO4X8QW+ca1vYVgJdo4LhXLQysvdMlQVfcYB75+2azh6SCJBOytJga2UaVLeekeQ9POpxuTRcQXEF+sTJLK8yNGza0LdiCyjDL/SHfJ2x3A23AeIyzdXqrGvTkaIaGZs6e5OoDH23+9abnXm644fBLcdCF4kdEQGVg7aiBqOEIXBJ232HvWy5O4DJaW3SnmM763YzEYZgTtq/racZrE+InLEvELI20LRpqZGLvq20sG2CjfOPUUBueHyTlnE6RBRp0OjltWc5BDKCpBA9c6vvWg49zhJBxGC0CQabhHcTPIy6dAydQC4OfLeqqHVpGsAN5gHIz7EgZ/SpHmHlKafiVtdr8sUt0dOjJq8esb5wpC48u9AUfBLx5oFkkEYLZIMb60Zc+FlYgHDLg9vOtDxPm2ePiaWMcUB6kLTrK8jLgKSMMAp8x3zW74FaSxxlZeioBxHFEDoSMABVy2CTsTnAG+ANqm+YeQ2u+JLcTCFoBbvbtCS2shySWBxhWGdvt3oDccl8z/P2i3HTMeWZSurUpKnGUbA1KfI4Fb6tDyfwee1g+XnlSVIvDDIAQ/THYSDtqAwMjv/fvqAUpSgFKUoBSlKAUpSgFKUoBSlKAUpSgFKUoBSlKAUpSgFKUoBSlKAUpSgFKUoBSlKAUpSgFKUoBSlKAUpSgFKUoBSlKAUpSgFKUoBSlKAUpSgFKUoBSlKAUpSgFKUoBSlKA/9k=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Mood disorders ranking by age group as principle </a:t>
            </a: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</a:rPr>
              <a:t>inpatient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diagnosis: </a:t>
            </a:r>
          </a:p>
          <a:p>
            <a:endParaRPr lang="en-US" sz="1400" dirty="0" smtClean="0"/>
          </a:p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Age 1-17	</a:t>
            </a:r>
            <a:r>
              <a:rPr lang="en-US" sz="2800" dirty="0" smtClean="0"/>
              <a:t>					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#1</a:t>
            </a:r>
          </a:p>
          <a:p>
            <a:endParaRPr lang="en-US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Age 18-44	</a:t>
            </a:r>
            <a:r>
              <a:rPr lang="en-US" sz="2800" dirty="0" smtClean="0"/>
              <a:t>					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#3 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Note: 4 of top 5 related to delivery</a:t>
            </a:r>
          </a:p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Age 45-64</a:t>
            </a:r>
            <a:r>
              <a:rPr lang="en-US" sz="2800" dirty="0" smtClean="0"/>
              <a:t>						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#5 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Note: top four related to aging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55626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“Most Frequent Conditions in US Hospitals, 2010,” AHRQ, January 2013</a:t>
            </a:r>
          </a:p>
        </p:txBody>
      </p:sp>
    </p:spTree>
    <p:extLst>
      <p:ext uri="{BB962C8B-B14F-4D97-AF65-F5344CB8AC3E}">
        <p14:creationId xmlns:p14="http://schemas.microsoft.com/office/powerpoint/2010/main" val="27221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latin typeface="Calibri" panose="020F0502020204030204" pitchFamily="34" charset="0"/>
              </a:rPr>
              <a:t>Why Recovery Is A Goal</a:t>
            </a:r>
            <a:endParaRPr lang="en-US" sz="4800" b="1" dirty="0">
              <a:latin typeface="Calibri" panose="020F050202020403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>
            <a:normAutofit fontScale="77500" lnSpcReduction="20000"/>
          </a:bodyPr>
          <a:lstStyle/>
          <a:p>
            <a:endParaRPr lang="en-US" sz="4400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en-US" sz="4400" dirty="0" smtClean="0">
                <a:solidFill>
                  <a:schemeClr val="tx2">
                    <a:lumMod val="90000"/>
                  </a:schemeClr>
                </a:solidFill>
              </a:rPr>
              <a:t>A process of change through which individuals improve their health and wellness, live a self-directed life, and strive to reach their full potential. (SAMHSA, 2011)</a:t>
            </a:r>
          </a:p>
          <a:p>
            <a:endParaRPr lang="en-US" sz="4400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en-US" sz="4400" dirty="0" smtClean="0">
                <a:solidFill>
                  <a:schemeClr val="tx2">
                    <a:lumMod val="90000"/>
                  </a:schemeClr>
                </a:solidFill>
              </a:rPr>
              <a:t>Peers, family, providers, treatment, drug therapies, nutrition, exercise, counseling, etc., all play a role in supporting recovery.</a:t>
            </a:r>
            <a:endParaRPr lang="en-US" sz="4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AutoShape 6" descr="data:image/jpeg;base64,/9j/4AAQSkZJRgABAQAAAQABAAD/2wCEAAkGBxQTERUUEhQUFRUXFh4XFxgXGR4aHBobIiAYHCAiHiAiJCoiHx4xIRwgIzYiKC8rLy4uHx81ODMvOCotLisBCgoKDg0OGxAQGjImHyQ2MC8sNjczLCwsLjQxLyw0Ny8vLy80LCwsNDQvLDQsLCwsLCwsLCwsLCwsLCwsLCssLP/AABEIADIBBAMBIgACEQEDEQH/xAAcAAACAgMBAQAAAAAAAAAAAAAABgUHAQMEAgj/xAA8EAACAQMDAgMHAgQEBQUAAAABAgMABBEFEiEGMRNBUQciUmFxgZEUMiNCobEzcpKiNWKC0fAVF1Ozwf/EABkBAQADAQEAAAAAAAAAAAAAAAABAgMEBf/EACcRAAICAgICAgEFAQEAAAAAAAECABEDEiExE0FhgVEiQnGRocEE/9oADAMBAAIRAxEAPwBI6f0d7udYIiods43HA4Gak+rOi57BY2nMZEjFRsJPIGecgVG9O609ncLPGFZlzgPnHIx5EGpXq7rafUEjWZIlEbFhsDDORjnJNe0fJuK6nkjTQ33NvTPQNzfQ+NC0QXcV94kHI+1S3/tBffFB/qP/AGqL6W9oNxYweDEkLLuLZcMTk49GFXr01qbXFlDO4UPJGHIXOM/L5VzZsuXGb9ToxY8Tj5lGdRezu6s4GnlaIopAO1iTyQPT50n05dQ+0i5vbZoJY4FV9pJQMDwQeMsfSlnR7lYriGRxuVJUdh6gMCf6CunHvr+vuc+TTb9PUln6NuEjSSdobYSfsE8gRm/6cE+Y79s1wa/oUtpII5tuWUOpRgylT2IP2q2vab0w2oxQ3dm6y7EICg/vU4OVPxfLz+1JvQGhtqVysdznwrSMKVxtONzbUPn33fYYrJM1ruT12Jq+EBtQP4iVBau+SiO4HfapbH1wK1hCTgAkjuAKndb6onlnZopHhjViIY4mKKiA+7gLgZxyTVkaDG2pWUV2hMd7BKEeSM7TKqspKvjG4FSDz51o+UoASJRMasaBlNmNhyVIHzBoEZPYE/QGrN9ut0/6mGPe3hmHcUydpO5uSOxPzqC6E1ueC3v/AApGAS23IM5CtvUbgOwOGPNFyk496kHGA+txP8Fvhb8Gs+C3wt/pNW37HdTmlivzLNLIVVCpd2bbkTZxk8dh29BVe2PWV2kEsbTzOJI8AtI25GGCGVu4Py86DIxYqB1UeNaBvuQpib4W/BoEbHkKxH0NW17YL2X9HYhXcCRT4gBI3+5H+7Hfue9a/YRcyGS5jZnKKiFUJO1SWfOB2H2qvnPj3qW8I30uVSYW+Fvwa8spHcEfXirO9kPVEzXzQzzSSLKpI8Ri2HXnjPbIzx8hS5rmkSTazJbSuzFpyC7HJEZO/PPkEP04q4ynYqR1zKnGNQwPcU62CFvhb8GrP9sNjHLBZ3tuB4TJ4fA/lIDJ/Zh9xS9ea7cw6XbRCeUGaSSXO9gyxLtRFBzkKWDHA9Khcuyggdw2LUkExQ8Fvhb8GsMhHcEfUYq3faBqsy6NYSLNIjuU3MrlWb+Gx5IOT60p2WpNPcadDqWWSNi2+Rs7kk2FA2fLK+fkaLlJF1+f8ktiANXFOKykYbkjkZfVUYj8gYrWImPZWP0Bq1fa0t9b3MdxA8qW6qoTwyQkbDuGUcYPz4Pak7VetriQFYS9uGleZ/DcgszkdyMHAAxiiZGcAgSHxqpomLngt8Lfg1jwW+Fvwat3rrUpk0SxdJpVdjHudXYM38NzyQcmo/2b9U3Fzf20csjnZDIrHcf4g/cpYdiw5GaqMzaFq6uW8S7a3Kz8Fvhb/SawIyewJ+gNP3Uuu3kesT+BNMRFJv8AD3nZsVVZgVzjGM/muj2Qai76nIAzrHIskhj3HbksCMjsSM4zVjlITavVyPENtblctGQMkED1IIrCxk9gT9ATVq9Oa1cHXpoGlkkhaWVWjcllCjJGAeBj5Vqs7r9J1A0Fq5WBnO+IH3M7CxAHYHI7+Xaq+Y9V6uT4R3fupVxFehC3wt+DVpdf6LHqFqmqWIzlczIO5A8yPjXsR5j6crHT+t3CadfKs8oCiDZhz7gLsDt590EelWXLstgc9GVOLVqMUaKKK2mMYOgliOoQLOqNG7bCHGRkggf1xTv7ZNAggitzbQJGWkYN4aYJG3zxVUg1YWke127iQJNHFPgYDHKsfqRkH8CufKj7h1/qdGN01KtGX2T9N201jvuLeN38Vhl05xxjv5U+6JLG1ohhAWIqfDC9tuTjHyxVK9Qe1O7uI2iRY4EYYbZkuQe43HsPoM/OvGke1C7t7eO3SO2KRpsBZXzj54cDP2rnf/z5H5M3XNjXgRFTsPpXTYWjTSJFGMu7BVHbJPaucCurTb1oZo5UxujcOuRkZByM/Ku89cThFXzJrozrCbT5QVJaEn+JEexHmQP5X/8ADX0LHbwRXDMNqzXCjI7FxHnnHqA/J+lUBJ1RbtP+obT4jNu3nEriMv33GPB8+cZxXLrXWF3c3CXDybZI/wDD8MbQnrtBz3885zXJlwHIbqvzOrHlGMVd/iRWqWLQTSQuMNG7IfseD9xz96tf2X6gtlpM1xMcK1x7mTjdwicfcH8Uiar1Sl0wku7SOSYDBkjkaLeB8ajIP1GKjta16W5VEfakUYxHFGNsaD5Akkn5kk1q6NkUKfuZqyoxYH+I7+3dD+rtz5GEgH5hjn+4/NK3TPFrqLHt+nVM/wDM0i7R9fdP4rtXrxpIEgvbaG7SP9jOWRx5fuHy8+PvUPq+vGZBFHFFbwBtwjizy3bc7Ekucfj0qERggQiS7qW3Bj77Ef8AC1H/ACR/2nqpx+z/AKf/AMpv6X63NjG6Q20RMgAlZmcl8ZA4zgfuPb1pdM8Xi7vAXw//AIt74xjH7s7/AJ96sikOxI7qQxBRRfUtn2na1PbWunm3laPchDYxzhI8dx86z7GteuLma5E8rSBY0Kg44JL57D5UkdS9bm9hSKW2hHhjETK0gKcAeuDwBwa19I9Ztp4bwbeJncAO7s+WAJI4zgd/KsfCfFrXP1+Zr5R5LviQ/T+pfpruGfyjlDH/AC5w3+0mrV9pVkLeWe+GP4lsIIzxzI5Kkj6Rgmqhv5kdyyRLEp/kVmYfPliT9qmepOr5ryG3hlChYBgbc5c4C5bPngeXqa1fGWYMPuZI4VSP6j30WP8A1DQ7iz7yw5CD/fH/AFBX7UhdbSAXPgqcrbxpbj6qPe/3Fqz0d1ZLp8kjxKj+IoVlfOODkHjz5P5NQyz5k3yDxMsWcEkbiTk8jkcnyomMq5Pr1D5AyAe5a/WmoSQ6Lp7RMFJ2A5VW48Nj/MDSBqs82ozNKsZZlhXxcYA90YJ+WcdvrUpqfX3j26W0tnA0UeNi75QVwMDDBs9uK5rHrU26qtra28O2QSNy77yAy4Ys2SPePnVMaMo655l3dWPfEZPZj1tI0qWN1/GhlGxC3JXg8H4lI457Ur+0XQ47O+eKL/DKh1Hwhs8fTivWndVRW8xnt7GJJudpaR3jQnuVTjH548qhr7VXnuDPcfxWZssCSoI9BjlR9KsiEOWAof8AZVnBQKTZlj+0H/gOn/5o/wD63pe9j3/FI/8AI/8AatOsdcm4tUtZLWERR48Pa8gKEAqDnPPB8+9RvSnUf6GTxUhjkl5Cs7ONoIwRgHB+pqBjYYitc8yS6+QNcZOsOqJYdQvoiQ0Thotu1cjcgwd2M9/nWfY5bMmprvUrut2cZ81O3BqD1PqiK4maeawgaRiCx8SYBj25UNjyrrsevniunuhbQmVhsB3OFRAFG1VBxj3e9QUbTUD1J3XfYn3Hjpq7Sa/1K3RYre63P4M8a++Rkg5znJBweO4J9KQOkLaSPV4kmBEqyOH3cndsfJz5575881xz9TP+sF5DGkMu4u21mZXY98hjwD2wMVLXHtAL3S3bWduZ0GA26QDsRyucE4JGTQY2W6HY/wBg5FarPRnP7NOrzYSgSc28uBIO+09g4H9/UfQU0dbdKJZ217NAV/T3AgKAHIU+ISQP+XBBFVpfTo7ZjiWFcfsVmYfliT9ql26tnOn/AKFwrRbgVY53KAQdo8sZq74yWDL9yq5BRU/UX6KKK3nPNkDqGBdd6juobbkfXypq686XjtSktqWe3ctHk8lJVJDKePlx9DSnGFyN2dvnt74+WabIus/DN2I0LR3D+NGsmD4Uuchx5Ej+4Ws32sFZqmtENPes9LxW2mR3DFnuHm8JgGwsfDErjHLDbg898+lKdvjeu4bhkAjOMj6+VMF71DG+mxWe2TfHKZvEJBDMd2QfP+bvS9blQ6ls7QQTtxn7Z4om1HaH1sVHLrDpqG0uJ0SGVoY41PiF+VZuFzxgjd5d6Sabuo+o7a7vDcPHOFZVDRhlAbb2BPpnFKIqMW2v6u4y1fEbOotKt7e3sZliZjcxM7gyHAI2cLxx+4981z9SdPxxW1td27OYZ8jbJgtG48sgAMO/OB2r3ruvQXEFpCVmX9NGUz7p3A7efl+2uHXtfNxHDCqCOCBSI0zk5PdmPmx/pUKH4+7lmKczb0Rpcd1exQTBikmQSrbSMAnj8VG6xCqXEqICFSRkAJycKxXk+vFdvSGrpaXcdw6s4jyQq4GSQR5/WuHVbhZJ5JEDAO7PhsZG4k44+tW53+KlONPmTVroKJp/6643MHk8KGNTt3Nzks2CQODwOeO9Q7ywtG38NklBG0qxKFedwIbJB7YIPrxUnYdRD9G1lcIXh3+JGykB435zjPDKc9j6moyR4BGwVZGckYZiAFHc4A7k9ue1Bdm5JqhU4qa5+mYzpzTRsxuYHU3KeSxuMrgfLzP+b0qA0mWJJkadWeNTkquPex2Bz5etMHTnWTxSym6LzxSxsjp7o3bvM+nn+aZNv2xj1/d7inTTd6NAukxXYVvFknMR9/3QBvOQMd/d9aWZtu47N23Pu7sZx88cZpjk1+BtNismSUGOUy7xtwSd2Rj096j3xUhK5uLNFdWovEWHgq6qFAO85Zm8yccD6CuWtBKEVO3RtNe5njgjxukYKCew9SfoOakeoLe3trl4I0aURNsd3cqWYd9oXAUZ453VFabfPBKk0Rw8bBlPfkevy8qlNd1O3upmnKSRO5zIqEMpbzK5wRnvg1mb2+Jda1+ZFX3h+I3g7/D/AJQ+Cw4HBIwDznmmTRdCil0y4ufDd5opVRQrHDA7e4AznnypavZEZyYkKJ/KpO49vM+ZPep7S9ehj0+ezdJSZpFcuu3C7duBg9+1HuhXxJSrNyJ1q3EcpQRtEyqA6M27D4ycH05HHlUn0jZ2kplF74iIqBvFjb9uSF5XByOc/aorUZomCeGJNwB8RpCCWPljHYADFbdKvI0jnWQSEyIEXbjA94Nk5+lCCVkCg8mJemP010YrlfFjaN5IpEfasgVSwKkZB8sjy/rSxHjcN2duRnHfGecfPFMmh9XtFbSW0yeNGUbwc43QuQVyp+HB7fjzpYom3O0OV41jdpGlW09pfXHhOv6fYY18UnIYt+4457eWKWr14yQYlZBtG4M273vPBwOPrU1oWvRQWd1bskha5CjcMYXbux35Pelyig2b+oYjURr0LQoptOubgxu0sLqqhWOGDY7gDP4qD1q3EcuwRtEyqodGbdh8ZOD6YI48qldJ16GOwuLR0lJndWLLtwu3GOD37VEajNEwTwxJuAPiPIQSx4xjHYADFQu2xuWbXUVJzoDQ4buWZJg52QtIuxtpyuOOxyDmvOoaLCumx3RDwTvIVELtnxE+NQQGAHryP6Vr6K6hSykld0d98TRAKQMZ8+fpWLnX45rJbedHeSEkW8+RuCH+ST1H/n1qQ+/xxJBTT5i7RRRW8whRRRSIUUUUiFFFFIhRRRSIUUUUiFFFFIhRRRSIUUUUkwooopIhRRRSJmsUUUiFFFFImaxRRSIUUUUiFFFFIhWaKKRMUUUUif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QTERUUEhQUFRUXFh4XFxgXGR4aHBobIiAYHCAiHiAiJCoiHx4xIRwgIzYiKC8rLy4uHx81ODMvOCotLisBCgoKDg0OGxAQGjImHyQ2MC8sNjczLCwsLjQxLyw0Ny8vLy80LCwsNDQvLDQsLCwsLCwsLCwsLCwsLCwsLCssLP/AABEIADIBBAMBIgACEQEDEQH/xAAcAAACAgMBAQAAAAAAAAAAAAAABgUHAQMEAgj/xAA8EAACAQMDAgMHAgQEBQUAAAABAgMABBEFEiEGMRNBUQciUmFxgZEUMiNCobEzcpKiNWKC0fAVF1Ozwf/EABkBAQADAQEAAAAAAAAAAAAAAAABAgMEBf/EACcRAAICAgICAgEFAQEAAAAAAAECABEDEiExE0FhgVEiQnGRocEE/9oADAMBAAIRAxEAPwBI6f0d7udYIiods43HA4Gak+rOi57BY2nMZEjFRsJPIGecgVG9O609ncLPGFZlzgPnHIx5EGpXq7rafUEjWZIlEbFhsDDORjnJNe0fJuK6nkjTQ33NvTPQNzfQ+NC0QXcV94kHI+1S3/tBffFB/qP/AGqL6W9oNxYweDEkLLuLZcMTk49GFXr01qbXFlDO4UPJGHIXOM/L5VzZsuXGb9ToxY8Tj5lGdRezu6s4GnlaIopAO1iTyQPT50n05dQ+0i5vbZoJY4FV9pJQMDwQeMsfSlnR7lYriGRxuVJUdh6gMCf6CunHvr+vuc+TTb9PUln6NuEjSSdobYSfsE8gRm/6cE+Y79s1wa/oUtpII5tuWUOpRgylT2IP2q2vab0w2oxQ3dm6y7EICg/vU4OVPxfLz+1JvQGhtqVysdznwrSMKVxtONzbUPn33fYYrJM1ruT12Jq+EBtQP4iVBau+SiO4HfapbH1wK1hCTgAkjuAKndb6onlnZopHhjViIY4mKKiA+7gLgZxyTVkaDG2pWUV2hMd7BKEeSM7TKqspKvjG4FSDz51o+UoASJRMasaBlNmNhyVIHzBoEZPYE/QGrN9ut0/6mGPe3hmHcUydpO5uSOxPzqC6E1ueC3v/AApGAS23IM5CtvUbgOwOGPNFyk496kHGA+txP8Fvhb8Gs+C3wt/pNW37HdTmlivzLNLIVVCpd2bbkTZxk8dh29BVe2PWV2kEsbTzOJI8AtI25GGCGVu4Py86DIxYqB1UeNaBvuQpib4W/BoEbHkKxH0NW17YL2X9HYhXcCRT4gBI3+5H+7Hfue9a/YRcyGS5jZnKKiFUJO1SWfOB2H2qvnPj3qW8I30uVSYW+Fvwa8spHcEfXirO9kPVEzXzQzzSSLKpI8Ri2HXnjPbIzx8hS5rmkSTazJbSuzFpyC7HJEZO/PPkEP04q4ynYqR1zKnGNQwPcU62CFvhb8GrP9sNjHLBZ3tuB4TJ4fA/lIDJ/Zh9xS9ea7cw6XbRCeUGaSSXO9gyxLtRFBzkKWDHA9Khcuyggdw2LUkExQ8Fvhb8GsMhHcEfUYq3faBqsy6NYSLNIjuU3MrlWb+Gx5IOT60p2WpNPcadDqWWSNi2+Rs7kk2FA2fLK+fkaLlJF1+f8ktiANXFOKykYbkjkZfVUYj8gYrWImPZWP0Bq1fa0t9b3MdxA8qW6qoTwyQkbDuGUcYPz4Pak7VetriQFYS9uGleZ/DcgszkdyMHAAxiiZGcAgSHxqpomLngt8Lfg1jwW+Fvwat3rrUpk0SxdJpVdjHudXYM38NzyQcmo/2b9U3Fzf20csjnZDIrHcf4g/cpYdiw5GaqMzaFq6uW8S7a3Kz8Fvhb/SawIyewJ+gNP3Uuu3kesT+BNMRFJv8AD3nZsVVZgVzjGM/muj2Qai76nIAzrHIskhj3HbksCMjsSM4zVjlITavVyPENtblctGQMkED1IIrCxk9gT9ATVq9Oa1cHXpoGlkkhaWVWjcllCjJGAeBj5Vqs7r9J1A0Fq5WBnO+IH3M7CxAHYHI7+Xaq+Y9V6uT4R3fupVxFehC3wt+DVpdf6LHqFqmqWIzlczIO5A8yPjXsR5j6crHT+t3CadfKs8oCiDZhz7gLsDt590EelWXLstgc9GVOLVqMUaKKK2mMYOgliOoQLOqNG7bCHGRkggf1xTv7ZNAggitzbQJGWkYN4aYJG3zxVUg1YWke127iQJNHFPgYDHKsfqRkH8CufKj7h1/qdGN01KtGX2T9N201jvuLeN38Vhl05xxjv5U+6JLG1ohhAWIqfDC9tuTjHyxVK9Qe1O7uI2iRY4EYYbZkuQe43HsPoM/OvGke1C7t7eO3SO2KRpsBZXzj54cDP2rnf/z5H5M3XNjXgRFTsPpXTYWjTSJFGMu7BVHbJPaucCurTb1oZo5UxujcOuRkZByM/Ku89cThFXzJrozrCbT5QVJaEn+JEexHmQP5X/8ADX0LHbwRXDMNqzXCjI7FxHnnHqA/J+lUBJ1RbtP+obT4jNu3nEriMv33GPB8+cZxXLrXWF3c3CXDybZI/wDD8MbQnrtBz3885zXJlwHIbqvzOrHlGMVd/iRWqWLQTSQuMNG7IfseD9xz96tf2X6gtlpM1xMcK1x7mTjdwicfcH8Uiar1Sl0wku7SOSYDBkjkaLeB8ajIP1GKjta16W5VEfakUYxHFGNsaD5Akkn5kk1q6NkUKfuZqyoxYH+I7+3dD+rtz5GEgH5hjn+4/NK3TPFrqLHt+nVM/wDM0i7R9fdP4rtXrxpIEgvbaG7SP9jOWRx5fuHy8+PvUPq+vGZBFHFFbwBtwjizy3bc7Ekucfj0qERggQiS7qW3Bj77Ef8AC1H/ACR/2nqpx+z/AKf/AMpv6X63NjG6Q20RMgAlZmcl8ZA4zgfuPb1pdM8Xi7vAXw//AIt74xjH7s7/AJ96sikOxI7qQxBRRfUtn2na1PbWunm3laPchDYxzhI8dx86z7GteuLma5E8rSBY0Kg44JL57D5UkdS9bm9hSKW2hHhjETK0gKcAeuDwBwa19I9Ztp4bwbeJncAO7s+WAJI4zgd/KsfCfFrXP1+Zr5R5LviQ/T+pfpruGfyjlDH/AC5w3+0mrV9pVkLeWe+GP4lsIIzxzI5Kkj6Rgmqhv5kdyyRLEp/kVmYfPliT9qmepOr5ryG3hlChYBgbc5c4C5bPngeXqa1fGWYMPuZI4VSP6j30WP8A1DQ7iz7yw5CD/fH/AFBX7UhdbSAXPgqcrbxpbj6qPe/3Fqz0d1ZLp8kjxKj+IoVlfOODkHjz5P5NQyz5k3yDxMsWcEkbiTk8jkcnyomMq5Pr1D5AyAe5a/WmoSQ6Lp7RMFJ2A5VW48Nj/MDSBqs82ozNKsZZlhXxcYA90YJ+WcdvrUpqfX3j26W0tnA0UeNi75QVwMDDBs9uK5rHrU26qtra28O2QSNy77yAy4Ys2SPePnVMaMo655l3dWPfEZPZj1tI0qWN1/GhlGxC3JXg8H4lI457Ur+0XQ47O+eKL/DKh1Hwhs8fTivWndVRW8xnt7GJJudpaR3jQnuVTjH548qhr7VXnuDPcfxWZssCSoI9BjlR9KsiEOWAof8AZVnBQKTZlj+0H/gOn/5o/wD63pe9j3/FI/8AI/8AatOsdcm4tUtZLWERR48Pa8gKEAqDnPPB8+9RvSnUf6GTxUhjkl5Cs7ONoIwRgHB+pqBjYYitc8yS6+QNcZOsOqJYdQvoiQ0Thotu1cjcgwd2M9/nWfY5bMmprvUrut2cZ81O3BqD1PqiK4maeawgaRiCx8SYBj25UNjyrrsevniunuhbQmVhsB3OFRAFG1VBxj3e9QUbTUD1J3XfYn3Hjpq7Sa/1K3RYre63P4M8a++Rkg5znJBweO4J9KQOkLaSPV4kmBEqyOH3cndsfJz5575881xz9TP+sF5DGkMu4u21mZXY98hjwD2wMVLXHtAL3S3bWduZ0GA26QDsRyucE4JGTQY2W6HY/wBg5FarPRnP7NOrzYSgSc28uBIO+09g4H9/UfQU0dbdKJZ217NAV/T3AgKAHIU+ISQP+XBBFVpfTo7ZjiWFcfsVmYfliT9ql26tnOn/AKFwrRbgVY53KAQdo8sZq74yWDL9yq5BRU/UX6KKK3nPNkDqGBdd6juobbkfXypq686XjtSktqWe3ctHk8lJVJDKePlx9DSnGFyN2dvnt74+WabIus/DN2I0LR3D+NGsmD4Uuchx5Ej+4Ws32sFZqmtENPes9LxW2mR3DFnuHm8JgGwsfDErjHLDbg898+lKdvjeu4bhkAjOMj6+VMF71DG+mxWe2TfHKZvEJBDMd2QfP+bvS9blQ6ls7QQTtxn7Z4om1HaH1sVHLrDpqG0uJ0SGVoY41PiF+VZuFzxgjd5d6Sabuo+o7a7vDcPHOFZVDRhlAbb2BPpnFKIqMW2v6u4y1fEbOotKt7e3sZliZjcxM7gyHAI2cLxx+4981z9SdPxxW1td27OYZ8jbJgtG48sgAMO/OB2r3ruvQXEFpCVmX9NGUz7p3A7efl+2uHXtfNxHDCqCOCBSI0zk5PdmPmx/pUKH4+7lmKczb0Rpcd1exQTBikmQSrbSMAnj8VG6xCqXEqICFSRkAJycKxXk+vFdvSGrpaXcdw6s4jyQq4GSQR5/WuHVbhZJ5JEDAO7PhsZG4k44+tW53+KlONPmTVroKJp/6643MHk8KGNTt3Nzks2CQODwOeO9Q7ywtG38NklBG0qxKFedwIbJB7YIPrxUnYdRD9G1lcIXh3+JGykB435zjPDKc9j6moyR4BGwVZGckYZiAFHc4A7k9ue1Bdm5JqhU4qa5+mYzpzTRsxuYHU3KeSxuMrgfLzP+b0qA0mWJJkadWeNTkquPex2Bz5etMHTnWTxSym6LzxSxsjp7o3bvM+nn+aZNv2xj1/d7inTTd6NAukxXYVvFknMR9/3QBvOQMd/d9aWZtu47N23Pu7sZx88cZpjk1+BtNismSUGOUy7xtwSd2Rj096j3xUhK5uLNFdWovEWHgq6qFAO85Zm8yccD6CuWtBKEVO3RtNe5njgjxukYKCew9SfoOakeoLe3trl4I0aURNsd3cqWYd9oXAUZ453VFabfPBKk0Rw8bBlPfkevy8qlNd1O3upmnKSRO5zIqEMpbzK5wRnvg1mb2+Jda1+ZFX3h+I3g7/D/AJQ+Cw4HBIwDznmmTRdCil0y4ufDd5opVRQrHDA7e4AznnypavZEZyYkKJ/KpO49vM+ZPep7S9ehj0+ezdJSZpFcuu3C7duBg9+1HuhXxJSrNyJ1q3EcpQRtEyqA6M27D4ycH05HHlUn0jZ2kplF74iIqBvFjb9uSF5XByOc/aorUZomCeGJNwB8RpCCWPljHYADFbdKvI0jnWQSEyIEXbjA94Nk5+lCCVkCg8mJemP010YrlfFjaN5IpEfasgVSwKkZB8sjy/rSxHjcN2duRnHfGecfPFMmh9XtFbSW0yeNGUbwc43QuQVyp+HB7fjzpYom3O0OV41jdpGlW09pfXHhOv6fYY18UnIYt+4457eWKWr14yQYlZBtG4M273vPBwOPrU1oWvRQWd1bskha5CjcMYXbux35Pelyig2b+oYjURr0LQoptOubgxu0sLqqhWOGDY7gDP4qD1q3EcuwRtEyqodGbdh8ZOD6YI48qldJ16GOwuLR0lJndWLLtwu3GOD37VEajNEwTwxJuAPiPIQSx4xjHYADFQu2xuWbXUVJzoDQ4buWZJg52QtIuxtpyuOOxyDmvOoaLCumx3RDwTvIVELtnxE+NQQGAHryP6Vr6K6hSykld0d98TRAKQMZ8+fpWLnX45rJbedHeSEkW8+RuCH+ST1H/n1qQ+/xxJBTT5i7RRRW8whRRRSIUUUUiFFFFIhRRRSIUUUUiFFFFIhRRRSIUUUUkwooopIhRRRSJmsUUUiFFFFImaxRRSIUUUUiFFFFIhWaKKRMUUUUif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BUUEBQRFRUVGRgXGBAYFRoaFxsdHRocHCIeGh4YISYfGhwjHh0YIC8hLycuLC8tGR8xNTAqNSYrLykBCQoKDgwOGg8PGiokHiQ1MDQ1NSk1NSksNDU1NS41LzU1KiwuKi8pLCwtLCw0LCwpKSwsLCwpLC01KS0wLDQsLP/AABEIAFsA8AMBIgACEQEDEQH/xAAcAAEBAAIDAQEAAAAAAAAAAAAABgQFAgMHAQj/xABBEAACAQMCBAQFAQIJDQAAAAABAgMABBESIQUGEzEiQVFhBxQycYGRQqEVIzM1UmJzsbIkNDZTcoKDkrPC0dLw/8QAGQEBAQEBAQEAAAAAAAAAAAAAAAIDAQQF/8QAJxEAAgIBBAEDBAMAAAAAAAAAAAECAxESITFBE1FxwYGx0eEEQpH/2gAMAwEAAhEDEQA/APcaUpQClKUApSlAKUpQClKUApSlAKUpQClKUApSlAKUpQClKUApSlAKUpQClKUApSlAK+Vj8R1dGTp51aG04750nGPfOK89+Hz8TN3/AJd810um38oPDq2x+e9awr1RcsrYynZpko45PS6+V5t8QX4kLsfI/NdLpr/Jjw6snP5xioaHmviTyCJLi5aQkqIwfFkZyMY77H9K3r/iOcdSkjCz+WoS0uLP0FX2or4bPelJvn+vnUmjqjywc4/OK6viZzjNZiKO3IRpdRMxGdIBA8IO2d8/j3rHwt2eNPJt5kq/I1guqVNfwTcRyW7w3U8qFwJUcoyshU+IYUY309vI1yTmV7ieSGyVGEJ0yXMhPTDf0VC7u3fO4AqfHnhleT1RR0qPn5wmguBbXSQpJKP4i4DN0XOcYYEakOdvPcj1rjyXzjPfSyq0UKJCQrEOxYk6sacjGPCap0yUdXRKujnT2WVKm+O8auormGKGKBxOWCszspXSoZi2AdsdsVrZ+cLpeIJZGO21uuoSa5NI2Jx9OfKuKqTWV7nXbFPD9i2pUPxvnG8tUmaWC3xCY9w74dZCQCpK9wQQR/8AHecE4nPcWazaYFeRQyJqcrg4+o4znv2FJVSitT4Cti3pXJvKVC8u863d4kzxQWwMJxoMj5Y4JwDpwO3nWdyLzfJxBZHaOKNUOnSHZmzgHJyAAMH9RXZUzim30cjdGTSXZWUqZ4Xzos3EJ7MLgxDwyavqIxqGMbYz6nsa5XXGboXvy8UduVMZl6jO4IXVpAYAdyfT0NT45Zw/cryxxlexSUqH5d5yuryWeNIrVWgOlizyYPiZdsL6qf1rv4rz21rZmW4iXrdV4RCrHSSpO+ojOnAz28wKp0TT09kq+DWrosaVLS8ZvYTE08du0cmdfS16oyEZx3yGB04ztuR61gcd5wvLS1SeeC2GsqvSEj6lJBO5042xvRUybSWA7opZZcUqV/hm+0wMIrUpNp8QeTwal1DUNPbO2R6isLljnC7vhL04rVOkwQhnk3O/bC9tqeGWM7DzRzjct6VIcQ5ruIuHm6MMIaNnWWEu22JNHgIG/rv5Viyc73UdlHevBA0LaSyJIwkUMcZ8S6Tv7+dFRN/7j6h3RX3LmlRPMfPUsFvHdQRRS28oXBZ2WRSR2YYI7gjY+VUPB+OLd2omtyPEDhW/ZbzVsb7GplVKMdT4KVsW9K5NrStFy9xW4mkmEyQKsTmLKMzEsApz4gAFwfvmt7Uyi4vDKjLUso6rqbQjNjOlSdPrgZxUfyj8SlvrjoiBozoL6i4YbY22A9atDXmFx8O7y0umm4XJEA2QEbAZQTkr4gVI9D3ralVyTUuejG52RaceOzec2/EhbG4EJgaQlA+oOANydsEe1ea8pPq4zEcYzO5x6Z1nH4qwtvh3eXd0s/FJI8JpGhMamCnIHhAAHqe9OD/DS5i4ityzwaBK8mkFtWCW9sZ3FeyEqa4OKe+DxzjdZNSa2yenGtLzRytFfQ9OXII3SQfUp9R6j1HnW6qe4zaXS3cc9qI5FCNHJCzlCwLBgVOCARivnV51ZTwz6NmNOGso87h41d8Gd7W4OuJkfpMN9JIIVkz2GrGU8u496X4MsPkZPXrNn/kTH7q7OL8pXHEbuKS6WOGCHtEHDyPuCckDSoOAPPb77d/D+Vp7C5kksgktvMctbM2hkO+CjHIIGSMHG2B5Zr22WQnW1tqfPoeKuE4TzvpXHqaz40oOhbsPqEpA9d1J/vC10/BcnN5r+rVHn7/xmf35qkueWpLy5imvAqRwHVHaq2rLZB1SNgDyGFHp33Na6Dle6sryaexEU0U5y8DuUYHJbZsEbEtj2OMedcVkfD4s7/vg665eby42/RvOM/zhY/e4/wClUrxD/SaD+y/7Hqq4bw2eScXF501ZFZIoIyWCBsamZiBqc4A2AAA960N3y7eNxVL0RQ6UGgRmbxEYYZzpwDvnFRW0spvpo0sTeGl2mZnxY/muT/bj/wAYrr5TjvfkbfpSWYTprpDRSlsY8yJACfxWdz7wee7tTBAqeIqS7Pp06WB7YOc1kcvW1xBYpE8aGSJQiqJPC+Mb6tPh8/I9qlSSpS2zk64t3N74wS3wb+i7z/rV+3Y1g8u3o4dxDiUbfQEaZV9dJ1KB9w+K33w+5bubJpVnSIrK2vWsmSpAO2Cu/fvmuXMPIrXHE4LkaekoXqgnxEoSRgeYPhB+1bSsg7JpvZoxjCarhhbol+KWDcNveH3L/tqBO3q5J6hP4fP+5XoPAj1Li6m8tawKf6sQ3x/xGk/Ssfn7llr60McenqKyuhY4GexBPupNZnAeGNa2UcQAeRE3GrAZzu3iPqxO9ZWWKdaf9uPk1rrcJtf15+Dz/kNrj5viPyogLaz/ACpYDPUlxjSDnfvnHlVdxLlg3/DYYpyyzBI26hG6yaMHUPMHJBHvWp5U5cvrOe4lMUDi4OrSJiCp1M3fRv8AUR+BWxez4iZ/mCIcq4AtBM2kxaCD4tONeo5zjyFaWyzPVFrrf6EVxxDTJPv7mi5a5muOH3CWHERlTgRTg5wCcLv+0mdvVe3btn/Gb+b0/tl/wtXbxblSe/vIZbhUghg7IHDyOdQbcgYUZAHc+frtk/ETgFxewrDAseAwcyM+OwYYAwfXOa4pQ8sJbJ9+gcZ+KUd2uvUoeBf5rB/ZR/4FrzP4fG66d/8AKCEtrP1lgdWGxp0jB/JFei8ME0doqtGnVjVVEYk8LaQBnVp2zjPapbk3l6+sTNmKCQTMH2nKkHfbdDkb1EGlGfHRc03KHPZn8+5/gaTVnVoiznvnUuc+9SFxxN34ZZWTKIkuQq/NswKYVs4wNwSdPfH/AIpeM8Ev7m2uEdYdc7KFXrHRGiBSMZXxMTqzsPKvj8lyzcJWznWNJYQOlIH1KWGdzsCoIJUj3rSuUYRSbXPxz9GZ2RlKTaT4+fk2PE+FJBBYwLuiTxJvvkaXzn775+9SmhuB32fE1jcHHroP/sv719xW9Th/EjBbJKlu7wSpIZesRrCggA+HZsHc+3vVHxfgq3lsYrhcawDgHJRvIqfUH9fzUKejaTynz+S3DXvFYa4/Bi8pyhjdMpBVrlyGByCCkZBFb+pnkDlySytmhmKE9R2DKdipwAd+x27VTV57canjg9FWdKzycXzg4xnyz2qU5Y55Nxdz2dxGsM8JJQBiySoDpLoWVTs2xGP7jitNQ97yBJOY5HlEE8U8jrPCSW6UpOuPLAYOCcN5Hf2rM0MvhfPPzPE5bSGMdOFA7XDMRqOrTiMYwVB21Z7g1nc7cwvY2Ul0iJJ0sExsxXIJC7EA75I8q13BuT5LficlynRWBoI7dIVLakWPGk9sHtjHl6ms/nvgEl9YS20TIplwC75woDBtgAcnbH5oDly9x6S4YahbaTEkh6cpZ0Z8EKylR3XJBz+z27V18+8zvw+ya5SNJNBXVGzFchiF2IB3ya+cB4NPAYhptERY1WVowxeUomle4UKBknzPYZrj8QuWpL+xe2iaNDIVy76tgrBtgo3JxigOvj3N8lgI5LyKP5d3EZnickxluxZGUZX3ByPSqaXOk6casbZ7Z98eVTPHuVJOICKO8aNII3WRoYtTNIy9gWYDSme4AJPqKppc6TpAJ8gTgZ9yAcfpQE7yFzU/ELdpnjSMCR4wquW+g4JJKjz7V2cZ5r6d3FZwIJbiVTJgtpRIxkF3IBPcEBQMn2ro+HvLEthbNDM0b5leQMmr9s5IIYeVcuN8ps99DfWzqs8SGJkcExyRkk6Tp3VgSSGGfcGgNraTXHV0yxxdMqSJkc7MCBpZGGdwSQwJ+k5A2zmXV0scbSOcKgLM3oAMn91YdutyZQZDCkYUjppqdmY43LMFwoGdgMnPfbFY/MXCpLkRxgoIS4aYFmDsq7hVKjbxBSTnsMeeQBjcm81/OpMJIzDNBK0UtuTkr5qc+eV/GQayeceONZWUtyiLIYl1FGYrkZwcEA4O/pWosOTJLfirXVs6CGaNUmid5GdmUnDgnOCNhgk7Z7Zra86cEe8sZraIorTLp1vnAGQc+EbnagMvl+/ae1hmdVUyokmhSSAGUMBkgE7H0rY4qe4Fw+7hjtoXNuI4Y1Ryusu+lNK41ABBkAnufKqGgOq5nVEZ3ICqCzMewAGSfwKnOA8zTX0PzFrFEkLFhEZWbXIFONRCA9NSQcbk7dhVFd2qyRtG4yrqVYeoYYI/Qmprljly44fb/LQtDNChYxNIWSRQSTpfSrB8E/UNP2oCjsJneJGlTpuQC0WoNpPmNQ2bHrUcvPkzXd7biO0VrUxhWeZlEpl+lR4PCc4Xz3YVYWMcixqJnV5MeJ1XSpPsuTgeQ3J9zUbbclTpfXtyVs5RdGIrG+vwGL6TnScnODtjcCgLdSdIyMHHb3qO4X8QW+ca1vYVgJdo4LhXLQysvdMlQVfcYB75+2azh6SCJBOytJga2UaVLeekeQ9POpxuTRcQXEF+sTJLK8yNGza0LdiCyjDL/SHfJ2x3A23AeIyzdXqrGvTkaIaGZs6e5OoDH23+9abnXm644fBLcdCF4kdEQGVg7aiBqOEIXBJ232HvWy5O4DJaW3SnmM763YzEYZgTtq/racZrE+InLEvELI20LRpqZGLvq20sG2CjfOPUUBueHyTlnE6RBRp0OjltWc5BDKCpBA9c6vvWg49zhJBxGC0CQabhHcTPIy6dAydQC4OfLeqqHVpGsAN5gHIz7EgZ/SpHmHlKafiVtdr8sUt0dOjJq8esb5wpC48u9AUfBLx5oFkkEYLZIMb60Zc+FlYgHDLg9vOtDxPm2ePiaWMcUB6kLTrK8jLgKSMMAp8x3zW74FaSxxlZeioBxHFEDoSMABVy2CTsTnAG+ANqm+YeQ2u+JLcTCFoBbvbtCS2shySWBxhWGdvt3oDccl8z/P2i3HTMeWZSurUpKnGUbA1KfI4Fb6tDyfwee1g+XnlSVIvDDIAQ/THYSDtqAwMjv/fvqAUpSgFKUoBSlKAUpSgFKUoBSlKAUpSgFKUoBSlKAUpSgFKUoBSlKAUpSgFKUoBSlKAUpSgFKUoBSlKAUpSgFKUoBSlKAUpSgFKUoBSlKAUpSgFKUoBSlKAUpSgFKUoBSlKA/9k=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1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NIMH RA</a:t>
            </a:r>
            <a:r>
              <a:rPr lang="en-US" sz="4900" b="1" dirty="0" smtClean="0"/>
              <a:t>1</a:t>
            </a:r>
            <a:r>
              <a:rPr lang="en-US" b="1" dirty="0" smtClean="0"/>
              <a:t>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Recovery After Initial Schizophrenia Episode (RA1SE).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Field Research.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Coordinated and aggressive treatment.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Reduce the likelihood of long term disability related to schizophrenia.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C63D-5FD2-4A6E-9DD7-A5132D60DD6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3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Why MHA Matters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ndara" panose="020E0502030303020204" pitchFamily="34" charset="0"/>
              </a:rPr>
              <a:t>WE CAN MAKE A DIFFERENCE</a:t>
            </a:r>
            <a:endParaRPr lang="en-US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ndara" panose="020E0502030303020204" pitchFamily="34" charset="0"/>
              </a:rPr>
              <a:t>Our Affiliates are the Most Innovative in the Nation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600200"/>
            <a:ext cx="8686800" cy="464577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Be Merge – MHA of Palm Beach County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BOSS </a:t>
            </a:r>
            <a:r>
              <a:rPr lang="en-US" dirty="0">
                <a:solidFill>
                  <a:srgbClr val="002060"/>
                </a:solidFill>
              </a:rPr>
              <a:t>(Back Office Support Services) – MHA of Middle Tennessee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Check </a:t>
            </a:r>
            <a:r>
              <a:rPr lang="en-US" dirty="0">
                <a:solidFill>
                  <a:srgbClr val="002060"/>
                </a:solidFill>
              </a:rPr>
              <a:t>Your Head – MHA of Colorado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FERC </a:t>
            </a:r>
            <a:r>
              <a:rPr lang="en-US" dirty="0">
                <a:solidFill>
                  <a:srgbClr val="002060"/>
                </a:solidFill>
              </a:rPr>
              <a:t>(Family Education and Resource Center) – MHA of Alameda County (CA)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I.C</a:t>
            </a:r>
            <a:r>
              <a:rPr lang="en-US" dirty="0">
                <a:solidFill>
                  <a:srgbClr val="002060"/>
                </a:solidFill>
              </a:rPr>
              <a:t>. Hope – MHA of Middle Tennessee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Mental </a:t>
            </a:r>
            <a:r>
              <a:rPr lang="en-US" dirty="0">
                <a:solidFill>
                  <a:srgbClr val="002060"/>
                </a:solidFill>
              </a:rPr>
              <a:t>Health 101 – MHA of East Tennessee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Peer </a:t>
            </a:r>
            <a:r>
              <a:rPr lang="en-US" dirty="0">
                <a:solidFill>
                  <a:srgbClr val="002060"/>
                </a:solidFill>
              </a:rPr>
              <a:t>Place – MHA of Palm Beach County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Peer </a:t>
            </a:r>
            <a:r>
              <a:rPr lang="en-US" dirty="0">
                <a:solidFill>
                  <a:srgbClr val="002060"/>
                </a:solidFill>
              </a:rPr>
              <a:t>Recovery Call Center – MHA of East Tennessee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Project </a:t>
            </a:r>
            <a:r>
              <a:rPr lang="en-US" dirty="0">
                <a:solidFill>
                  <a:srgbClr val="002060"/>
                </a:solidFill>
              </a:rPr>
              <a:t>Healthy Moms – MHA of </a:t>
            </a:r>
            <a:r>
              <a:rPr lang="en-US" dirty="0" smtClean="0">
                <a:solidFill>
                  <a:srgbClr val="002060"/>
                </a:solidFill>
              </a:rPr>
              <a:t>Georgia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Respect Institute – MHA of Georgia</a:t>
            </a:r>
            <a:endParaRPr lang="en-US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Stop </a:t>
            </a:r>
            <a:r>
              <a:rPr lang="en-US" dirty="0">
                <a:solidFill>
                  <a:srgbClr val="002060"/>
                </a:solidFill>
              </a:rPr>
              <a:t>the Crazy Talk – MHA of Franklin County (OH)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Texas </a:t>
            </a:r>
            <a:r>
              <a:rPr lang="en-US" dirty="0">
                <a:solidFill>
                  <a:srgbClr val="002060"/>
                </a:solidFill>
              </a:rPr>
              <a:t>Youth Suicide Prevention Initiative – MHA of </a:t>
            </a:r>
            <a:r>
              <a:rPr lang="en-US" dirty="0" smtClean="0">
                <a:solidFill>
                  <a:srgbClr val="002060"/>
                </a:solidFill>
              </a:rPr>
              <a:t>Texas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Youth </a:t>
            </a:r>
            <a:r>
              <a:rPr lang="en-US" dirty="0">
                <a:solidFill>
                  <a:srgbClr val="002060"/>
                </a:solidFill>
              </a:rPr>
              <a:t>Screen – MHA of Illinois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48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Media Reach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251489"/>
              </p:ext>
            </p:extLst>
          </p:nvPr>
        </p:nvGraphicFramePr>
        <p:xfrm>
          <a:off x="304800" y="1371600"/>
          <a:ext cx="8534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C63D-5FD2-4A6E-9DD7-A5132D60DD6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Media Reach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266094"/>
              </p:ext>
            </p:extLst>
          </p:nvPr>
        </p:nvGraphicFramePr>
        <p:xfrm>
          <a:off x="304800" y="1371600"/>
          <a:ext cx="8534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C63D-5FD2-4A6E-9DD7-A5132D60DD6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6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Media Reach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955645"/>
              </p:ext>
            </p:extLst>
          </p:nvPr>
        </p:nvGraphicFramePr>
        <p:xfrm>
          <a:off x="304800" y="1371600"/>
          <a:ext cx="8534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C63D-5FD2-4A6E-9DD7-A5132D60DD6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6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Media Reach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911999"/>
              </p:ext>
            </p:extLst>
          </p:nvPr>
        </p:nvGraphicFramePr>
        <p:xfrm>
          <a:off x="304800" y="1371600"/>
          <a:ext cx="8534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C63D-5FD2-4A6E-9DD7-A5132D60DD6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4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Through the Lens of MHA’s Vision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ndara" panose="020E0502030303020204" pitchFamily="34" charset="0"/>
              </a:rPr>
              <a:t>What’s Coming Up?</a:t>
            </a:r>
            <a:endParaRPr lang="en-US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9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ndara" panose="020E0502030303020204" pitchFamily="34" charset="0"/>
              </a:rPr>
              <a:t>What Do People Need from Us?</a:t>
            </a:r>
            <a:endParaRPr lang="en-US" b="1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43940"/>
            <a:ext cx="8229600" cy="47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55" y="76201"/>
            <a:ext cx="5703007" cy="660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838200"/>
            <a:ext cx="8610600" cy="4876800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9600" b="1" dirty="0" smtClean="0">
                <a:solidFill>
                  <a:schemeClr val="accent3">
                    <a:lumMod val="50000"/>
                  </a:schemeClr>
                </a:solidFill>
              </a:rPr>
              <a:t>Mental health conditions are the only chronic conditions that as a matter of public policy we wait until Stage 4 to treat, and then often only through incarceration.</a:t>
            </a:r>
            <a:endParaRPr lang="en-US" sz="9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356350"/>
            <a:ext cx="1295400" cy="365125"/>
          </a:xfrm>
          <a:prstGeom prst="rect">
            <a:avLst/>
          </a:prstGeom>
        </p:spPr>
        <p:txBody>
          <a:bodyPr/>
          <a:lstStyle/>
          <a:p>
            <a:fld id="{1E78C63D-5FD2-4A6E-9DD7-A5132D60DD6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2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8000" b="1" dirty="0" smtClean="0"/>
              <a:t>#</a:t>
            </a:r>
            <a:r>
              <a:rPr lang="en-US" sz="8000" b="1" dirty="0" smtClean="0">
                <a:solidFill>
                  <a:srgbClr val="002060"/>
                </a:solidFill>
              </a:rPr>
              <a:t>B</a:t>
            </a:r>
            <a:r>
              <a:rPr lang="en-US" sz="8000" b="1" dirty="0" smtClean="0">
                <a:solidFill>
                  <a:srgbClr val="C00000"/>
                </a:solidFill>
              </a:rPr>
              <a:t>4</a:t>
            </a:r>
            <a:r>
              <a:rPr lang="en-US" sz="8000" b="1" dirty="0" smtClean="0">
                <a:solidFill>
                  <a:schemeClr val="accent3">
                    <a:lumMod val="50000"/>
                  </a:schemeClr>
                </a:solidFill>
              </a:rPr>
              <a:t>Stage</a:t>
            </a:r>
            <a:r>
              <a:rPr lang="en-US" sz="8000" b="1" dirty="0" smtClean="0">
                <a:solidFill>
                  <a:srgbClr val="C00000"/>
                </a:solidFill>
              </a:rPr>
              <a:t>4</a:t>
            </a:r>
            <a:endParaRPr lang="en-US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6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latin typeface="Calibri" panose="020F0502020204030204" pitchFamily="34" charset="0"/>
              </a:rPr>
              <a:t>What’s the Alternative?</a:t>
            </a:r>
            <a:endParaRPr lang="en-US" sz="4800" b="1" dirty="0">
              <a:latin typeface="Calibri" panose="020F0502020204030204" pitchFamily="34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196560"/>
              </p:ext>
            </p:extLst>
          </p:nvPr>
        </p:nvGraphicFramePr>
        <p:xfrm>
          <a:off x="457200" y="1600200"/>
          <a:ext cx="8229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utoShape 6" descr="data:image/jpeg;base64,/9j/4AAQSkZJRgABAQAAAQABAAD/2wCEAAkGBxQTERUUEhQUFRUXFh4XFxgXGR4aHBobIiAYHCAiHiAiJCoiHx4xIRwgIzYiKC8rLy4uHx81ODMvOCotLisBCgoKDg0OGxAQGjImHyQ2MC8sNjczLCwsLjQxLyw0Ny8vLy80LCwsNDQvLDQsLCwsLCwsLCwsLCwsLCwsLCssLP/AABEIADIBBAMBIgACEQEDEQH/xAAcAAACAgMBAQAAAAAAAAAAAAAABgUHAQMEAgj/xAA8EAACAQMDAgMHAgQEBQUAAAABAgMABBEFEiEGMRNBUQciUmFxgZEUMiNCobEzcpKiNWKC0fAVF1Ozwf/EABkBAQADAQEAAAAAAAAAAAAAAAABAgMEBf/EACcRAAICAgICAgEFAQEAAAAAAAECABEDEiExE0FhgVEiQnGRocEE/9oADAMBAAIRAxEAPwBI6f0d7udYIiods43HA4Gak+rOi57BY2nMZEjFRsJPIGecgVG9O609ncLPGFZlzgPnHIx5EGpXq7rafUEjWZIlEbFhsDDORjnJNe0fJuK6nkjTQ33NvTPQNzfQ+NC0QXcV94kHI+1S3/tBffFB/qP/AGqL6W9oNxYweDEkLLuLZcMTk49GFXr01qbXFlDO4UPJGHIXOM/L5VzZsuXGb9ToxY8Tj5lGdRezu6s4GnlaIopAO1iTyQPT50n05dQ+0i5vbZoJY4FV9pJQMDwQeMsfSlnR7lYriGRxuVJUdh6gMCf6CunHvr+vuc+TTb9PUln6NuEjSSdobYSfsE8gRm/6cE+Y79s1wa/oUtpII5tuWUOpRgylT2IP2q2vab0w2oxQ3dm6y7EICg/vU4OVPxfLz+1JvQGhtqVysdznwrSMKVxtONzbUPn33fYYrJM1ruT12Jq+EBtQP4iVBau+SiO4HfapbH1wK1hCTgAkjuAKndb6onlnZopHhjViIY4mKKiA+7gLgZxyTVkaDG2pWUV2hMd7BKEeSM7TKqspKvjG4FSDz51o+UoASJRMasaBlNmNhyVIHzBoEZPYE/QGrN9ut0/6mGPe3hmHcUydpO5uSOxPzqC6E1ueC3v/AApGAS23IM5CtvUbgOwOGPNFyk496kHGA+txP8Fvhb8Gs+C3wt/pNW37HdTmlivzLNLIVVCpd2bbkTZxk8dh29BVe2PWV2kEsbTzOJI8AtI25GGCGVu4Py86DIxYqB1UeNaBvuQpib4W/BoEbHkKxH0NW17YL2X9HYhXcCRT4gBI3+5H+7Hfue9a/YRcyGS5jZnKKiFUJO1SWfOB2H2qvnPj3qW8I30uVSYW+Fvwa8spHcEfXirO9kPVEzXzQzzSSLKpI8Ri2HXnjPbIzx8hS5rmkSTazJbSuzFpyC7HJEZO/PPkEP04q4ynYqR1zKnGNQwPcU62CFvhb8GrP9sNjHLBZ3tuB4TJ4fA/lIDJ/Zh9xS9ea7cw6XbRCeUGaSSXO9gyxLtRFBzkKWDHA9Khcuyggdw2LUkExQ8Fvhb8GsMhHcEfUYq3faBqsy6NYSLNIjuU3MrlWb+Gx5IOT60p2WpNPcadDqWWSNi2+Rs7kk2FA2fLK+fkaLlJF1+f8ktiANXFOKykYbkjkZfVUYj8gYrWImPZWP0Bq1fa0t9b3MdxA8qW6qoTwyQkbDuGUcYPz4Pak7VetriQFYS9uGleZ/DcgszkdyMHAAxiiZGcAgSHxqpomLngt8Lfg1jwW+Fvwat3rrUpk0SxdJpVdjHudXYM38NzyQcmo/2b9U3Fzf20csjnZDIrHcf4g/cpYdiw5GaqMzaFq6uW8S7a3Kz8Fvhb/SawIyewJ+gNP3Uuu3kesT+BNMRFJv8AD3nZsVVZgVzjGM/muj2Qai76nIAzrHIskhj3HbksCMjsSM4zVjlITavVyPENtblctGQMkED1IIrCxk9gT9ATVq9Oa1cHXpoGlkkhaWVWjcllCjJGAeBj5Vqs7r9J1A0Fq5WBnO+IH3M7CxAHYHI7+Xaq+Y9V6uT4R3fupVxFehC3wt+DVpdf6LHqFqmqWIzlczIO5A8yPjXsR5j6crHT+t3CadfKs8oCiDZhz7gLsDt590EelWXLstgc9GVOLVqMUaKKK2mMYOgliOoQLOqNG7bCHGRkggf1xTv7ZNAggitzbQJGWkYN4aYJG3zxVUg1YWke127iQJNHFPgYDHKsfqRkH8CufKj7h1/qdGN01KtGX2T9N201jvuLeN38Vhl05xxjv5U+6JLG1ohhAWIqfDC9tuTjHyxVK9Qe1O7uI2iRY4EYYbZkuQe43HsPoM/OvGke1C7t7eO3SO2KRpsBZXzj54cDP2rnf/z5H5M3XNjXgRFTsPpXTYWjTSJFGMu7BVHbJPaucCurTb1oZo5UxujcOuRkZByM/Ku89cThFXzJrozrCbT5QVJaEn+JEexHmQP5X/8ADX0LHbwRXDMNqzXCjI7FxHnnHqA/J+lUBJ1RbtP+obT4jNu3nEriMv33GPB8+cZxXLrXWF3c3CXDybZI/wDD8MbQnrtBz3885zXJlwHIbqvzOrHlGMVd/iRWqWLQTSQuMNG7IfseD9xz96tf2X6gtlpM1xMcK1x7mTjdwicfcH8Uiar1Sl0wku7SOSYDBkjkaLeB8ajIP1GKjta16W5VEfakUYxHFGNsaD5Akkn5kk1q6NkUKfuZqyoxYH+I7+3dD+rtz5GEgH5hjn+4/NK3TPFrqLHt+nVM/wDM0i7R9fdP4rtXrxpIEgvbaG7SP9jOWRx5fuHy8+PvUPq+vGZBFHFFbwBtwjizy3bc7Ekucfj0qERggQiS7qW3Bj77Ef8AC1H/ACR/2nqpx+z/AKf/AMpv6X63NjG6Q20RMgAlZmcl8ZA4zgfuPb1pdM8Xi7vAXw//AIt74xjH7s7/AJ96sikOxI7qQxBRRfUtn2na1PbWunm3laPchDYxzhI8dx86z7GteuLma5E8rSBY0Kg44JL57D5UkdS9bm9hSKW2hHhjETK0gKcAeuDwBwa19I9Ztp4bwbeJncAO7s+WAJI4zgd/KsfCfFrXP1+Zr5R5LviQ/T+pfpruGfyjlDH/AC5w3+0mrV9pVkLeWe+GP4lsIIzxzI5Kkj6Rgmqhv5kdyyRLEp/kVmYfPliT9qmepOr5ryG3hlChYBgbc5c4C5bPngeXqa1fGWYMPuZI4VSP6j30WP8A1DQ7iz7yw5CD/fH/AFBX7UhdbSAXPgqcrbxpbj6qPe/3Fqz0d1ZLp8kjxKj+IoVlfOODkHjz5P5NQyz5k3yDxMsWcEkbiTk8jkcnyomMq5Pr1D5AyAe5a/WmoSQ6Lp7RMFJ2A5VW48Nj/MDSBqs82ozNKsZZlhXxcYA90YJ+WcdvrUpqfX3j26W0tnA0UeNi75QVwMDDBs9uK5rHrU26qtra28O2QSNy77yAy4Ys2SPePnVMaMo655l3dWPfEZPZj1tI0qWN1/GhlGxC3JXg8H4lI457Ur+0XQ47O+eKL/DKh1Hwhs8fTivWndVRW8xnt7GJJudpaR3jQnuVTjH548qhr7VXnuDPcfxWZssCSoI9BjlR9KsiEOWAof8AZVnBQKTZlj+0H/gOn/5o/wD63pe9j3/FI/8AI/8AatOsdcm4tUtZLWERR48Pa8gKEAqDnPPB8+9RvSnUf6GTxUhjkl5Cs7ONoIwRgHB+pqBjYYitc8yS6+QNcZOsOqJYdQvoiQ0Thotu1cjcgwd2M9/nWfY5bMmprvUrut2cZ81O3BqD1PqiK4maeawgaRiCx8SYBj25UNjyrrsevniunuhbQmVhsB3OFRAFG1VBxj3e9QUbTUD1J3XfYn3Hjpq7Sa/1K3RYre63P4M8a++Rkg5znJBweO4J9KQOkLaSPV4kmBEqyOH3cndsfJz5575881xz9TP+sF5DGkMu4u21mZXY98hjwD2wMVLXHtAL3S3bWduZ0GA26QDsRyucE4JGTQY2W6HY/wBg5FarPRnP7NOrzYSgSc28uBIO+09g4H9/UfQU0dbdKJZ217NAV/T3AgKAHIU+ISQP+XBBFVpfTo7ZjiWFcfsVmYfliT9ql26tnOn/AKFwrRbgVY53KAQdo8sZq74yWDL9yq5BRU/UX6KKK3nPNkDqGBdd6juobbkfXypq686XjtSktqWe3ctHk8lJVJDKePlx9DSnGFyN2dvnt74+WabIus/DN2I0LR3D+NGsmD4Uuchx5Ej+4Ws32sFZqmtENPes9LxW2mR3DFnuHm8JgGwsfDErjHLDbg898+lKdvjeu4bhkAjOMj6+VMF71DG+mxWe2TfHKZvEJBDMd2QfP+bvS9blQ6ls7QQTtxn7Z4om1HaH1sVHLrDpqG0uJ0SGVoY41PiF+VZuFzxgjd5d6Sabuo+o7a7vDcPHOFZVDRhlAbb2BPpnFKIqMW2v6u4y1fEbOotKt7e3sZliZjcxM7gyHAI2cLxx+4981z9SdPxxW1td27OYZ8jbJgtG48sgAMO/OB2r3ruvQXEFpCVmX9NGUz7p3A7efl+2uHXtfNxHDCqCOCBSI0zk5PdmPmx/pUKH4+7lmKczb0Rpcd1exQTBikmQSrbSMAnj8VG6xCqXEqICFSRkAJycKxXk+vFdvSGrpaXcdw6s4jyQq4GSQR5/WuHVbhZJ5JEDAO7PhsZG4k44+tW53+KlONPmTVroKJp/6643MHk8KGNTt3Nzks2CQODwOeO9Q7ywtG38NklBG0qxKFedwIbJB7YIPrxUnYdRD9G1lcIXh3+JGykB435zjPDKc9j6moyR4BGwVZGckYZiAFHc4A7k9ue1Bdm5JqhU4qa5+mYzpzTRsxuYHU3KeSxuMrgfLzP+b0qA0mWJJkadWeNTkquPex2Bz5etMHTnWTxSym6LzxSxsjp7o3bvM+nn+aZNv2xj1/d7inTTd6NAukxXYVvFknMR9/3QBvOQMd/d9aWZtu47N23Pu7sZx88cZpjk1+BtNismSUGOUy7xtwSd2Rj096j3xUhK5uLNFdWovEWHgq6qFAO85Zm8yccD6CuWtBKEVO3RtNe5njgjxukYKCew9SfoOakeoLe3trl4I0aURNsd3cqWYd9oXAUZ453VFabfPBKk0Rw8bBlPfkevy8qlNd1O3upmnKSRO5zIqEMpbzK5wRnvg1mb2+Jda1+ZFX3h+I3g7/D/AJQ+Cw4HBIwDznmmTRdCil0y4ufDd5opVRQrHDA7e4AznnypavZEZyYkKJ/KpO49vM+ZPep7S9ehj0+ezdJSZpFcuu3C7duBg9+1HuhXxJSrNyJ1q3EcpQRtEyqA6M27D4ycH05HHlUn0jZ2kplF74iIqBvFjb9uSF5XByOc/aorUZomCeGJNwB8RpCCWPljHYADFbdKvI0jnWQSEyIEXbjA94Nk5+lCCVkCg8mJemP010YrlfFjaN5IpEfasgVSwKkZB8sjy/rSxHjcN2duRnHfGecfPFMmh9XtFbSW0yeNGUbwc43QuQVyp+HB7fjzpYom3O0OV41jdpGlW09pfXHhOv6fYY18UnIYt+4457eWKWr14yQYlZBtG4M273vPBwOPrU1oWvRQWd1bskha5CjcMYXbux35Pelyig2b+oYjURr0LQoptOubgxu0sLqqhWOGDY7gDP4qD1q3EcuwRtEyqodGbdh8ZOD6YI48qldJ16GOwuLR0lJndWLLtwu3GOD37VEajNEwTwxJuAPiPIQSx4xjHYADFQu2xuWbXUVJzoDQ4buWZJg52QtIuxtpyuOOxyDmvOoaLCumx3RDwTvIVELtnxE+NQQGAHryP6Vr6K6hSykld0d98TRAKQMZ8+fpWLnX45rJbedHeSEkW8+RuCH+ST1H/n1qQ+/xxJBTT5i7RRRW8whRRRSIUUUUiFFFFIhRRRSIUUUUiFFFFIhRRRSIUUUUkwooopIhRRRSJmsUUUiFFFFImaxRRSIUUUUiFFFFIhWaKKRMUUUUif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QTERUUEhQUFRUXFh4XFxgXGR4aHBobIiAYHCAiHiAiJCoiHx4xIRwgIzYiKC8rLy4uHx81ODMvOCotLisBCgoKDg0OGxAQGjImHyQ2MC8sNjczLCwsLjQxLyw0Ny8vLy80LCwsNDQvLDQsLCwsLCwsLCwsLCwsLCwsLCssLP/AABEIADIBBAMBIgACEQEDEQH/xAAcAAACAgMBAQAAAAAAAAAAAAAABgUHAQMEAgj/xAA8EAACAQMDAgMHAgQEBQUAAAABAgMABBEFEiEGMRNBUQciUmFxgZEUMiNCobEzcpKiNWKC0fAVF1Ozwf/EABkBAQADAQEAAAAAAAAAAAAAAAABAgMEBf/EACcRAAICAgICAgEFAQEAAAAAAAECABEDEiExE0FhgVEiQnGRocEE/9oADAMBAAIRAxEAPwBI6f0d7udYIiods43HA4Gak+rOi57BY2nMZEjFRsJPIGecgVG9O609ncLPGFZlzgPnHIx5EGpXq7rafUEjWZIlEbFhsDDORjnJNe0fJuK6nkjTQ33NvTPQNzfQ+NC0QXcV94kHI+1S3/tBffFB/qP/AGqL6W9oNxYweDEkLLuLZcMTk49GFXr01qbXFlDO4UPJGHIXOM/L5VzZsuXGb9ToxY8Tj5lGdRezu6s4GnlaIopAO1iTyQPT50n05dQ+0i5vbZoJY4FV9pJQMDwQeMsfSlnR7lYriGRxuVJUdh6gMCf6CunHvr+vuc+TTb9PUln6NuEjSSdobYSfsE8gRm/6cE+Y79s1wa/oUtpII5tuWUOpRgylT2IP2q2vab0w2oxQ3dm6y7EICg/vU4OVPxfLz+1JvQGhtqVysdznwrSMKVxtONzbUPn33fYYrJM1ruT12Jq+EBtQP4iVBau+SiO4HfapbH1wK1hCTgAkjuAKndb6onlnZopHhjViIY4mKKiA+7gLgZxyTVkaDG2pWUV2hMd7BKEeSM7TKqspKvjG4FSDz51o+UoASJRMasaBlNmNhyVIHzBoEZPYE/QGrN9ut0/6mGPe3hmHcUydpO5uSOxPzqC6E1ueC3v/AApGAS23IM5CtvUbgOwOGPNFyk496kHGA+txP8Fvhb8Gs+C3wt/pNW37HdTmlivzLNLIVVCpd2bbkTZxk8dh29BVe2PWV2kEsbTzOJI8AtI25GGCGVu4Py86DIxYqB1UeNaBvuQpib4W/BoEbHkKxH0NW17YL2X9HYhXcCRT4gBI3+5H+7Hfue9a/YRcyGS5jZnKKiFUJO1SWfOB2H2qvnPj3qW8I30uVSYW+Fvwa8spHcEfXirO9kPVEzXzQzzSSLKpI8Ri2HXnjPbIzx8hS5rmkSTazJbSuzFpyC7HJEZO/PPkEP04q4ynYqR1zKnGNQwPcU62CFvhb8GrP9sNjHLBZ3tuB4TJ4fA/lIDJ/Zh9xS9ea7cw6XbRCeUGaSSXO9gyxLtRFBzkKWDHA9Khcuyggdw2LUkExQ8Fvhb8GsMhHcEfUYq3faBqsy6NYSLNIjuU3MrlWb+Gx5IOT60p2WpNPcadDqWWSNi2+Rs7kk2FA2fLK+fkaLlJF1+f8ktiANXFOKykYbkjkZfVUYj8gYrWImPZWP0Bq1fa0t9b3MdxA8qW6qoTwyQkbDuGUcYPz4Pak7VetriQFYS9uGleZ/DcgszkdyMHAAxiiZGcAgSHxqpomLngt8Lfg1jwW+Fvwat3rrUpk0SxdJpVdjHudXYM38NzyQcmo/2b9U3Fzf20csjnZDIrHcf4g/cpYdiw5GaqMzaFq6uW8S7a3Kz8Fvhb/SawIyewJ+gNP3Uuu3kesT+BNMRFJv8AD3nZsVVZgVzjGM/muj2Qai76nIAzrHIskhj3HbksCMjsSM4zVjlITavVyPENtblctGQMkED1IIrCxk9gT9ATVq9Oa1cHXpoGlkkhaWVWjcllCjJGAeBj5Vqs7r9J1A0Fq5WBnO+IH3M7CxAHYHI7+Xaq+Y9V6uT4R3fupVxFehC3wt+DVpdf6LHqFqmqWIzlczIO5A8yPjXsR5j6crHT+t3CadfKs8oCiDZhz7gLsDt590EelWXLstgc9GVOLVqMUaKKK2mMYOgliOoQLOqNG7bCHGRkggf1xTv7ZNAggitzbQJGWkYN4aYJG3zxVUg1YWke127iQJNHFPgYDHKsfqRkH8CufKj7h1/qdGN01KtGX2T9N201jvuLeN38Vhl05xxjv5U+6JLG1ohhAWIqfDC9tuTjHyxVK9Qe1O7uI2iRY4EYYbZkuQe43HsPoM/OvGke1C7t7eO3SO2KRpsBZXzj54cDP2rnf/z5H5M3XNjXgRFTsPpXTYWjTSJFGMu7BVHbJPaucCurTb1oZo5UxujcOuRkZByM/Ku89cThFXzJrozrCbT5QVJaEn+JEexHmQP5X/8ADX0LHbwRXDMNqzXCjI7FxHnnHqA/J+lUBJ1RbtP+obT4jNu3nEriMv33GPB8+cZxXLrXWF3c3CXDybZI/wDD8MbQnrtBz3885zXJlwHIbqvzOrHlGMVd/iRWqWLQTSQuMNG7IfseD9xz96tf2X6gtlpM1xMcK1x7mTjdwicfcH8Uiar1Sl0wku7SOSYDBkjkaLeB8ajIP1GKjta16W5VEfakUYxHFGNsaD5Akkn5kk1q6NkUKfuZqyoxYH+I7+3dD+rtz5GEgH5hjn+4/NK3TPFrqLHt+nVM/wDM0i7R9fdP4rtXrxpIEgvbaG7SP9jOWRx5fuHy8+PvUPq+vGZBFHFFbwBtwjizy3bc7Ekucfj0qERggQiS7qW3Bj77Ef8AC1H/ACR/2nqpx+z/AKf/AMpv6X63NjG6Q20RMgAlZmcl8ZA4zgfuPb1pdM8Xi7vAXw//AIt74xjH7s7/AJ96sikOxI7qQxBRRfUtn2na1PbWunm3laPchDYxzhI8dx86z7GteuLma5E8rSBY0Kg44JL57D5UkdS9bm9hSKW2hHhjETK0gKcAeuDwBwa19I9Ztp4bwbeJncAO7s+WAJI4zgd/KsfCfFrXP1+Zr5R5LviQ/T+pfpruGfyjlDH/AC5w3+0mrV9pVkLeWe+GP4lsIIzxzI5Kkj6Rgmqhv5kdyyRLEp/kVmYfPliT9qmepOr5ryG3hlChYBgbc5c4C5bPngeXqa1fGWYMPuZI4VSP6j30WP8A1DQ7iz7yw5CD/fH/AFBX7UhdbSAXPgqcrbxpbj6qPe/3Fqz0d1ZLp8kjxKj+IoVlfOODkHjz5P5NQyz5k3yDxMsWcEkbiTk8jkcnyomMq5Pr1D5AyAe5a/WmoSQ6Lp7RMFJ2A5VW48Nj/MDSBqs82ozNKsZZlhXxcYA90YJ+WcdvrUpqfX3j26W0tnA0UeNi75QVwMDDBs9uK5rHrU26qtra28O2QSNy77yAy4Ys2SPePnVMaMo655l3dWPfEZPZj1tI0qWN1/GhlGxC3JXg8H4lI457Ur+0XQ47O+eKL/DKh1Hwhs8fTivWndVRW8xnt7GJJudpaR3jQnuVTjH548qhr7VXnuDPcfxWZssCSoI9BjlR9KsiEOWAof8AZVnBQKTZlj+0H/gOn/5o/wD63pe9j3/FI/8AI/8AatOsdcm4tUtZLWERR48Pa8gKEAqDnPPB8+9RvSnUf6GTxUhjkl5Cs7ONoIwRgHB+pqBjYYitc8yS6+QNcZOsOqJYdQvoiQ0Thotu1cjcgwd2M9/nWfY5bMmprvUrut2cZ81O3BqD1PqiK4maeawgaRiCx8SYBj25UNjyrrsevniunuhbQmVhsB3OFRAFG1VBxj3e9QUbTUD1J3XfYn3Hjpq7Sa/1K3RYre63P4M8a++Rkg5znJBweO4J9KQOkLaSPV4kmBEqyOH3cndsfJz5575881xz9TP+sF5DGkMu4u21mZXY98hjwD2wMVLXHtAL3S3bWduZ0GA26QDsRyucE4JGTQY2W6HY/wBg5FarPRnP7NOrzYSgSc28uBIO+09g4H9/UfQU0dbdKJZ217NAV/T3AgKAHIU+ISQP+XBBFVpfTo7ZjiWFcfsVmYfliT9ql26tnOn/AKFwrRbgVY53KAQdo8sZq74yWDL9yq5BRU/UX6KKK3nPNkDqGBdd6juobbkfXypq686XjtSktqWe3ctHk8lJVJDKePlx9DSnGFyN2dvnt74+WabIus/DN2I0LR3D+NGsmD4Uuchx5Ej+4Ws32sFZqmtENPes9LxW2mR3DFnuHm8JgGwsfDErjHLDbg898+lKdvjeu4bhkAjOMj6+VMF71DG+mxWe2TfHKZvEJBDMd2QfP+bvS9blQ6ls7QQTtxn7Z4om1HaH1sVHLrDpqG0uJ0SGVoY41PiF+VZuFzxgjd5d6Sabuo+o7a7vDcPHOFZVDRhlAbb2BPpnFKIqMW2v6u4y1fEbOotKt7e3sZliZjcxM7gyHAI2cLxx+4981z9SdPxxW1td27OYZ8jbJgtG48sgAMO/OB2r3ruvQXEFpCVmX9NGUz7p3A7efl+2uHXtfNxHDCqCOCBSI0zk5PdmPmx/pUKH4+7lmKczb0Rpcd1exQTBikmQSrbSMAnj8VG6xCqXEqICFSRkAJycKxXk+vFdvSGrpaXcdw6s4jyQq4GSQR5/WuHVbhZJ5JEDAO7PhsZG4k44+tW53+KlONPmTVroKJp/6643MHk8KGNTt3Nzks2CQODwOeO9Q7ywtG38NklBG0qxKFedwIbJB7YIPrxUnYdRD9G1lcIXh3+JGykB435zjPDKc9j6moyR4BGwVZGckYZiAFHc4A7k9ue1Bdm5JqhU4qa5+mYzpzTRsxuYHU3KeSxuMrgfLzP+b0qA0mWJJkadWeNTkquPex2Bz5etMHTnWTxSym6LzxSxsjp7o3bvM+nn+aZNv2xj1/d7inTTd6NAukxXYVvFknMR9/3QBvOQMd/d9aWZtu47N23Pu7sZx88cZpjk1+BtNismSUGOUy7xtwSd2Rj096j3xUhK5uLNFdWovEWHgq6qFAO85Zm8yccD6CuWtBKEVO3RtNe5njgjxukYKCew9SfoOakeoLe3trl4I0aURNsd3cqWYd9oXAUZ453VFabfPBKk0Rw8bBlPfkevy8qlNd1O3upmnKSRO5zIqEMpbzK5wRnvg1mb2+Jda1+ZFX3h+I3g7/D/AJQ+Cw4HBIwDznmmTRdCil0y4ufDd5opVRQrHDA7e4AznnypavZEZyYkKJ/KpO49vM+ZPep7S9ehj0+ezdJSZpFcuu3C7duBg9+1HuhXxJSrNyJ1q3EcpQRtEyqA6M27D4ycH05HHlUn0jZ2kplF74iIqBvFjb9uSF5XByOc/aorUZomCeGJNwB8RpCCWPljHYADFbdKvI0jnWQSEyIEXbjA94Nk5+lCCVkCg8mJemP010YrlfFjaN5IpEfasgVSwKkZB8sjy/rSxHjcN2duRnHfGecfPFMmh9XtFbSW0yeNGUbwc43QuQVyp+HB7fjzpYom3O0OV41jdpGlW09pfXHhOv6fYY18UnIYt+4457eWKWr14yQYlZBtG4M273vPBwOPrU1oWvRQWd1bskha5CjcMYXbux35Pelyig2b+oYjURr0LQoptOubgxu0sLqqhWOGDY7gDP4qD1q3EcuwRtEyqodGbdh8ZOD6YI48qldJ16GOwuLR0lJndWLLtwu3GOD37VEajNEwTwxJuAPiPIQSx4xjHYADFQu2xuWbXUVJzoDQ4buWZJg52QtIuxtpyuOOxyDmvOoaLCumx3RDwTvIVELtnxE+NQQGAHryP6Vr6K6hSykld0d98TRAKQMZ8+fpWLnX45rJbedHeSEkW8+RuCH+ST1H/n1qQ+/xxJBTT5i7RRRW8whRRRSIUUUUiFFFFIhRRRSIUUUUiFFFFIhRRRSIUUUUkwooopIhRRRSJmsUUUiFFFFImaxRRSIUUUUiFFFFIhWaKKRMUUUUif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BUUEBQRFRUVGRgXGBAYFRoaFxsdHRocHCIeGh4YISYfGhwjHh0YIC8hLycuLC8tGR8xNTAqNSYrLykBCQoKDgwOGg8PGiokHiQ1MDQ1NSk1NSksNDU1NS41LzU1KiwuKi8pLCwtLCw0LCwpKSwsLCwpLC01KS0wLDQsLP/AABEIAFsA8AMBIgACEQEDEQH/xAAcAAEBAAIDAQEAAAAAAAAAAAAABgQFAgMHAQj/xABBEAACAQMCBAQFAQIJDQAAAAABAgMABBESIQUGEzEiQVFhBxQycYGRQqEVIzM1UmJzsbIkNDZTcoKDkrPC0dLw/8QAGQEBAQEBAQEAAAAAAAAAAAAAAAIDAQQF/8QAJxEAAgIBBAEDBAMAAAAAAAAAAAECAxESITFBE1FxwYGx0eEEQpH/2gAMAwEAAhEDEQA/APcaUpQClKUApSlAKUpQClKUApSlAKUpQClKUApSlAKUpQClKUApSlAKUpQClKUApSlAK+Vj8R1dGTp51aG04750nGPfOK89+Hz8TN3/AJd810um38oPDq2x+e9awr1RcsrYynZpko45PS6+V5t8QX4kLsfI/NdLpr/Jjw6snP5xioaHmviTyCJLi5aQkqIwfFkZyMY77H9K3r/iOcdSkjCz+WoS0uLP0FX2or4bPelJvn+vnUmjqjywc4/OK6viZzjNZiKO3IRpdRMxGdIBA8IO2d8/j3rHwt2eNPJt5kq/I1guqVNfwTcRyW7w3U8qFwJUcoyshU+IYUY309vI1yTmV7ieSGyVGEJ0yXMhPTDf0VC7u3fO4AqfHnhleT1RR0qPn5wmguBbXSQpJKP4i4DN0XOcYYEakOdvPcj1rjyXzjPfSyq0UKJCQrEOxYk6sacjGPCap0yUdXRKujnT2WVKm+O8auormGKGKBxOWCszspXSoZi2AdsdsVrZ+cLpeIJZGO21uuoSa5NI2Jx9OfKuKqTWV7nXbFPD9i2pUPxvnG8tUmaWC3xCY9w74dZCQCpK9wQQR/8AHecE4nPcWazaYFeRQyJqcrg4+o4znv2FJVSitT4Cti3pXJvKVC8u863d4kzxQWwMJxoMj5Y4JwDpwO3nWdyLzfJxBZHaOKNUOnSHZmzgHJyAAMH9RXZUzim30cjdGTSXZWUqZ4Xzos3EJ7MLgxDwyavqIxqGMbYz6nsa5XXGboXvy8UduVMZl6jO4IXVpAYAdyfT0NT45Zw/cryxxlexSUqH5d5yuryWeNIrVWgOlizyYPiZdsL6qf1rv4rz21rZmW4iXrdV4RCrHSSpO+ojOnAz28wKp0TT09kq+DWrosaVLS8ZvYTE08du0cmdfS16oyEZx3yGB04ztuR61gcd5wvLS1SeeC2GsqvSEj6lJBO5042xvRUybSWA7opZZcUqV/hm+0wMIrUpNp8QeTwal1DUNPbO2R6isLljnC7vhL04rVOkwQhnk3O/bC9tqeGWM7DzRzjct6VIcQ5ruIuHm6MMIaNnWWEu22JNHgIG/rv5Viyc73UdlHevBA0LaSyJIwkUMcZ8S6Tv7+dFRN/7j6h3RX3LmlRPMfPUsFvHdQRRS28oXBZ2WRSR2YYI7gjY+VUPB+OLd2omtyPEDhW/ZbzVsb7GplVKMdT4KVsW9K5NrStFy9xW4mkmEyQKsTmLKMzEsApz4gAFwfvmt7Uyi4vDKjLUso6rqbQjNjOlSdPrgZxUfyj8SlvrjoiBozoL6i4YbY22A9atDXmFx8O7y0umm4XJEA2QEbAZQTkr4gVI9D3ralVyTUuejG52RaceOzec2/EhbG4EJgaQlA+oOANydsEe1ea8pPq4zEcYzO5x6Z1nH4qwtvh3eXd0s/FJI8JpGhMamCnIHhAAHqe9OD/DS5i4ityzwaBK8mkFtWCW9sZ3FeyEqa4OKe+DxzjdZNSa2yenGtLzRytFfQ9OXII3SQfUp9R6j1HnW6qe4zaXS3cc9qI5FCNHJCzlCwLBgVOCARivnV51ZTwz6NmNOGso87h41d8Gd7W4OuJkfpMN9JIIVkz2GrGU8u496X4MsPkZPXrNn/kTH7q7OL8pXHEbuKS6WOGCHtEHDyPuCckDSoOAPPb77d/D+Vp7C5kksgktvMctbM2hkO+CjHIIGSMHG2B5Zr22WQnW1tqfPoeKuE4TzvpXHqaz40oOhbsPqEpA9d1J/vC10/BcnN5r+rVHn7/xmf35qkueWpLy5imvAqRwHVHaq2rLZB1SNgDyGFHp33Na6Dle6sryaexEU0U5y8DuUYHJbZsEbEtj2OMedcVkfD4s7/vg665eby42/RvOM/zhY/e4/wClUrxD/SaD+y/7Hqq4bw2eScXF501ZFZIoIyWCBsamZiBqc4A2AAA960N3y7eNxVL0RQ6UGgRmbxEYYZzpwDvnFRW0spvpo0sTeGl2mZnxY/muT/bj/wAYrr5TjvfkbfpSWYTprpDRSlsY8yJACfxWdz7wee7tTBAqeIqS7Pp06WB7YOc1kcvW1xBYpE8aGSJQiqJPC+Mb6tPh8/I9qlSSpS2zk64t3N74wS3wb+i7z/rV+3Y1g8u3o4dxDiUbfQEaZV9dJ1KB9w+K33w+5bubJpVnSIrK2vWsmSpAO2Cu/fvmuXMPIrXHE4LkaekoXqgnxEoSRgeYPhB+1bSsg7JpvZoxjCarhhbol+KWDcNveH3L/tqBO3q5J6hP4fP+5XoPAj1Li6m8tawKf6sQ3x/xGk/Ssfn7llr60McenqKyuhY4GexBPupNZnAeGNa2UcQAeRE3GrAZzu3iPqxO9ZWWKdaf9uPk1rrcJtf15+Dz/kNrj5viPyogLaz/ACpYDPUlxjSDnfvnHlVdxLlg3/DYYpyyzBI26hG6yaMHUPMHJBHvWp5U5cvrOe4lMUDi4OrSJiCp1M3fRv8AUR+BWxez4iZ/mCIcq4AtBM2kxaCD4tONeo5zjyFaWyzPVFrrf6EVxxDTJPv7mi5a5muOH3CWHERlTgRTg5wCcLv+0mdvVe3btn/Gb+b0/tl/wtXbxblSe/vIZbhUghg7IHDyOdQbcgYUZAHc+frtk/ETgFxewrDAseAwcyM+OwYYAwfXOa4pQ8sJbJ9+gcZ+KUd2uvUoeBf5rB/ZR/4FrzP4fG66d/8AKCEtrP1lgdWGxp0jB/JFei8ME0doqtGnVjVVEYk8LaQBnVp2zjPapbk3l6+sTNmKCQTMH2nKkHfbdDkb1EGlGfHRc03KHPZn8+5/gaTVnVoiznvnUuc+9SFxxN34ZZWTKIkuQq/NswKYVs4wNwSdPfH/AIpeM8Ev7m2uEdYdc7KFXrHRGiBSMZXxMTqzsPKvj8lyzcJWznWNJYQOlIH1KWGdzsCoIJUj3rSuUYRSbXPxz9GZ2RlKTaT4+fk2PE+FJBBYwLuiTxJvvkaXzn775+9SmhuB32fE1jcHHroP/sv719xW9Th/EjBbJKlu7wSpIZesRrCggA+HZsHc+3vVHxfgq3lsYrhcawDgHJRvIqfUH9fzUKejaTynz+S3DXvFYa4/Bi8pyhjdMpBVrlyGByCCkZBFb+pnkDlySytmhmKE9R2DKdipwAd+x27VTV57canjg9FWdKzycXzg4xnyz2qU5Y55Nxdz2dxGsM8JJQBiySoDpLoWVTs2xGP7jitNQ97yBJOY5HlEE8U8jrPCSW6UpOuPLAYOCcN5Hf2rM0MvhfPPzPE5bSGMdOFA7XDMRqOrTiMYwVB21Z7g1nc7cwvY2Ul0iJJ0sExsxXIJC7EA75I8q13BuT5LficlynRWBoI7dIVLakWPGk9sHtjHl6ms/nvgEl9YS20TIplwC75woDBtgAcnbH5oDly9x6S4YahbaTEkh6cpZ0Z8EKylR3XJBz+z27V18+8zvw+ya5SNJNBXVGzFchiF2IB3ya+cB4NPAYhptERY1WVowxeUomle4UKBknzPYZrj8QuWpL+xe2iaNDIVy76tgrBtgo3JxigOvj3N8lgI5LyKP5d3EZnickxluxZGUZX3ByPSqaXOk6casbZ7Z98eVTPHuVJOICKO8aNII3WRoYtTNIy9gWYDSme4AJPqKppc6TpAJ8gTgZ9yAcfpQE7yFzU/ELdpnjSMCR4wquW+g4JJKjz7V2cZ5r6d3FZwIJbiVTJgtpRIxkF3IBPcEBQMn2ro+HvLEthbNDM0b5leQMmr9s5IIYeVcuN8ps99DfWzqs8SGJkcExyRkk6Tp3VgSSGGfcGgNraTXHV0yxxdMqSJkc7MCBpZGGdwSQwJ+k5A2zmXV0scbSOcKgLM3oAMn91YdutyZQZDCkYUjppqdmY43LMFwoGdgMnPfbFY/MXCpLkRxgoIS4aYFmDsq7hVKjbxBSTnsMeeQBjcm81/OpMJIzDNBK0UtuTkr5qc+eV/GQayeceONZWUtyiLIYl1FGYrkZwcEA4O/pWosOTJLfirXVs6CGaNUmid5GdmUnDgnOCNhgk7Z7Zra86cEe8sZraIorTLp1vnAGQc+EbnagMvl+/ae1hmdVUyokmhSSAGUMBkgE7H0rY4qe4Fw+7hjtoXNuI4Y1Ryusu+lNK41ABBkAnufKqGgOq5nVEZ3ICqCzMewAGSfwKnOA8zTX0PzFrFEkLFhEZWbXIFONRCA9NSQcbk7dhVFd2qyRtG4yrqVYeoYYI/Qmprljly44fb/LQtDNChYxNIWSRQSTpfSrB8E/UNP2oCjsJneJGlTpuQC0WoNpPmNQ2bHrUcvPkzXd7biO0VrUxhWeZlEpl+lR4PCc4Xz3YVYWMcixqJnV5MeJ1XSpPsuTgeQ3J9zUbbclTpfXtyVs5RdGIrG+vwGL6TnScnODtjcCgLdSdIyMHHb3qO4X8QW+ca1vYVgJdo4LhXLQysvdMlQVfcYB75+2azh6SCJBOytJga2UaVLeekeQ9POpxuTRcQXEF+sTJLK8yNGza0LdiCyjDL/SHfJ2x3A23AeIyzdXqrGvTkaIaGZs6e5OoDH23+9abnXm644fBLcdCF4kdEQGVg7aiBqOEIXBJ232HvWy5O4DJaW3SnmM763YzEYZgTtq/racZrE+InLEvELI20LRpqZGLvq20sG2CjfOPUUBueHyTlnE6RBRp0OjltWc5BDKCpBA9c6vvWg49zhJBxGC0CQabhHcTPIy6dAydQC4OfLeqqHVpGsAN5gHIz7EgZ/SpHmHlKafiVtdr8sUt0dOjJq8esb5wpC48u9AUfBLx5oFkkEYLZIMb60Zc+FlYgHDLg9vOtDxPm2ePiaWMcUB6kLTrK8jLgKSMMAp8x3zW74FaSxxlZeioBxHFEDoSMABVy2CTsTnAG+ANqm+YeQ2u+JLcTCFoBbvbtCS2shySWBxhWGdvt3oDccl8z/P2i3HTMeWZSurUpKnGUbA1KfI4Fb6tDyfwee1g+XnlSVIvDDIAQ/THYSDtqAwMjv/fvqAUpSgFKUoBSlKAUpSgFKUoBSlKAUpSgFKUoBSlKAUpSgFKUoBSlKAUpSgFKUoBSlKAUpSgFKUoBSlKAUpSgFKUoBSlKAUpSgFKUoBSlKAUpSgFKUoBSlKAUpSgFKUoBSlKA/9k=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60960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Steadman et al, 2009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C:\Users\PaulPam\Pictures\My Pictures\Tim 2 8-26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752600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056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/>
              <a:t>What’s the Alternative?</a:t>
            </a:r>
            <a:endParaRPr lang="en-US" sz="4800" b="1" dirty="0"/>
          </a:p>
        </p:txBody>
      </p:sp>
      <p:sp>
        <p:nvSpPr>
          <p:cNvPr id="4" name="AutoShape 6" descr="data:image/jpeg;base64,/9j/4AAQSkZJRgABAQAAAQABAAD/2wCEAAkGBxQTERUUEhQUFRUXFh4XFxgXGR4aHBobIiAYHCAiHiAiJCoiHx4xIRwgIzYiKC8rLy4uHx81ODMvOCotLisBCgoKDg0OGxAQGjImHyQ2MC8sNjczLCwsLjQxLyw0Ny8vLy80LCwsNDQvLDQsLCwsLCwsLCwsLCwsLCwsLCssLP/AABEIADIBBAMBIgACEQEDEQH/xAAcAAACAgMBAQAAAAAAAAAAAAAABgUHAQMEAgj/xAA8EAACAQMDAgMHAgQEBQUAAAABAgMABBEFEiEGMRNBUQciUmFxgZEUMiNCobEzcpKiNWKC0fAVF1Ozwf/EABkBAQADAQEAAAAAAAAAAAAAAAABAgMEBf/EACcRAAICAgICAgEFAQEAAAAAAAECABEDEiExE0FhgVEiQnGRocEE/9oADAMBAAIRAxEAPwBI6f0d7udYIiods43HA4Gak+rOi57BY2nMZEjFRsJPIGecgVG9O609ncLPGFZlzgPnHIx5EGpXq7rafUEjWZIlEbFhsDDORjnJNe0fJuK6nkjTQ33NvTPQNzfQ+NC0QXcV94kHI+1S3/tBffFB/qP/AGqL6W9oNxYweDEkLLuLZcMTk49GFXr01qbXFlDO4UPJGHIXOM/L5VzZsuXGb9ToxY8Tj5lGdRezu6s4GnlaIopAO1iTyQPT50n05dQ+0i5vbZoJY4FV9pJQMDwQeMsfSlnR7lYriGRxuVJUdh6gMCf6CunHvr+vuc+TTb9PUln6NuEjSSdobYSfsE8gRm/6cE+Y79s1wa/oUtpII5tuWUOpRgylT2IP2q2vab0w2oxQ3dm6y7EICg/vU4OVPxfLz+1JvQGhtqVysdznwrSMKVxtONzbUPn33fYYrJM1ruT12Jq+EBtQP4iVBau+SiO4HfapbH1wK1hCTgAkjuAKndb6onlnZopHhjViIY4mKKiA+7gLgZxyTVkaDG2pWUV2hMd7BKEeSM7TKqspKvjG4FSDz51o+UoASJRMasaBlNmNhyVIHzBoEZPYE/QGrN9ut0/6mGPe3hmHcUydpO5uSOxPzqC6E1ueC3v/AApGAS23IM5CtvUbgOwOGPNFyk496kHGA+txP8Fvhb8Gs+C3wt/pNW37HdTmlivzLNLIVVCpd2bbkTZxk8dh29BVe2PWV2kEsbTzOJI8AtI25GGCGVu4Py86DIxYqB1UeNaBvuQpib4W/BoEbHkKxH0NW17YL2X9HYhXcCRT4gBI3+5H+7Hfue9a/YRcyGS5jZnKKiFUJO1SWfOB2H2qvnPj3qW8I30uVSYW+Fvwa8spHcEfXirO9kPVEzXzQzzSSLKpI8Ri2HXnjPbIzx8hS5rmkSTazJbSuzFpyC7HJEZO/PPkEP04q4ynYqR1zKnGNQwPcU62CFvhb8GrP9sNjHLBZ3tuB4TJ4fA/lIDJ/Zh9xS9ea7cw6XbRCeUGaSSXO9gyxLtRFBzkKWDHA9Khcuyggdw2LUkExQ8Fvhb8GsMhHcEfUYq3faBqsy6NYSLNIjuU3MrlWb+Gx5IOT60p2WpNPcadDqWWSNi2+Rs7kk2FA2fLK+fkaLlJF1+f8ktiANXFOKykYbkjkZfVUYj8gYrWImPZWP0Bq1fa0t9b3MdxA8qW6qoTwyQkbDuGUcYPz4Pak7VetriQFYS9uGleZ/DcgszkdyMHAAxiiZGcAgSHxqpomLngt8Lfg1jwW+Fvwat3rrUpk0SxdJpVdjHudXYM38NzyQcmo/2b9U3Fzf20csjnZDIrHcf4g/cpYdiw5GaqMzaFq6uW8S7a3Kz8Fvhb/SawIyewJ+gNP3Uuu3kesT+BNMRFJv8AD3nZsVVZgVzjGM/muj2Qai76nIAzrHIskhj3HbksCMjsSM4zVjlITavVyPENtblctGQMkED1IIrCxk9gT9ATVq9Oa1cHXpoGlkkhaWVWjcllCjJGAeBj5Vqs7r9J1A0Fq5WBnO+IH3M7CxAHYHI7+Xaq+Y9V6uT4R3fupVxFehC3wt+DVpdf6LHqFqmqWIzlczIO5A8yPjXsR5j6crHT+t3CadfKs8oCiDZhz7gLsDt590EelWXLstgc9GVOLVqMUaKKK2mMYOgliOoQLOqNG7bCHGRkggf1xTv7ZNAggitzbQJGWkYN4aYJG3zxVUg1YWke127iQJNHFPgYDHKsfqRkH8CufKj7h1/qdGN01KtGX2T9N201jvuLeN38Vhl05xxjv5U+6JLG1ohhAWIqfDC9tuTjHyxVK9Qe1O7uI2iRY4EYYbZkuQe43HsPoM/OvGke1C7t7eO3SO2KRpsBZXzj54cDP2rnf/z5H5M3XNjXgRFTsPpXTYWjTSJFGMu7BVHbJPaucCurTb1oZo5UxujcOuRkZByM/Ku89cThFXzJrozrCbT5QVJaEn+JEexHmQP5X/8ADX0LHbwRXDMNqzXCjI7FxHnnHqA/J+lUBJ1RbtP+obT4jNu3nEriMv33GPB8+cZxXLrXWF3c3CXDybZI/wDD8MbQnrtBz3885zXJlwHIbqvzOrHlGMVd/iRWqWLQTSQuMNG7IfseD9xz96tf2X6gtlpM1xMcK1x7mTjdwicfcH8Uiar1Sl0wku7SOSYDBkjkaLeB8ajIP1GKjta16W5VEfakUYxHFGNsaD5Akkn5kk1q6NkUKfuZqyoxYH+I7+3dD+rtz5GEgH5hjn+4/NK3TPFrqLHt+nVM/wDM0i7R9fdP4rtXrxpIEgvbaG7SP9jOWRx5fuHy8+PvUPq+vGZBFHFFbwBtwjizy3bc7Ekucfj0qERggQiS7qW3Bj77Ef8AC1H/ACR/2nqpx+z/AKf/AMpv6X63NjG6Q20RMgAlZmcl8ZA4zgfuPb1pdM8Xi7vAXw//AIt74xjH7s7/AJ96sikOxI7qQxBRRfUtn2na1PbWunm3laPchDYxzhI8dx86z7GteuLma5E8rSBY0Kg44JL57D5UkdS9bm9hSKW2hHhjETK0gKcAeuDwBwa19I9Ztp4bwbeJncAO7s+WAJI4zgd/KsfCfFrXP1+Zr5R5LviQ/T+pfpruGfyjlDH/AC5w3+0mrV9pVkLeWe+GP4lsIIzxzI5Kkj6Rgmqhv5kdyyRLEp/kVmYfPliT9qmepOr5ryG3hlChYBgbc5c4C5bPngeXqa1fGWYMPuZI4VSP6j30WP8A1DQ7iz7yw5CD/fH/AFBX7UhdbSAXPgqcrbxpbj6qPe/3Fqz0d1ZLp8kjxKj+IoVlfOODkHjz5P5NQyz5k3yDxMsWcEkbiTk8jkcnyomMq5Pr1D5AyAe5a/WmoSQ6Lp7RMFJ2A5VW48Nj/MDSBqs82ozNKsZZlhXxcYA90YJ+WcdvrUpqfX3j26W0tnA0UeNi75QVwMDDBs9uK5rHrU26qtra28O2QSNy77yAy4Ys2SPePnVMaMo655l3dWPfEZPZj1tI0qWN1/GhlGxC3JXg8H4lI457Ur+0XQ47O+eKL/DKh1Hwhs8fTivWndVRW8xnt7GJJudpaR3jQnuVTjH548qhr7VXnuDPcfxWZssCSoI9BjlR9KsiEOWAof8AZVnBQKTZlj+0H/gOn/5o/wD63pe9j3/FI/8AI/8AatOsdcm4tUtZLWERR48Pa8gKEAqDnPPB8+9RvSnUf6GTxUhjkl5Cs7ONoIwRgHB+pqBjYYitc8yS6+QNcZOsOqJYdQvoiQ0Thotu1cjcgwd2M9/nWfY5bMmprvUrut2cZ81O3BqD1PqiK4maeawgaRiCx8SYBj25UNjyrrsevniunuhbQmVhsB3OFRAFG1VBxj3e9QUbTUD1J3XfYn3Hjpq7Sa/1K3RYre63P4M8a++Rkg5znJBweO4J9KQOkLaSPV4kmBEqyOH3cndsfJz5575881xz9TP+sF5DGkMu4u21mZXY98hjwD2wMVLXHtAL3S3bWduZ0GA26QDsRyucE4JGTQY2W6HY/wBg5FarPRnP7NOrzYSgSc28uBIO+09g4H9/UfQU0dbdKJZ217NAV/T3AgKAHIU+ISQP+XBBFVpfTo7ZjiWFcfsVmYfliT9ql26tnOn/AKFwrRbgVY53KAQdo8sZq74yWDL9yq5BRU/UX6KKK3nPNkDqGBdd6juobbkfXypq686XjtSktqWe3ctHk8lJVJDKePlx9DSnGFyN2dvnt74+WabIus/DN2I0LR3D+NGsmD4Uuchx5Ej+4Ws32sFZqmtENPes9LxW2mR3DFnuHm8JgGwsfDErjHLDbg898+lKdvjeu4bhkAjOMj6+VMF71DG+mxWe2TfHKZvEJBDMd2QfP+bvS9blQ6ls7QQTtxn7Z4om1HaH1sVHLrDpqG0uJ0SGVoY41PiF+VZuFzxgjd5d6Sabuo+o7a7vDcPHOFZVDRhlAbb2BPpnFKIqMW2v6u4y1fEbOotKt7e3sZliZjcxM7gyHAI2cLxx+4981z9SdPxxW1td27OYZ8jbJgtG48sgAMO/OB2r3ruvQXEFpCVmX9NGUz7p3A7efl+2uHXtfNxHDCqCOCBSI0zk5PdmPmx/pUKH4+7lmKczb0Rpcd1exQTBikmQSrbSMAnj8VG6xCqXEqICFSRkAJycKxXk+vFdvSGrpaXcdw6s4jyQq4GSQR5/WuHVbhZJ5JEDAO7PhsZG4k44+tW53+KlONPmTVroKJp/6643MHk8KGNTt3Nzks2CQODwOeO9Q7ywtG38NklBG0qxKFedwIbJB7YIPrxUnYdRD9G1lcIXh3+JGykB435zjPDKc9j6moyR4BGwVZGckYZiAFHc4A7k9ue1Bdm5JqhU4qa5+mYzpzTRsxuYHU3KeSxuMrgfLzP+b0qA0mWJJkadWeNTkquPex2Bz5etMHTnWTxSym6LzxSxsjp7o3bvM+nn+aZNv2xj1/d7inTTd6NAukxXYVvFknMR9/3QBvOQMd/d9aWZtu47N23Pu7sZx88cZpjk1+BtNismSUGOUy7xtwSd2Rj096j3xUhK5uLNFdWovEWHgq6qFAO85Zm8yccD6CuWtBKEVO3RtNe5njgjxukYKCew9SfoOakeoLe3trl4I0aURNsd3cqWYd9oXAUZ453VFabfPBKk0Rw8bBlPfkevy8qlNd1O3upmnKSRO5zIqEMpbzK5wRnvg1mb2+Jda1+ZFX3h+I3g7/D/AJQ+Cw4HBIwDznmmTRdCil0y4ufDd5opVRQrHDA7e4AznnypavZEZyYkKJ/KpO49vM+ZPep7S9ehj0+ezdJSZpFcuu3C7duBg9+1HuhXxJSrNyJ1q3EcpQRtEyqA6M27D4ycH05HHlUn0jZ2kplF74iIqBvFjb9uSF5XByOc/aorUZomCeGJNwB8RpCCWPljHYADFbdKvI0jnWQSEyIEXbjA94Nk5+lCCVkCg8mJemP010YrlfFjaN5IpEfasgVSwKkZB8sjy/rSxHjcN2duRnHfGecfPFMmh9XtFbSW0yeNGUbwc43QuQVyp+HB7fjzpYom3O0OV41jdpGlW09pfXHhOv6fYY18UnIYt+4457eWKWr14yQYlZBtG4M273vPBwOPrU1oWvRQWd1bskha5CjcMYXbux35Pelyig2b+oYjURr0LQoptOubgxu0sLqqhWOGDY7gDP4qD1q3EcuwRtEyqodGbdh8ZOD6YI48qldJ16GOwuLR0lJndWLLtwu3GOD37VEajNEwTwxJuAPiPIQSx4xjHYADFQu2xuWbXUVJzoDQ4buWZJg52QtIuxtpyuOOxyDmvOoaLCumx3RDwTvIVELtnxE+NQQGAHryP6Vr6K6hSykld0d98TRAKQMZ8+fpWLnX45rJbedHeSEkW8+RuCH+ST1H/n1qQ+/xxJBTT5i7RRRW8whRRRSIUUUUiFFFFIhRRRSIUUUUiFFFFIhRRRSIUUUUkwooopIhRRRSJmsUUUiFFFFImaxRRSIUUUUiFFFFIhWaKKRMUUUUif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QTERUUEhQUFRUXFh4XFxgXGR4aHBobIiAYHCAiHiAiJCoiHx4xIRwgIzYiKC8rLy4uHx81ODMvOCotLisBCgoKDg0OGxAQGjImHyQ2MC8sNjczLCwsLjQxLyw0Ny8vLy80LCwsNDQvLDQsLCwsLCwsLCwsLCwsLCwsLCssLP/AABEIADIBBAMBIgACEQEDEQH/xAAcAAACAgMBAQAAAAAAAAAAAAAABgUHAQMEAgj/xAA8EAACAQMDAgMHAgQEBQUAAAABAgMABBEFEiEGMRNBUQciUmFxgZEUMiNCobEzcpKiNWKC0fAVF1Ozwf/EABkBAQADAQEAAAAAAAAAAAAAAAABAgMEBf/EACcRAAICAgICAgEFAQEAAAAAAAECABEDEiExE0FhgVEiQnGRocEE/9oADAMBAAIRAxEAPwBI6f0d7udYIiods43HA4Gak+rOi57BY2nMZEjFRsJPIGecgVG9O609ncLPGFZlzgPnHIx5EGpXq7rafUEjWZIlEbFhsDDORjnJNe0fJuK6nkjTQ33NvTPQNzfQ+NC0QXcV94kHI+1S3/tBffFB/qP/AGqL6W9oNxYweDEkLLuLZcMTk49GFXr01qbXFlDO4UPJGHIXOM/L5VzZsuXGb9ToxY8Tj5lGdRezu6s4GnlaIopAO1iTyQPT50n05dQ+0i5vbZoJY4FV9pJQMDwQeMsfSlnR7lYriGRxuVJUdh6gMCf6CunHvr+vuc+TTb9PUln6NuEjSSdobYSfsE8gRm/6cE+Y79s1wa/oUtpII5tuWUOpRgylT2IP2q2vab0w2oxQ3dm6y7EICg/vU4OVPxfLz+1JvQGhtqVysdznwrSMKVxtONzbUPn33fYYrJM1ruT12Jq+EBtQP4iVBau+SiO4HfapbH1wK1hCTgAkjuAKndb6onlnZopHhjViIY4mKKiA+7gLgZxyTVkaDG2pWUV2hMd7BKEeSM7TKqspKvjG4FSDz51o+UoASJRMasaBlNmNhyVIHzBoEZPYE/QGrN9ut0/6mGPe3hmHcUydpO5uSOxPzqC6E1ueC3v/AApGAS23IM5CtvUbgOwOGPNFyk496kHGA+txP8Fvhb8Gs+C3wt/pNW37HdTmlivzLNLIVVCpd2bbkTZxk8dh29BVe2PWV2kEsbTzOJI8AtI25GGCGVu4Py86DIxYqB1UeNaBvuQpib4W/BoEbHkKxH0NW17YL2X9HYhXcCRT4gBI3+5H+7Hfue9a/YRcyGS5jZnKKiFUJO1SWfOB2H2qvnPj3qW8I30uVSYW+Fvwa8spHcEfXirO9kPVEzXzQzzSSLKpI8Ri2HXnjPbIzx8hS5rmkSTazJbSuzFpyC7HJEZO/PPkEP04q4ynYqR1zKnGNQwPcU62CFvhb8GrP9sNjHLBZ3tuB4TJ4fA/lIDJ/Zh9xS9ea7cw6XbRCeUGaSSXO9gyxLtRFBzkKWDHA9Khcuyggdw2LUkExQ8Fvhb8GsMhHcEfUYq3faBqsy6NYSLNIjuU3MrlWb+Gx5IOT60p2WpNPcadDqWWSNi2+Rs7kk2FA2fLK+fkaLlJF1+f8ktiANXFOKykYbkjkZfVUYj8gYrWImPZWP0Bq1fa0t9b3MdxA8qW6qoTwyQkbDuGUcYPz4Pak7VetriQFYS9uGleZ/DcgszkdyMHAAxiiZGcAgSHxqpomLngt8Lfg1jwW+Fvwat3rrUpk0SxdJpVdjHudXYM38NzyQcmo/2b9U3Fzf20csjnZDIrHcf4g/cpYdiw5GaqMzaFq6uW8S7a3Kz8Fvhb/SawIyewJ+gNP3Uuu3kesT+BNMRFJv8AD3nZsVVZgVzjGM/muj2Qai76nIAzrHIskhj3HbksCMjsSM4zVjlITavVyPENtblctGQMkED1IIrCxk9gT9ATVq9Oa1cHXpoGlkkhaWVWjcllCjJGAeBj5Vqs7r9J1A0Fq5WBnO+IH3M7CxAHYHI7+Xaq+Y9V6uT4R3fupVxFehC3wt+DVpdf6LHqFqmqWIzlczIO5A8yPjXsR5j6crHT+t3CadfKs8oCiDZhz7gLsDt590EelWXLstgc9GVOLVqMUaKKK2mMYOgliOoQLOqNG7bCHGRkggf1xTv7ZNAggitzbQJGWkYN4aYJG3zxVUg1YWke127iQJNHFPgYDHKsfqRkH8CufKj7h1/qdGN01KtGX2T9N201jvuLeN38Vhl05xxjv5U+6JLG1ohhAWIqfDC9tuTjHyxVK9Qe1O7uI2iRY4EYYbZkuQe43HsPoM/OvGke1C7t7eO3SO2KRpsBZXzj54cDP2rnf/z5H5M3XNjXgRFTsPpXTYWjTSJFGMu7BVHbJPaucCurTb1oZo5UxujcOuRkZByM/Ku89cThFXzJrozrCbT5QVJaEn+JEexHmQP5X/8ADX0LHbwRXDMNqzXCjI7FxHnnHqA/J+lUBJ1RbtP+obT4jNu3nEriMv33GPB8+cZxXLrXWF3c3CXDybZI/wDD8MbQnrtBz3885zXJlwHIbqvzOrHlGMVd/iRWqWLQTSQuMNG7IfseD9xz96tf2X6gtlpM1xMcK1x7mTjdwicfcH8Uiar1Sl0wku7SOSYDBkjkaLeB8ajIP1GKjta16W5VEfakUYxHFGNsaD5Akkn5kk1q6NkUKfuZqyoxYH+I7+3dD+rtz5GEgH5hjn+4/NK3TPFrqLHt+nVM/wDM0i7R9fdP4rtXrxpIEgvbaG7SP9jOWRx5fuHy8+PvUPq+vGZBFHFFbwBtwjizy3bc7Ekucfj0qERggQiS7qW3Bj77Ef8AC1H/ACR/2nqpx+z/AKf/AMpv6X63NjG6Q20RMgAlZmcl8ZA4zgfuPb1pdM8Xi7vAXw//AIt74xjH7s7/AJ96sikOxI7qQxBRRfUtn2na1PbWunm3laPchDYxzhI8dx86z7GteuLma5E8rSBY0Kg44JL57D5UkdS9bm9hSKW2hHhjETK0gKcAeuDwBwa19I9Ztp4bwbeJncAO7s+WAJI4zgd/KsfCfFrXP1+Zr5R5LviQ/T+pfpruGfyjlDH/AC5w3+0mrV9pVkLeWe+GP4lsIIzxzI5Kkj6Rgmqhv5kdyyRLEp/kVmYfPliT9qmepOr5ryG3hlChYBgbc5c4C5bPngeXqa1fGWYMPuZI4VSP6j30WP8A1DQ7iz7yw5CD/fH/AFBX7UhdbSAXPgqcrbxpbj6qPe/3Fqz0d1ZLp8kjxKj+IoVlfOODkHjz5P5NQyz5k3yDxMsWcEkbiTk8jkcnyomMq5Pr1D5AyAe5a/WmoSQ6Lp7RMFJ2A5VW48Nj/MDSBqs82ozNKsZZlhXxcYA90YJ+WcdvrUpqfX3j26W0tnA0UeNi75QVwMDDBs9uK5rHrU26qtra28O2QSNy77yAy4Ys2SPePnVMaMo655l3dWPfEZPZj1tI0qWN1/GhlGxC3JXg8H4lI457Ur+0XQ47O+eKL/DKh1Hwhs8fTivWndVRW8xnt7GJJudpaR3jQnuVTjH548qhr7VXnuDPcfxWZssCSoI9BjlR9KsiEOWAof8AZVnBQKTZlj+0H/gOn/5o/wD63pe9j3/FI/8AI/8AatOsdcm4tUtZLWERR48Pa8gKEAqDnPPB8+9RvSnUf6GTxUhjkl5Cs7ONoIwRgHB+pqBjYYitc8yS6+QNcZOsOqJYdQvoiQ0Thotu1cjcgwd2M9/nWfY5bMmprvUrut2cZ81O3BqD1PqiK4maeawgaRiCx8SYBj25UNjyrrsevniunuhbQmVhsB3OFRAFG1VBxj3e9QUbTUD1J3XfYn3Hjpq7Sa/1K3RYre63P4M8a++Rkg5znJBweO4J9KQOkLaSPV4kmBEqyOH3cndsfJz5575881xz9TP+sF5DGkMu4u21mZXY98hjwD2wMVLXHtAL3S3bWduZ0GA26QDsRyucE4JGTQY2W6HY/wBg5FarPRnP7NOrzYSgSc28uBIO+09g4H9/UfQU0dbdKJZ217NAV/T3AgKAHIU+ISQP+XBBFVpfTo7ZjiWFcfsVmYfliT9ql26tnOn/AKFwrRbgVY53KAQdo8sZq74yWDL9yq5BRU/UX6KKK3nPNkDqGBdd6juobbkfXypq686XjtSktqWe3ctHk8lJVJDKePlx9DSnGFyN2dvnt74+WabIus/DN2I0LR3D+NGsmD4Uuchx5Ej+4Ws32sFZqmtENPes9LxW2mR3DFnuHm8JgGwsfDErjHLDbg898+lKdvjeu4bhkAjOMj6+VMF71DG+mxWe2TfHKZvEJBDMd2QfP+bvS9blQ6ls7QQTtxn7Z4om1HaH1sVHLrDpqG0uJ0SGVoY41PiF+VZuFzxgjd5d6Sabuo+o7a7vDcPHOFZVDRhlAbb2BPpnFKIqMW2v6u4y1fEbOotKt7e3sZliZjcxM7gyHAI2cLxx+4981z9SdPxxW1td27OYZ8jbJgtG48sgAMO/OB2r3ruvQXEFpCVmX9NGUz7p3A7efl+2uHXtfNxHDCqCOCBSI0zk5PdmPmx/pUKH4+7lmKczb0Rpcd1exQTBikmQSrbSMAnj8VG6xCqXEqICFSRkAJycKxXk+vFdvSGrpaXcdw6s4jyQq4GSQR5/WuHVbhZJ5JEDAO7PhsZG4k44+tW53+KlONPmTVroKJp/6643MHk8KGNTt3Nzks2CQODwOeO9Q7ywtG38NklBG0qxKFedwIbJB7YIPrxUnYdRD9G1lcIXh3+JGykB435zjPDKc9j6moyR4BGwVZGckYZiAFHc4A7k9ue1Bdm5JqhU4qa5+mYzpzTRsxuYHU3KeSxuMrgfLzP+b0qA0mWJJkadWeNTkquPex2Bz5etMHTnWTxSym6LzxSxsjp7o3bvM+nn+aZNv2xj1/d7inTTd6NAukxXYVvFknMR9/3QBvOQMd/d9aWZtu47N23Pu7sZx88cZpjk1+BtNismSUGOUy7xtwSd2Rj096j3xUhK5uLNFdWovEWHgq6qFAO85Zm8yccD6CuWtBKEVO3RtNe5njgjxukYKCew9SfoOakeoLe3trl4I0aURNsd3cqWYd9oXAUZ453VFabfPBKk0Rw8bBlPfkevy8qlNd1O3upmnKSRO5zIqEMpbzK5wRnvg1mb2+Jda1+ZFX3h+I3g7/D/AJQ+Cw4HBIwDznmmTRdCil0y4ufDd5opVRQrHDA7e4AznnypavZEZyYkKJ/KpO49vM+ZPep7S9ehj0+ezdJSZpFcuu3C7duBg9+1HuhXxJSrNyJ1q3EcpQRtEyqA6M27D4ycH05HHlUn0jZ2kplF74iIqBvFjb9uSF5XByOc/aorUZomCeGJNwB8RpCCWPljHYADFbdKvI0jnWQSEyIEXbjA94Nk5+lCCVkCg8mJemP010YrlfFjaN5IpEfasgVSwKkZB8sjy/rSxHjcN2duRnHfGecfPFMmh9XtFbSW0yeNGUbwc43QuQVyp+HB7fjzpYom3O0OV41jdpGlW09pfXHhOv6fYY18UnIYt+4457eWKWr14yQYlZBtG4M273vPBwOPrU1oWvRQWd1bskha5CjcMYXbux35Pelyig2b+oYjURr0LQoptOubgxu0sLqqhWOGDY7gDP4qD1q3EcuwRtEyqodGbdh8ZOD6YI48qldJ16GOwuLR0lJndWLLtwu3GOD37VEajNEwTwxJuAPiPIQSx4xjHYADFQu2xuWbXUVJzoDQ4buWZJg52QtIuxtpyuOOxyDmvOoaLCumx3RDwTvIVELtnxE+NQQGAHryP6Vr6K6hSykld0d98TRAKQMZ8+fpWLnX45rJbedHeSEkW8+RuCH+ST1H/n1qQ+/xxJBTT5i7RRRW8whRRRSIUUUUiFFFFIhRRRSIUUUUiFFFFIhRRRSIUUUUkwooopIhRRRSJmsUUUiFFFFImaxRRSIUUUUiFFFFIhWaKKRMUUUUif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BUUEBQRFRUVGRgXGBAYFRoaFxsdHRocHCIeGh4YISYfGhwjHh0YIC8hLycuLC8tGR8xNTAqNSYrLykBCQoKDgwOGg8PGiokHiQ1MDQ1NSk1NSksNDU1NS41LzU1KiwuKi8pLCwtLCw0LCwpKSwsLCwpLC01KS0wLDQsLP/AABEIAFsA8AMBIgACEQEDEQH/xAAcAAEBAAIDAQEAAAAAAAAAAAAABgQFAgMHAQj/xABBEAACAQMCBAQFAQIJDQAAAAABAgMABBESIQUGEzEiQVFhBxQycYGRQqEVIzM1UmJzsbIkNDZTcoKDkrPC0dLw/8QAGQEBAQEBAQEAAAAAAAAAAAAAAAIDAQQF/8QAJxEAAgIBBAEDBAMAAAAAAAAAAAECAxESITFBE1FxwYGx0eEEQpH/2gAMAwEAAhEDEQA/APcaUpQClKUApSlAKUpQClKUApSlAKUpQClKUApSlAKUpQClKUApSlAKUpQClKUApSlAK+Vj8R1dGTp51aG04750nGPfOK89+Hz8TN3/AJd810um38oPDq2x+e9awr1RcsrYynZpko45PS6+V5t8QX4kLsfI/NdLpr/Jjw6snP5xioaHmviTyCJLi5aQkqIwfFkZyMY77H9K3r/iOcdSkjCz+WoS0uLP0FX2or4bPelJvn+vnUmjqjywc4/OK6viZzjNZiKO3IRpdRMxGdIBA8IO2d8/j3rHwt2eNPJt5kq/I1guqVNfwTcRyW7w3U8qFwJUcoyshU+IYUY309vI1yTmV7ieSGyVGEJ0yXMhPTDf0VC7u3fO4AqfHnhleT1RR0qPn5wmguBbXSQpJKP4i4DN0XOcYYEakOdvPcj1rjyXzjPfSyq0UKJCQrEOxYk6sacjGPCap0yUdXRKujnT2WVKm+O8auormGKGKBxOWCszspXSoZi2AdsdsVrZ+cLpeIJZGO21uuoSa5NI2Jx9OfKuKqTWV7nXbFPD9i2pUPxvnG8tUmaWC3xCY9w74dZCQCpK9wQQR/8AHecE4nPcWazaYFeRQyJqcrg4+o4znv2FJVSitT4Cti3pXJvKVC8u863d4kzxQWwMJxoMj5Y4JwDpwO3nWdyLzfJxBZHaOKNUOnSHZmzgHJyAAMH9RXZUzim30cjdGTSXZWUqZ4Xzos3EJ7MLgxDwyavqIxqGMbYz6nsa5XXGboXvy8UduVMZl6jO4IXVpAYAdyfT0NT45Zw/cryxxlexSUqH5d5yuryWeNIrVWgOlizyYPiZdsL6qf1rv4rz21rZmW4iXrdV4RCrHSSpO+ojOnAz28wKp0TT09kq+DWrosaVLS8ZvYTE08du0cmdfS16oyEZx3yGB04ztuR61gcd5wvLS1SeeC2GsqvSEj6lJBO5042xvRUybSWA7opZZcUqV/hm+0wMIrUpNp8QeTwal1DUNPbO2R6isLljnC7vhL04rVOkwQhnk3O/bC9tqeGWM7DzRzjct6VIcQ5ruIuHm6MMIaNnWWEu22JNHgIG/rv5Viyc73UdlHevBA0LaSyJIwkUMcZ8S6Tv7+dFRN/7j6h3RX3LmlRPMfPUsFvHdQRRS28oXBZ2WRSR2YYI7gjY+VUPB+OLd2omtyPEDhW/ZbzVsb7GplVKMdT4KVsW9K5NrStFy9xW4mkmEyQKsTmLKMzEsApz4gAFwfvmt7Uyi4vDKjLUso6rqbQjNjOlSdPrgZxUfyj8SlvrjoiBozoL6i4YbY22A9atDXmFx8O7y0umm4XJEA2QEbAZQTkr4gVI9D3ralVyTUuejG52RaceOzec2/EhbG4EJgaQlA+oOANydsEe1ea8pPq4zEcYzO5x6Z1nH4qwtvh3eXd0s/FJI8JpGhMamCnIHhAAHqe9OD/DS5i4ityzwaBK8mkFtWCW9sZ3FeyEqa4OKe+DxzjdZNSa2yenGtLzRytFfQ9OXII3SQfUp9R6j1HnW6qe4zaXS3cc9qI5FCNHJCzlCwLBgVOCARivnV51ZTwz6NmNOGso87h41d8Gd7W4OuJkfpMN9JIIVkz2GrGU8u496X4MsPkZPXrNn/kTH7q7OL8pXHEbuKS6WOGCHtEHDyPuCckDSoOAPPb77d/D+Vp7C5kksgktvMctbM2hkO+CjHIIGSMHG2B5Zr22WQnW1tqfPoeKuE4TzvpXHqaz40oOhbsPqEpA9d1J/vC10/BcnN5r+rVHn7/xmf35qkueWpLy5imvAqRwHVHaq2rLZB1SNgDyGFHp33Na6Dle6sryaexEU0U5y8DuUYHJbZsEbEtj2OMedcVkfD4s7/vg665eby42/RvOM/zhY/e4/wClUrxD/SaD+y/7Hqq4bw2eScXF501ZFZIoIyWCBsamZiBqc4A2AAA960N3y7eNxVL0RQ6UGgRmbxEYYZzpwDvnFRW0spvpo0sTeGl2mZnxY/muT/bj/wAYrr5TjvfkbfpSWYTprpDRSlsY8yJACfxWdz7wee7tTBAqeIqS7Pp06WB7YOc1kcvW1xBYpE8aGSJQiqJPC+Mb6tPh8/I9qlSSpS2zk64t3N74wS3wb+i7z/rV+3Y1g8u3o4dxDiUbfQEaZV9dJ1KB9w+K33w+5bubJpVnSIrK2vWsmSpAO2Cu/fvmuXMPIrXHE4LkaekoXqgnxEoSRgeYPhB+1bSsg7JpvZoxjCarhhbol+KWDcNveH3L/tqBO3q5J6hP4fP+5XoPAj1Li6m8tawKf6sQ3x/xGk/Ssfn7llr60McenqKyuhY4GexBPupNZnAeGNa2UcQAeRE3GrAZzu3iPqxO9ZWWKdaf9uPk1rrcJtf15+Dz/kNrj5viPyogLaz/ACpYDPUlxjSDnfvnHlVdxLlg3/DYYpyyzBI26hG6yaMHUPMHJBHvWp5U5cvrOe4lMUDi4OrSJiCp1M3fRv8AUR+BWxez4iZ/mCIcq4AtBM2kxaCD4tONeo5zjyFaWyzPVFrrf6EVxxDTJPv7mi5a5muOH3CWHERlTgRTg5wCcLv+0mdvVe3btn/Gb+b0/tl/wtXbxblSe/vIZbhUghg7IHDyOdQbcgYUZAHc+frtk/ETgFxewrDAseAwcyM+OwYYAwfXOa4pQ8sJbJ9+gcZ+KUd2uvUoeBf5rB/ZR/4FrzP4fG66d/8AKCEtrP1lgdWGxp0jB/JFei8ME0doqtGnVjVVEYk8LaQBnVp2zjPapbk3l6+sTNmKCQTMH2nKkHfbdDkb1EGlGfHRc03KHPZn8+5/gaTVnVoiznvnUuc+9SFxxN34ZZWTKIkuQq/NswKYVs4wNwSdPfH/AIpeM8Ev7m2uEdYdc7KFXrHRGiBSMZXxMTqzsPKvj8lyzcJWznWNJYQOlIH1KWGdzsCoIJUj3rSuUYRSbXPxz9GZ2RlKTaT4+fk2PE+FJBBYwLuiTxJvvkaXzn775+9SmhuB32fE1jcHHroP/sv719xW9Th/EjBbJKlu7wSpIZesRrCggA+HZsHc+3vVHxfgq3lsYrhcawDgHJRvIqfUH9fzUKejaTynz+S3DXvFYa4/Bi8pyhjdMpBVrlyGByCCkZBFb+pnkDlySytmhmKE9R2DKdipwAd+x27VTV57canjg9FWdKzycXzg4xnyz2qU5Y55Nxdz2dxGsM8JJQBiySoDpLoWVTs2xGP7jitNQ97yBJOY5HlEE8U8jrPCSW6UpOuPLAYOCcN5Hf2rM0MvhfPPzPE5bSGMdOFA7XDMRqOrTiMYwVB21Z7g1nc7cwvY2Ul0iJJ0sExsxXIJC7EA75I8q13BuT5LficlynRWBoI7dIVLakWPGk9sHtjHl6ms/nvgEl9YS20TIplwC75woDBtgAcnbH5oDly9x6S4YahbaTEkh6cpZ0Z8EKylR3XJBz+z27V18+8zvw+ya5SNJNBXVGzFchiF2IB3ya+cB4NPAYhptERY1WVowxeUomle4UKBknzPYZrj8QuWpL+xe2iaNDIVy76tgrBtgo3JxigOvj3N8lgI5LyKP5d3EZnickxluxZGUZX3ByPSqaXOk6casbZ7Z98eVTPHuVJOICKO8aNII3WRoYtTNIy9gWYDSme4AJPqKppc6TpAJ8gTgZ9yAcfpQE7yFzU/ELdpnjSMCR4wquW+g4JJKjz7V2cZ5r6d3FZwIJbiVTJgtpRIxkF3IBPcEBQMn2ro+HvLEthbNDM0b5leQMmr9s5IIYeVcuN8ps99DfWzqs8SGJkcExyRkk6Tp3VgSSGGfcGgNraTXHV0yxxdMqSJkc7MCBpZGGdwSQwJ+k5A2zmXV0scbSOcKgLM3oAMn91YdutyZQZDCkYUjppqdmY43LMFwoGdgMnPfbFY/MXCpLkRxgoIS4aYFmDsq7hVKjbxBSTnsMeeQBjcm81/OpMJIzDNBK0UtuTkr5qc+eV/GQayeceONZWUtyiLIYl1FGYrkZwcEA4O/pWosOTJLfirXVs6CGaNUmid5GdmUnDgnOCNhgk7Z7Zra86cEe8sZraIorTLp1vnAGQc+EbnagMvl+/ae1hmdVUyokmhSSAGUMBkgE7H0rY4qe4Fw+7hjtoXNuI4Y1Ryusu+lNK41ABBkAnufKqGgOq5nVEZ3ICqCzMewAGSfwKnOA8zTX0PzFrFEkLFhEZWbXIFONRCA9NSQcbk7dhVFd2qyRtG4yrqVYeoYYI/Qmprljly44fb/LQtDNChYxNIWSRQSTpfSrB8E/UNP2oCjsJneJGlTpuQC0WoNpPmNQ2bHrUcvPkzXd7biO0VrUxhWeZlEpl+lR4PCc4Xz3YVYWMcixqJnV5MeJ1XSpPsuTgeQ3J9zUbbclTpfXtyVs5RdGIrG+vwGL6TnScnODtjcCgLdSdIyMHHb3qO4X8QW+ca1vYVgJdo4LhXLQysvdMlQVfcYB75+2azh6SCJBOytJga2UaVLeekeQ9POpxuTRcQXEF+sTJLK8yNGza0LdiCyjDL/SHfJ2x3A23AeIyzdXqrGvTkaIaGZs6e5OoDH23+9abnXm644fBLcdCF4kdEQGVg7aiBqOEIXBJ232HvWy5O4DJaW3SnmM763YzEYZgTtq/racZrE+InLEvELI20LRpqZGLvq20sG2CjfOPUUBueHyTlnE6RBRp0OjltWc5BDKCpBA9c6vvWg49zhJBxGC0CQabhHcTPIy6dAydQC4OfLeqqHVpGsAN5gHIz7EgZ/SpHmHlKafiVtdr8sUt0dOjJq8esb5wpC48u9AUfBLx5oFkkEYLZIMb60Zc+FlYgHDLg9vOtDxPm2ePiaWMcUB6kLTrK8jLgKSMMAp8x3zW74FaSxxlZeioBxHFEDoSMABVy2CTsTnAG+ANqm+YeQ2u+JLcTCFoBbvbtCS2shySWBxhWGdvt3oDccl8z/P2i3HTMeWZSurUpKnGUbA1KfI4Fb6tDyfwee1g+XnlSVIvDDIAQ/THYSDtqAwMjv/fvqAUpSgFKUoBSlKAUpSgFKUoBSlKAUpSgFKUoBSlKAUpSgFKUoBSlKAUpSgFKUoBSlKAUpSgFKUoBSlKAUpSgFKUoBSlKAUpSgFKUoBSlKAUpSgFKUoBSlKAUpSgFKUoBSlKA/9k=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800343"/>
              </p:ext>
            </p:extLst>
          </p:nvPr>
        </p:nvGraphicFramePr>
        <p:xfrm>
          <a:off x="457200" y="1227137"/>
          <a:ext cx="8153400" cy="464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C:\Users\PaulPam\Pictures\My Pictures\Tim 2 8-26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52400"/>
            <a:ext cx="1905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225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What’s the Alternative?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C63D-5FD2-4A6E-9DD7-A5132D60DD6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AutoShape 4" descr="data:image/jpeg;base64,/9j/4AAQSkZJRgABAQAAAQABAAD/2wCEAAkGBxQTEhUUExQWFBUXGCAbGRgYFxgaGhwcGhsZHxsfGhwbHiggGxwlGxwbITEhJikrLi4uGh8zODMsNygtLisBCgoKDg0OGxAQGywkHyQ0LCwsLCwsLCwsLCwsLCwsLCwsLCwsLCwsLCwsLCwsLCwsLCwsLCwsLCwsLCwsLCwsLP/AABEIAMcA/QMBIgACEQEDEQH/xAAcAAACAgMBAQAAAAAAAAAAAAAEBQMGAQIHAAj/xAA/EAABAgUCBAQDBQcDBAMBAAABAhEAAxIhMQRBBSJRYRNxgZEGMqEHQrHB8BQjUmLR4fEzcoJzkqKyFSTCNP/EABgBAAMBAQAAAAAAAAAAAAAAAAABAgME/8QAIxEAAgICAgIDAAMAAAAAAAAAAAECERIhAzFBYRMyUQRxsf/aAAwDAQACEQMRAD8AT6yc5DGqnBB6gm7i7M122jRCm6e+OjjrtECtGwsezf4DDaIZyWIrybAX9PJ3hpDbC1ag/KnmIsAMW7kfn/cPUylE81DYeohu4JyNmgiQ5wRboLelns0YmSSRcBTnqKffAgsKACSlLHDtUMX6nzH/AJQxlSKQlShtjo/4ke2XgOZKsQ4P3R/C7Ye+Dd94m0XEgoplrJStgx5aTn5SRufz7QmIaDUuflZwysX2Dbg49/KFfFU2Cxkbi27j1Bf2EMCisU2JS1xZVxsP0I11CCpHMli1JOxuCC22PxgQ2V3UTlKWVjlKi59fm97w04IgArCybMaerG4AwTjL7wpm8pYuCLY6Q500htRSGYjOAQEpV6bEjv6xTJR6clInXSEovyuGYpsX64PnEfGSlKUJSACXVYCwGxJuS536EbRtrNTROrSHCCCx3Zv00Q8dCUahaUAAJCbMzOkKb6wDIdBIdQUU1JBuNi1y52YQcvWFJNLZbyAsl2zvjo8Z4dLIlE2JUMeZdj3b8DAgkvVmoAkkdRuR5A46wgDNPrTUVgAGwZy5Prs5jbiWqBlpSHBqDgu4brYtl+77wJw+XS1RdL32zct5Bomnyq5kyYSAlBCU91H7obLc1+0IZ6QspUhax4jfeSWV2B643/y74agqJUpXzmokWBCdwRlyCBb7wzdlEoUzmJ5QtCiLhjhTN/u/8RBGimqASzETAVKQCxRf7pLsGZwbXsxuEUFT5YWkzGCEVMBlx1BxSC+++2YV6ueE2D1dzcdfX8HifVcQ5QAcctJFJH8Th7E4ffHWEC1En9fr/MUiWwuSksVFilPmLt19u8RaIgTAVAqpS4BD46exifSaQrIClUpcel8gDFt4O4TKaUkkkOtTH/ioP5ApJgbBIkmT9Sul0pl4Zy/lcP03gQSptzUhwG3c5HToIaTrpNyEpbILtYADyV6jHlFMlCSSSamtfc++3WBaBivWpWWCgAX+65x5+cby9aoOSSA9goKI7N+thGpmFUxNSuW59P1ZoOmTmoU4IO24yA9ja2DtiARrL16CgusC+DYnHQYiKbxFKwUJelR5l2D9r9+u0STtKmlTpYgZNi5BxsWb9FjBMrVTEmgnlDAEmzgXxb6bQARJnCkBAJNX3VVJxbBZ7/rEDaycsBnASzB872tZrHrvDJU4JSVBIKnYC4AG7sRv32MJdfrgtPMg1BVwMU3s5fv6wWATp1IQkApti/NfIbfLbGMrnnAl4/lJbz6GNNRrUFIyFJTg7H+EWvbz/KBhqiq6VBIJwQotj0gsCwTqaw4Ch8pLtgVP8rOQ+QbDygPVpRUAxSB1N8EXLb9xFi+I1hXhKCQCcgABQLWqG4Nw4cFzCyRwipKZk4lSGfqQwBFSXdr7HriFkVQqWApKglQFIUSfUMkNklW5sLmASFpSFEKA2ILC75tDLW1BClIZQBYUpFLEcwx3G/qYj02o5gS6yMNYYtmww9wYMhUDo1X7spBSXYlVLrPS5Js+wGTmNUSlLQOQKGxDPbPzekTr0IUFLSgywkVElTDPcJHszx7S8QKEmkVMvLhWQASFD/jkdILsVUTcAlzlLKAwIuCtFOLsokgYBLucRrJ1611lUlZSq5KOYMGc7YLl+5jPGCrUIBCmQkctPyFVnqGaz/M/tCxOoQA6wqVNF0rR8v8AyTkP1T7QJhRDr5qVL5SfNgHI3HnmHCuHES0TkKBTQirZSKlKSQn1Cu1wGiv6omYSpg7OpsG+bWGYtvw0lM/RzpRUEqRZyH5VFKwTjeWwvuo9YbYJCTx3nAEWBDlJF2JfyNnv75iHXqKpswkMay4fcevaMTZSpc4Jd2cORgXJLPhrvaIgk1KGSFEeoJGP1mGmJos3BtPyrUpQSwJO5NN2F8lQ/wDEwu103w5pFyhQJqb/AHC/VuUwxkSikJTUGpCjyl+brzeva+0JeMMyCH+ZnyCFOQQ1hgBhE2VRPNmESS6QCRgm5d7i9gDB0vQTKZKBKWQHWpbFQKlXyOwSMhubrEGg09a3PNKlXFgAScDG5t1AfpEcvWqM5lE8xJbAwRa4Zi9sQmNEWvklKyFEpKh0ZmIz0DDaGc6eiVKBwVAhKQfuv8x3L9+iekK+JTX5FKCgGwd+ncDoe2MAYpXMKlBz1JwCcX6w1+sG/wAMzpipihlSjgAOfYYaDpEkpTSuULfMCoAuA5xchjguz9oJk6MSmSDcfMu2T64sR/mNR/rTHHk7jADnOS34QWGJhE9KUMpJSrYkWfsW7v0/PGlWEolkH5SVFR7uzDyPvfaCJ81kmWz8u2LAufP+veFullCi6iFM4yxIvhr/AN4AYw1nFELITLDAJbmw7pIsDfmCfrAap1SuZRZ2bHMSd+ufcxCGNi198Eh9+keVMuEgDo/VyLH6DzI6wySFOqSZzlIlpYgOQds43UP1mDf2tC1oAskJsweoAl7t3JJLb9hAeplErW1uUPfBUyhf2iLSEoJIz1Bbdix3xCoB0kkCYHBZJsXJFiWPlvGilEoBLE5yH6+0QiewXc843UWxe2fe2YjmTKRZhZmB/VjDAzN1JDhr/Q9z5mNJ0xMyU3yrGz22G2I0E1P3i/kLNvEOomhmpGcjJHffrBoCNwS0yx3Jx6ja8DaxFJDWd78pB/X9IO/aAEkDf3f88m47QEpNV0pAHfPrmEBcOKFJCSk0KAckEgF2uly1LpJ81HoYwjVrWaZHilQBCktiwq6EczgnaEeqQVFSQrBcMXyAR3cqe17n1g/9pkjlEwUhFl0l7gVBNnu689doKKskpSbGWkh/mrIBw5qDJcNhjvmM6jRqBdCChKrkkhQSARzVsAQ59xAitOlaAQpIl1nltUAQTzEXfysIzOkE0oClrlO6Q6ikHCiAS2d2fPaEBv8AsM6eg+GFTKS1loJqZ7jKj3v0F4xo9GpKAkyVBVdJqdKnLsKctVTfZh1gjXSqJdNKbAl+VwxFw1xeC9BxydJkIKlKnBSmlSypSUuGK1qKOahLs25V2hAV86dYP7upJDBWzPgHrezGPaiauWTK1SApQAZmCg4BALC1iLbdIbS+JLVP8WYwKUqKUpRTLQUoVQpKdylrFRP0aINbrCtLqQiep7qUKVXLuFJa+XeGKitzZLDxZZNDlBO7s7KYsQQ//b2h98CaopmzEhilctbggEGlJI+jj1iKfIR+zrEtRAVNQUhQYhQRNdJ2JDpDjqOsR/BUp9SwyULZixJoNh3P9YGCANXPVdShfm98fjG/D5SjSLlSiPMkn8XibWSqlG2SbHZyTE/C7LSXxfyuGf1aLQiw6pHhUkEkAUqZVhzEhh1s3/LrCDi5KilCQAVqIpH8qnBHQcx9j0h1xjWJMq6LgG43LkeuB7bXhJKSqUjxl8y5tksbhNqz2Z7dzEDYynSBLSlCSGlipQ/iOFG5YgY9+sI5upCmp23OXOfR424jxLxCUAqCbWbsN+jh2gZDMkBJYlge8NA/xG6LqANgbVAe7RaJIlGWJdATQHKkuyiUi+bnBuzW6xVpiyM2pGPIw2l6mclBDgjuz79fb2hdjWhzP1gXSkO7MCz3FiAem/tcQulJVzhweZIIzZnYb/r1gQaxaVBQDA4Gzi3psPSIkzV1nnAcpNr4TZ3vbHnBQZDPVFyvl+WWXbYCp/d/p6wJpJQEuouOU0CkF7sSScN26xpPqPiEqSeQpPKRYja7OHzGtcwygSlFADAuATvYZJvdv4Q+IYGFMDcAlxa3rjO3vAjO/MGB/LB39omlT0sLMbC5JAuDZu0Sz1BSVBgC3leGSQoqPOXL7nGGbubY7RJIlBRU16QCAWHK17OXL994kMoOCCSO2B+he0bKJBBBF7Wdy4dz1eAAPUTyMAtdvy+jRsqYPVrjIgvXKVRYJAvfDsBhwGI/XSBkSCAeQgEWN/Ta4tDAkmSgWNNtgNvL6QPMlgJ3e+G6j3z9ILUlQZO9hb6+xjTWy3Q4bPTHrv6CAAJCQWF2xvffbvGytKFfKpNsuAfytBMmYlF82x5iF65SFXYvvgfiITAfo0QTP8MSgGmpJQSDezBzlDk5Ls3eHOq08mQtKTLTMJ2CRUtayo0JGQlIFgcAg73SL1K5c/kFwlwCeXJdV/IW9BiGOlmKqEwuZikXVYMSVAhPSyWHaJLQs4nwdYUmZSmQFmyEOWv7P2B2iIpnJJBUF/iw7bnt23gziE9alspRLbqZw5Fuxs5japndZDfeztj8RDJ0Lps5KuQpNRBADAgu3Z23gmdMuEsSlNk7slJBYE9ySepjTWagoC1KYzCOUuXSAGBFuhYMdjCzRyeXKgXsxa23ufwgAbGaKQ2SFAuXABcEJvlsnvECXSk2qF857+RgdJUCb1Dop3N7F/zeNlLCkuksd0H5h/tf5g/r2hiMEFUul7pVWm9nIAV/6o+sD8OX4c1KgaTh8s4Zw24yO4jE+aXcJpOC/wDT9YED+Ic3goBpxBP7xY/mN/frEXDppQuoGkPc7Zs/mRE/EJ6XCkuykA+twR3Lpd/5ojRMQmV/MVdtgCxGTn6w70ATxFafDl3yGP8AxIt2uf7mAOK6mYsprFLJASGZkh7D6+sFcGUK/FUApKHPZLOSSPw7tC/VaozZhVuo46PiEBvwnSiZMSlXyvzdW/QzDZXhuEDlUCWdlJYPvsWBiSTpvBQ5STXu7EBNy42fPsNoWS0BU/G45die53HN6xLZaVEPFpdJWVcpUMNcCoNY72B94bJZgHdxszjNvp7wBxSYFljzUDOLOGd8AEj3ghRZBZrsxf2vtg/SEAVPbxKUCokP0zuTsA+fxgGRo1KJrsEpspOHJABVZ8OO1jBcldC0eGxmOQXAIvgsc3+nlA+n1ikklBNw5PUg59QD5uIbYkrNf2NSJc0+JdLgpIdwb5szuPcxvJCqE8zFSWbDBgbl7PY+nnGeLamyxbmQl79FFw3VlJ9oH0oFJWtfKQA5syiBewszgeUFsKRCJNSqU53D38/11iDVSFpLG17Agg9jezd+0baaZKSRWaWyrLu9mGW9N4OnALmSwFApNRSpNnSxy9woENFEg6FzCjmWQMWFmt0wf6GMSpSgaKiCflGxYgj+vpDDUcPCUhlBruTjc7WBYj37xpLklVwQFJAJVSrdmyzjZ26QWFES1qJ5gFEcpdWGNwzWt0zm8ZmhYCr0pcsAxDjzL+wiBchVTKPzHIcOet7kWidaiAGSEsGcP1Lv1uPK0AzcLJPzAnqVdwfvZPleI555XO+QHy2z3z+MYlqJHMXUGuBkd93sBEFLrCWUzXfIN9oBEk1AZxjBPe129fpC7UKYsRdv8fSGs3TWLC5v6dc9i8BarTqJcgX7gQMBpORRNu6nQSbk3Y5bswYWDiC+I6ohLAs1vNir2394E/a6ln8WdwzXG+fKIVzegpcM7C7MbuYkqyFcwkEguAbk9T0u5+X6RHMrJTUTcBu23dsYjClhGQCPMj6kb/kYhU5DkhsgWJv7foxTZIaoguAxYfex1ztG2jU0t3wog7WADC2Q94105/dq3SBe6Ou4N/8AMZ0sjkUX+ZVsi/a+W3vElGqwXUVEkPZN++7YPnvECJVRa3uPa9zaCtRLFhuWIPo1wfePHRgO7C9wCLsQS24s8OxURTVlIPi1TAQAFBQsxdi4JPaBZktIBNRfZJQxv1L2tB8xN7OqzpuTflUarXcEKd2uITaostQGKj9TtAwJp+rVSm45XGBi394n0GlXONrgeWACSwGwAhVOf6fr6wz4ZxdcgEIZ1Aio3Idrjvb8OkABnFpwljwJZSbCspDOzED3v7dIX6MtMSB8yyEjrcgH3Fo00oqVf3guUQnUySwpdFs4ICgz9XhMEi2z5ZTLmBQcVuxOHBYDaznb84qvCphEyYpsKpZuxDDuLRdVauuoJUAkCyylRKjuRf5QAW6t6xTOByAxmKypRIzjBYDeFZdEx0ZUVgM/hl+nzJsD+sRvJSTKClEB0tnDct2HZ3gnRJqmmo2pLj/kgesDaZQTKWkl6FFhYO47i90lh1MCYNActZqSoOHBf8PwJguSSpZAOUKdg5fxHLDqLe8L16sE8osc/mR0e/uYM0cymZLY3ZQBAexqsWsdoGCGHGGEgpVkBIRbyt2NlHvCdc+kJTkKlgt/xfZjnAhhxVFSkpQXtWUnzpDE23J9YA4jw1SaVBLigEgF26469e8OIpA8iak5TSbGoHo/VvZ3gqYHmpQOVkljbOOrXbrAngNyDlVi9r736M4zkQTwxAXPdieV1BVTg23s3Mxf03imQNzPICLc9QYgAA2LvckG3SIdcKj94Ie1gWFhtb3xiGsuSyEUtQg0FJSC7i5Lgk2vb+8IuLqKXdyMsARnorrvEoo8vT87FRPcOA4c2J3HWNJk4k0kEOL2BLgl3Hd/rGugSFcz08pBLMQS4DgW37ZifWqFcxyABctSXUcWa/U4g8h4ISkLqWPusCG23tnyPaAdPMeckHpvdNgWPUbGDJGuQpZXSxIO/NfZ3bpkesRaeSnxWS2C4JZVwlrkdXPSGIbJZ7B2SSbONg3m536xB4NWFN5gPfscRurTEISASCHGNmJ/MRjhybGo3/3UwDAUTUgEMXNiAc5ZnFmN/QR6YTWUJJLuGGWAIGP1eIZMp1JqCkudzZyoOWPYk53PSCNKo1mhQs93sQXuHbqDftCBkJ05y1gH9iB6HaMeHdqQLt7N19O0FyJzIUFDmFnu/wB0l7jBZukB6ma9khr3JF7/AICExBjUSllJBJBdjb/N4H4DLKwpN6ksbuzE7lj+jA0hRA5vl6lrf1iXhUxArJJ/lsNnZwdvX+6Qw2fIZPKH6lw2S2bdr2tGq5JpCQA5uRd8O7lxh28z1iX9rfZ2JuSTv7Dz8olRNUopApZiLkBQ/GsWakG/QCKQCpakDekgXd3cpZ2xjy/CF6iVXw5/V94YcZ4dSmsFSjUKqiMqfoXa2dnAu8CygGuf6d4YiKZsNz+rxukXwxHtG8yVd/b6fnG8lQKiCAA3Xz/TwAT6ealCVOL2b9ecZQmpVSgfnFibMcuAQxdh693jXVSaUGlTve42dhn8oWaWaQ73sB7Y/L2hMaL1xOcUy1NgoO+AHA756jeBeEyG06anIvYO/M9/pv1Ea8V11UtHh8ypoFiHZmLnGHA+sEmamXKYGoDZy9wQzZI75w+HKKQFoyozOUXANjgOw9c4O+8A6qtE5SSfmS6VEOwFxi3UFoY6dDKcFypNz1dQLBzYC3t1gvj0tCUoUQWNiexch+rGq/eENlcOiUaGYglyz7W6XHSz5tDfRaYBdSSMGkXADgvtcdu8CzNIoFgA1wQrYEpYG+Xwz/jG2rqSz/w2ITh2Ba3YmGyUMFJFNSwnmUAVB7gFJDFn/s3W0MwUgKUbBVqsuQx8rZ88PaIZml/d0guQXqqt94qI/hB74aI9QuwSXUHpOTh8vs4DQIbIgg3BKWyamIHUpY3GQR+MQ6KSjxVBVgkAXVcF3LEm4Z/TzjU6MVOFv5Pf3HzYDN09c6bVJAUthzKYEpyb4pO17jt2iiCzTUhPKeYByS4u5Sd/S/YQBPpW9+ZrhVsE5VuGLWg1esLIdIIUhwQXYgENYgszP+EIEzFrDKc8zFmuGdvJ/wAIRRIEJUwCSEuAVDF/qcH29IKEiWLE3YF3Bdw7nof15SS6BUanG6QBZrOGv2xuYB10m6ji4Zr92I3cPjcQIGRy9Cm4ODuliH2Bbf8ApGuiWUrU/wBxJILvd0hr2cdO0FSZKgFECxluCQ7keWd/J4H4YioFRd27ktUXY7nZobJQRqdWUl0KDglmBJawuTYApGc2GIGVPKWPMahsHtt/fu8bz2IcBjdyeW5IsL7E93HnbeYaALu/S/f3vAMhkD7iSCB1wFcz9tm9/KIBIUmYMXYgA9SdxYYjTmC5iUJypy4wmpJFut8DoTtBQU6gC4Z3Byq+5fG1oQ/JCZaQGxcnrbPpZvUxjTJSzkurr1cHt0DRoqWxSbEZ7Fm+YBu/eMaZCioMKmu1L3fAYdLQNWSSaxACSzDl6ly+3Rt404NpapayB8qk/UKLeySfSJNbLYKPVO279u/0g34ep/ZZz58RDXOwJ23F4BowdGMgKLEWsHHuL3Zx+bRqpNVyld2DKPMw3Ctvb1jXUJCnDUs5cgF+ncYNzm++TuHcTYEMh8B+nUPlifqWbEMATVL5CCB3cvcvb+Xs1xCpWnASGNwT+j7RLrZyVlgSUnuSAoJZ/wACPLziLTLdgdsn1/pDomyaVLc3Df4f2jSTpyVlIJJsLb4iaUWI/WXb8Y20S0hSyVBJ2JbqA/pn0goLPakUqCL1U0moWBKi2e30fpEGmnpINVJKssGIHSwb1eHXE5YWvlzMAu3R3Yhskm/n1ivavS+GQwsX3fBELwVWxkQTMRQoulAekMQ1n8mAzeGujnKst0gjGwUN3bGTu1+phVwNBUplPzMCX2JweoLAeQMO06QMwZQazC1wbuBexv5XiWykiSZPcVXqfLiruO4s19oj4uomSbCxBbcsQ7dC7l+x6wOuSDPCPuhJUS21gzO3b1MQ6io2fbvfla0JIbYdpTVKSs8tnJbDO5dmz7WjQJBWBUHADuG8/NyWbzgX4eWVI6qSS9xj884g7xaSSDUwweqv4fQPeAD05IoUCklK3T5ZILAgWckBiCfIQNr9IXCkhycDZ8izh9z6v5Dz5hACQwtjCrhhVe2cdhDCUktWcta/yl3a5x179LAMXYknaBVKlswSl1JIZmtZj1I6ZhhweWUyEoWkspNQLDcPynYmwv0gbi+rPhlIF1qpCt2LEi+23qIscjkQlAKWSmk1F8dAXz2gsMQSQKkBgabHoQ+C/r+MQ8O0qFoWzqJUotfZQZn+Zh+uk8jUI8NIIwGLZ5HBP0gbgGpBSmUEkKSHqcAE7/jCWx9EE9BC1XCgkMzNVl+9gDbpEaSWYEHmYj/cTSW63+gjeZMVTM3CltnsALdYgKbEhwvvl8j0z+rQ0Jm655lSVAXJQSFHYKABA/mYhx/cwFwaY0tRqZ38w7v9H+vSI+J64lNNN1WPdvN3LgQQhYTKCbWAtYsfIvkkC3T3ZJF4iSASknZnG5SAcRhLEMm4BLWaxboYyWUXCFb2TbDPS/QGNUFrFIG4ILOD19jDENuD6dEyYVWKk9wDdFnHQgm3bvEfFAnxUUsHBBsGAJI/Fz9YI4eSFkW5kqewBcIVSXF7H0hdLnrdNyQFOxLi7bHqGiEzRmlLygUh1FRGPP6Z2/CIFyXAAYFyDY3FRx1tt26ww49LaaqXJDU8vLuRnG8T6nw5EvTKmApUpKiOXcKIJL9e3Tzi6M7sVanTFqS9QQAkBxjc2uMjOwifQ6JSUFK1BJqwxuwzhj6F+0MuMadSbqABUXI3w1/Z/WIdMP3MzspB9aZg/wD1CfY0tWZ0+kWBNJKWSWLWNmHtcs8A/s6klwkFCSzouABS9TOxIc3bHTG5mFLNZ9xmG3DeJy5UmYqehU2XXLSpllKglSZwJB9BaGmJoq8uRyrpBXgk04Y5PT/MQpZLuC7YBa3mx/CLrxngmiCDO00ycmuWk+Eou1RYBx8wUFOXNgnd2iqr018bdIdiox+xrSgTMIIcEkObAs173jXTaGtFVaEuTZRY7X8tosejkE6eamcjkTJBlKpwvlSL7vUYVafSghgS4SSQUsGSHLEE7A+0DkvAKJGFqkzPCJBIIYMSnmCSCC4IcNiC9PIk6iWal+HQLPSHq8yHx59oxxEypikKFQIloSWbKQz9+npAU+TQGd0qUFDZxzAP03sOmYTaY1aLFovh2dKCZqkBUtwmpJdti7G3qNoI/ZygVp+Qnm7EMfZyL9YB0nE5s3SztPp0LC6EKZK1KBpmocpSflVzOSDe8VjW8R1C00Km0JQCCmoJKiLKKjnZqe0CxB2Wfic1SZwnsTLVLSmoCxUwrF93B941l8USQDLQaqgCS1nOQkAg4viK5wbiMxcsylMUA1AUgF2INwHLjq+BDQSf/rTm6o/FQheR+AmRqk6Yl0klRsAxwRkH0a20Rz9SQahLCkElQCtgX5VBJsQC1/ziGfIWJcpampKSE4exu+/TPS0R8G0xVOYslwoCpSU3KSBYl8mGxIeTNMJiEqCSkKAJANgWPkDk4HWFvFuII8JctCzUGBZ7sQ9wAPSLppvhPUTdKlA/dqKWuFOL2NrbD0MCTfsxmJTMWqYN1slJyL7mCM417CUW3opOinipAKUqANioklL9CSwwNoP0vFimhMyWFFQCVLSoEJUbXADDDs+IVGTDDhGkCjzB+dBLf9RI+gJhX+j2uiSXq1FapRCaVKIsC4KiWIIIvfyhfp5i0hSkEg05Hp/SLtxP4PV45XLXLRLsRUu4NhcDv+IhFxHgOpkjxJktQQ/zpIKQ56pPL9IeSt0Kn5N+GpqlS1KWAK6lEkDAIFz3YwPr9RRSEAF78wfBEXv4f4Fpp2llKmIStRFRcnLkO2MQj+NtBKRMlJkIApSQoJvdxlopTjTpCxbatleTo0TQJiuTmUFJSlweVN+ZVlOcjoMQt4roVSKV1JUhbhJFiKSiqoKDOx7iLLJ4dOTJKvCWwUom1gyUZ/W0IpurVM5FspKSWBSlg+ds2F+whKSxCnYHq9So6gTEMqXcAPc1C/mokYDmwtA8ri0w/Np6+hCFf0MWLg3wfqSoTJcpKpCwDzlZScBQsCfmxdwzg2joGhnTiD+06WaiYLFSSVoW33kkBx3BAvjsny7H8dopPwkqvVS5a7pUVA2B+4piNwXbEKOPy1aaaUJSSSohFQZwNyOwaGXwxNEvVyFkgATEuTYAYJJ6AGM61c7jmsqlvLkyEFKVkYfqbcyixbYDzfO6ezQEk67UJHiBRRtUl0qKlXUXHX8g3ePSa1ZmAlRVe4XzA3u4U4PrEmo+F1yJKp0ydV+8KEy6n5QogK+Ys4APrAWnDKHmPxht2KqOhfHujUmVUUkJSsBmGOZu/wBYrXC5NcnUAJKiJYUMhmUA9ssFPHUOILUs0r0wmB3TWoFJYljS5/C0K9VI1FCkSZGml+IkpNAqKUl7sGcP0GTEZFUcpm7QZoOFq1MmdJS7lUomzsPECSfIVv5PDD4p4CrSGWFLCytJLgMzEWz3hNw/iapa1JQpKahSsqU2WLNksQD6ecaLfRHXZ2DScGWCkeICAzBKE4As7CzAfhAnFvg2TOWZk2YoMAGAAtc4Z3ub7xzlXEhIMtcmdVMCk00rqLuAQ24I32tlhF6+Jvj7wFJkoJmapkfukg1rJexpsksxZi79IGmumCafYs+NtRp5MgSJaipYpGDZAYjLB7DrvFM4dMmFVKFOTahaAynDMMs4LbZzDD4t4kJ00TAp3Qx+YEEEhjVd/wC0A/Dan1Mp/wCNP/sP6QvAPToj4hJonTEDCVqA8got9IK4noQJOmmPdaVW2FC1D84vsz4LkKWpcyYoqmczAgFLlzZrja8LfjPhJCNPK06VLRLEzAKmdSSXIfeJU03RWLSK58HaBc6auVLWZalyiKwHIFaCpuhpBY7G8dGk/BmnRKEkyErQAzGk7AAlRAJVvVmK78EcFnyNQJqkFKQlQewynBfBxnrHQGUS4Y/0ts3rETnTpDjEoer+zoGYTIlCS5u6wQ38qQ7EfW0HcL+zxgtE8hSFBLUkvUl+uMxbiVkcqgNnpNm2948pC2/1FBs0oD9tj1ifk9jxKZ8Z8BlSdCSlKh4TBBUditLn1fpHLNRcCO1fFmgCtHPKlzlFMtShUSEuA4NIAFjHGkSupYd4143aIkjo/wAC8dQuTK0oWsTUoWpRyAAtVIAJ/hYYIwIf6zgiiubNnakq0ykACWVmWEuAClYu4USS4Y3bDRxXhKCqctQUAhTSyomlLOl3vYW+sda4pwJeolqEqZ+7WscyquZKAWYEYqOd6HhvGIK2e1nwHLmywiV4Um9VYK1qwbEna7+kH/DPwYnSrKvEE0lNJTSABg9ewjf4b4KvSyykqURW6aSWDi4I6W9bw5XLl/MurLl5im9bs0Yufiy6KL9senUuXIQhITLK2URuolISD6FRhtP1Ql6PV6RJ8RcoJkhLAmmnlJA3IPnZzDXivBNPqBLK0XQsLSoHcblxcecb6efKSl0yypSlEqUEMSUsFKw7PuLXh/LpUGJF8HcPA0kquWKgkjmFxzK2J6Q7laMJJpTLSDlkC/tAqNcDiTMb/pkfUtEczUTPu6fl3UpaR+D7ROTCkZ4zLX+zzyVIbw12CQLUKzHC5ckVepjuupQZstaUhAqQUkuSQVJbbNjFA4t8F+ClKxMrBLKDXc9L+t+kXDkXTBxZc/gtCRoZBVcAKsW/jVDlUuWclKvMJMJvh6QlOmQhLLCQQSWcOXIPTPrDNWnScy0+ob2AjNzGo/pTtP8ADelIKfBMxLl6lDaxSpiLWuO+7xrqJum0UugS5EuzpQgKUq+5ASHfqT7wRpOCLlIKTMnE7pPyG7kEs93DXawG1qX8dAI1JSCo8oN1Of7eUXBNypsmTpaD/iX4mkTdMZKVEMUhKDLILJ3qqP1bMU6ROluCVEeabZ7En6QBrfmEQoLsNo2qtGdn0FodRJmJE2XNUsH+Z07OCMDODG00SFUzClRULAmzXDtewLD2ikfZ2l5E1r0rf/w7XF29otytNMUhICiAB2LMCObF+irZ9Y5ZJqVG62rEH2kahcuW0uVUF/NOXSpMsdEb1uBjDXjlJKUpakF8ku/e/wDSOu/EGg1EzTTkzVoIShRDJYuCkjCibkZI/vyxejKmEdHF0ZcnY++z74X0+rmKXMUuX4BSpknlXcn7zlLFIx12jrR0slKnCVO3zAdgGcXNj3xHO/s401K5ss3rluAqwcKTbzpeLwrhWyAl3sF1Mlmbqci43v1jPm77Kh0UP7TZSBqhRvKDkl3NS3ubmzZ6RWODKpmJPRQP1i1/aNpPDVKDAOk4/wBxPtfzvFV0KLg9TGsNxIl9juOp1kpKHISwJBqth6mBF72tm8ayOLymDMRioYJx559fOM67RCYS5OXLpd3dmJ/VzGJvC0J50AAkkmxuThr/AEjlZtorXxj8ZaVEudJuVqQqWwAI5gpJL1CwN+/1hr8M8fTqZCCg7JBVi4DFwXbDtHOvtP4GpGoTNcMuXYAEcySqoDsxBbuehgj7F+JplI1KNQtMuUkoLqUAHLuB1ODaN8IuCIyeR1VWvCSAqgB8lTZwWzESOOSXcLQbkHm3D9MxVZfxNoDMpSoAdTYqL5qUPq4h5odIhQrTKll3pdSXbzSGIfe+8ZOGPZV2D8c40ibInykBSlKlrSAKiSSkgM36vHGfiLRz5AShclYrDg0kgjo4e/aO6CRMTM5/CTWQw5lMwd+gx7wVMSkkgzXADsCAB5gX2Iv5RUJ4ikrOd/DHwbIVo0LnSaJtQd0mpSVCXso2UKlfWOizdSAhRBZAxTVi2LOGP+I0GhQBUSHBeyuxyBmx+sDa7UISpMtCk1Kflc8zNawP1jNuUmOkbaopSkzOZ6VNdVJYZIFrNvCXScQkzZssKloWCSXNVqUFT3zhoS/EvxBdcqUlSksxVdutKews53gT4O1RE1JmhSQkGlbFg4Zldi5bdzFqEsbYnJXR1BExJCLAnuzkXeNRMLlgCOz9sti0BSVJnVUKLpJF9mxfyY+sRz9X4SXIKyPmpBJFg5x/C5Y9Ixtsqhn4u9+43t2/pGEa5CgkjB6kg7vbc/3gRIBQJjkWBJpuHA/7rHI7xH+3adfN4sss+4s2bbwLIKGKZ4TnlTcZse7vtAfE50pcumY9PzJOXIvb65y0Vn4v+KpenATKSJsxRIJflSAEnIuSQoWHTtHNOJ8dnT1PMIIyE/dDnZL2Ebw45PbIlJI6hJ1iJLTJa6Uk0lKmKVvdnyN7nEWXSawKSCmw6LSagXLgtb2jhug1B8SlP7tZIS6MF2DKSSxBf+xjpvw5q5R00pU1SELILsFjBOyPf1g5YY7scZKRCdJMVLda54NzRUCSaSzAB2sNhZ85jWT8KaZaQpaJjkoe6iWCQ6S4qepySRvD7xVGYpAAYJLc7F8tiwboCbeUbLWmwU4rBcFZBYByoO1LHLdukZ/JIdI4x8caZMvWTEISUJSzDzSk4a1zCERZfj9JVrZimDmnCqhdKWv1bPd8xXkyDkx1R2kYvs6V9mCynTzS4DLF2csUnHf+8WzUa5VPIiatx8yEl85v7RU/svQnwZ9SinnQxHVlfr3i66sylEKIIszBF1dAD53zHPOstmq6QAdRNmhYKCmWpLCvp1YOS9vKObBTWbBjqOr1cmSSt5igEEECWtQGKSDixN/PtHNdVoZi5ivClTVpKlFJoVcAm+O3vaNeF9+CJ+hl8MTj+0oSDSVul8tWkpHsS/pFql8LmSwCmdNnFJugkc27WAbfsO8VLg/CNQmZLX4ZcKSoA2LuSGdn+XbqPOOjT5akiZSulNwFUuRU7MRdxZre8Lm3pDh7BRwwKSFzg5pIIVzJuxJAN0lxsekRyeF6cBKKJfKBSwD9SpNzY/lGZaJ0w0LEuZYghQmIcEuSRhSTikjDZgLiPAJ6mVKmhC0fwJoCg1sdVXbFhtGC9stj5U5rrc5PzIDGw5b/AKeIJkxYD1E1WSUEEvub2d+kVnT8G1RnJC55WCwKSmpIBCgCQWYsSbd8iD06DUVgzViUhIpHhgqSRUDcH7zU3bCc9Xiu7CzHxVwv9skLlEgqHNLWVU0rANKnA9C2x9Y5FxPQKkTVyr8kxQvuKix7uGvvHbZWhXUKZpKbg+ISGS4uGSGIIH/d78v+N5ITqlgDFO7vyi77vmNuFu6InVFYK4vX2bzCdQUFynwlGkqIANUu4Ox/Fooig0Xz7LP/AOlZIf8Acqs7fel7vG3J9WZx7OkpQSzlxSzgtglmLZiD9nLgAOA4cLUlQu4OOr7Wt0glEk+GAsOWblISHY9Te9j6mNdGVAc6gbsxHUsd3Y3x+UcCo6QeXJU9alhVRfdSWGADvTirsMRPq+HoLkgJNwFNcP3NiPOFnGFGYEiTO8NKVGogUElO5JYEOxYBj3hnptHQkBS/Ee9RJIfqE2CQTdu7Q632Lwek6eWmlRKeZgC/zMFW2BLXt6WxL4CFOQ5SQDe7hyTTvsIG0iSP9QpISSp0soH+Fibggb9CehifTIWmlRSAGvzMbNfp1HftmFoDHghgUKUP+IBz02jWdKUfmOzF0kubH1GNtolTrXUeUBiUliCos1/UbNsYkTqCUliHezEl+57PA/QeAMyHDLOGAABAbBe28C6nQyJXP4dLuHShRcXCgzWz+DbRKrXzk3UkqBNyAXvsDgBxEKuLzjYyZhFy+cvZs5/Rhq/BNqyofaLw9EtMhSQliCHDuQAhnJvuY5zPqMxvujFuwjo3x6tcxEuqUqUyj827pHdsAe0UgyxHbw/Qyn2S8FR++l7OtL/9wjpnw7p5p0skylU8pfkq+8WGfXG8c30IpmJI2I+heOy8NQJMpEqwCAwqXSTc3tm/4d4y/kPpF8SYVqeGpCQCpSkqsB8wCsZDHO/8ohT/APASvvKUa/nUoqclgAEvYAv7sBBSNbMJCFIQFHmYLB5SwJABdmfbY948itTqCUklwwKbBxvT5AgOHQIxdropM5f8ZykI1UxKAaQzVAvcB/mD5eEqCDHQPiP4WXPmq1C1oTzcya3NKRZiWBJy31geT8ISgoiWVrUkOxTykg3D7tuzjyLP0/IkjLFhn2bSGl6gFJN0MlwCXCwLm2faLNxzjUrToSuYopluRZJUoqFVh0L9ehvA+nUmVVyJSosJiQT/ADMQHx8xv0MV77S56DpUJlg3mhWOX5VOE9Lh27xhWczS6Qp4z9o8xSv/AK6EygAQFqAUsgs9vlAsLXxA2m+0HUpCfEMucm/KpKR/6MR9Yp0wWHnEwluT0fYR1LjilVGWbOy/D3xSjVpPhy1BSGqQTgGwpIIqGe+LRYZqAUmoEuAW25SCB2Zh6+cc5+zApSrUVEgFKEuA5cqU2O8WwzZqiDUqWy903sCzDvyl7+l25Zxxlro2UrWxgqXMC0qqUUU/IaSLO7qN3NjfvEkrVEkuFIpsQoJcvghj2Zvxis8S4itJCCakgOCkqBd6FJKTZYCS7hySUmzGJEayf4Mvw0KXclQJRUCSSAoNU1nw9/mtdYMakWecoNU4uQCbJI6+dm9POF0/iAdIQFLb5VJFu4W7UkXsb2hDrdZq/FCTpCEgu+WwlnLJ+Vzd7ekDTOLajxEVkISok0OVFmu4D3dOMOc3gapbCOy3onlM1SSlAB3BD75He1t2PeOUfaCt9bNpYghP/oI6Dp56iFc8sB2KSlSlKTsodWAJPQC8KeI/C1c8zVEFCmL4ADJ2T2ffp6XxyUHbInbRyzwSdouv2bJKdSpwf9Ok2NgZkt7dt4Yy+C6ZgUzRLUg3ZyfmDuDi1g/bcAw84fqpFS1yVS0l6Xx0cMb4AJGLD0qfMpRdERVMNVxBZmOmopIZjKdLFjdVqS5AY3t0vBviJA5lAkkux5rAWCRswOLb9Yh13FKnoUmqwIIBBcbMbOxgdQUV1KMtNRLEh2FqQWYksxfZmjn0aZWGTS7EdyHIBIDPs55X2/G0k6eUOSh00uXIDDlwGfcB3a3aA9FqVutyGSAUrCXDOWAvlj3e42jeRrlHkJIqBASLJLhIS1WADUT0cPAooTaDZQUSqmhIHVRcnNwzAJF7O77AXzKLsGASQCSAwuWIfYu++3lCviRky1rI+dSgFAFR5mDWdna3WzPiFyOLrSKFS1pNZAYbGphhv4nswYXNoeDG2kWZKSr5QlmdKrl/V+jfWMODdKgogXySG6PiK3N4jOWUGW6BU6iQMMeVL4P8zYcjMT/tk0pSoCUCSCHKquxakdDizdIlwfoHJDpSCo2IIF2rpfDsQH7xqAxdQDi9ntYbsHx2hHqhqAH/AHSE2JsSOg+UHq3qe0e1HFJqkMihRVLKkkipIKSXFg5IZhg3gXHaHYu+0BlSZRc8yuhZilR9D2jnS5d7dY6hr+HLny0eMtKKFg2UOYBrUkcpIJ3Vj0jGl4Jp2NIBxYlLcoVVbeynd/ujuI6uPljCFPszcXKRzSQk5juiJAmE1AppsCwNW/0fP6CFPw/JYlJStMwl3FTfKM5BAsGwFneGo1aL1JnKa3ICvGbpOOj9DGXLNTKiqK6rjSaUppmlZBAV+7pKiX3LpyeZtsbROnSJqQpS1pIYEAqcqJazGkZTe2Aesej0KWkXHbGE3gqlOmavxEEsU0iqxKeVR+ViTe+MXeB5mkX4o8OYoJANaizEg2ZIyz/y5j0ehTdOiUrGA0yhMZZTMTQ9KkJuQFP5OWP6aKZ9oS0nSyWSlChMKSEOBYK2+XpfOO4j0ei+P7IUnqjmiy4ETylfr3jEejtMS7fBOuTJlaiaskJT4RLBzdZHY7x0OVzywFJAskIuSxN3cuXurbAAvHo9HJz9NmqegFfDyfDmqR4ZSwllMxRDlyQEuySClqgA7DaNNXr5XjIBBJWT8o3YXUSRUQLYyT1t6PRi49ezXxZDoeLSzZBJRyJl2NSipxTc7AAupvm7Rj4i4wiSpCEyU1OE+IRhJVdqSDkK/u8ej0aQgqszk6M8P1Cpiby6E8xlqrdRdw5AFnAJJfbBsYL/APhx/qeItawCyStQSQaRzbZKTvHo9HLzzcZUvwT7NxwxKVigy5a1KBJEskqDgqYghha9T+UDTuAaY1mgqNRBFRAUVEexcglXSPR6HGTSX9X/AIU1o9Kl+AFClKWNKrqKQMhg6jZJDN3sLAHz66QVALsLKU5Be4wwe2DttGY9Fy0mwlGkDLBSPkvUwFW9hbYvyi/94E06EqpWwUS7hSl7C98Wy7HbvHo9ExYoK7J1aegkoACVXVUVEGliDlybN8uDnaCNDqawKluCKgQ+FJ7i23qB5R6PRtQ2jGo4bK8NNalKULgFyAknDYvf38omlplFKTSzmlL71FtnYuCXtGY9EtIairIZ2tlzP3aqilIsxIxe75x/aCpOiCQfCJSkgKSS2/1t+mj0egcVRCdgOrklCQqaEkvykZBOb5btHuH6SQpIJeZcio2NwzfWxzbNozHoWNLQ1ozK4OhEypKpjF1gOkBOeneDZmjkvzghbAqoJGQ9y1/8x6PQ4JO2N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TEhUUExQWFBUXGCAbGRgYFxgaGhwcGhsZHxsfGhwbHiggGxwlGxwbITEhJikrLi4uGh8zODMsNygtLisBCgoKDg0OGxAQGywkHyQ0LCwsLCwsLCwsLCwsLCwsLCwsLCwsLCwsLCwsLCwsLCwsLCwsLCwsLCwsLCwsLCwsLP/AABEIAMcA/QMBIgACEQEDEQH/xAAcAAACAgMBAQAAAAAAAAAAAAAEBQMGAQIHAAj/xAA/EAABAgUCBAQDBQcDBAMBAAABAhEAAxIhMQRBBSJRYRNxgZEGMqEHQrHB8BQjUmLR4fEzcoJzkqKyFSTCNP/EABgBAAMBAQAAAAAAAAAAAAAAAAABAgME/8QAIxEAAgICAgIDAAMAAAAAAAAAAAECERIhAzFBYRMyUQRxsf/aAAwDAQACEQMRAD8AT6yc5DGqnBB6gm7i7M122jRCm6e+OjjrtECtGwsezf4DDaIZyWIrybAX9PJ3hpDbC1ag/KnmIsAMW7kfn/cPUylE81DYeohu4JyNmgiQ5wRboLelns0YmSSRcBTnqKffAgsKACSlLHDtUMX6nzH/AJQxlSKQlShtjo/4ke2XgOZKsQ4P3R/C7Ye+Dd94m0XEgoplrJStgx5aTn5SRufz7QmIaDUuflZwysX2Dbg49/KFfFU2Cxkbi27j1Bf2EMCisU2JS1xZVxsP0I11CCpHMli1JOxuCC22PxgQ2V3UTlKWVjlKi59fm97w04IgArCybMaerG4AwTjL7wpm8pYuCLY6Q500htRSGYjOAQEpV6bEjv6xTJR6clInXSEovyuGYpsX64PnEfGSlKUJSACXVYCwGxJuS536EbRtrNTROrSHCCCx3Zv00Q8dCUahaUAAJCbMzOkKb6wDIdBIdQUU1JBuNi1y52YQcvWFJNLZbyAsl2zvjo8Z4dLIlE2JUMeZdj3b8DAgkvVmoAkkdRuR5A46wgDNPrTUVgAGwZy5Prs5jbiWqBlpSHBqDgu4brYtl+77wJw+XS1RdL32zct5Bomnyq5kyYSAlBCU91H7obLc1+0IZ6QspUhax4jfeSWV2B643/y74agqJUpXzmokWBCdwRlyCBb7wzdlEoUzmJ5QtCiLhjhTN/u/8RBGimqASzETAVKQCxRf7pLsGZwbXsxuEUFT5YWkzGCEVMBlx1BxSC+++2YV6ueE2D1dzcdfX8HifVcQ5QAcctJFJH8Th7E4ffHWEC1En9fr/MUiWwuSksVFilPmLt19u8RaIgTAVAqpS4BD46exifSaQrIClUpcel8gDFt4O4TKaUkkkOtTH/ioP5ApJgbBIkmT9Sul0pl4Zy/lcP03gQSptzUhwG3c5HToIaTrpNyEpbILtYADyV6jHlFMlCSSSamtfc++3WBaBivWpWWCgAX+65x5+cby9aoOSSA9goKI7N+thGpmFUxNSuW59P1ZoOmTmoU4IO24yA9ja2DtiARrL16CgusC+DYnHQYiKbxFKwUJelR5l2D9r9+u0STtKmlTpYgZNi5BxsWb9FjBMrVTEmgnlDAEmzgXxb6bQARJnCkBAJNX3VVJxbBZ7/rEDaycsBnASzB872tZrHrvDJU4JSVBIKnYC4AG7sRv32MJdfrgtPMg1BVwMU3s5fv6wWATp1IQkApti/NfIbfLbGMrnnAl4/lJbz6GNNRrUFIyFJTg7H+EWvbz/KBhqiq6VBIJwQotj0gsCwTqaw4Ch8pLtgVP8rOQ+QbDygPVpRUAxSB1N8EXLb9xFi+I1hXhKCQCcgABQLWqG4Nw4cFzCyRwipKZk4lSGfqQwBFSXdr7HriFkVQqWApKglQFIUSfUMkNklW5sLmASFpSFEKA2ILC75tDLW1BClIZQBYUpFLEcwx3G/qYj02o5gS6yMNYYtmww9wYMhUDo1X7spBSXYlVLrPS5Js+wGTmNUSlLQOQKGxDPbPzekTr0IUFLSgywkVElTDPcJHszx7S8QKEmkVMvLhWQASFD/jkdILsVUTcAlzlLKAwIuCtFOLsokgYBLucRrJ1611lUlZSq5KOYMGc7YLl+5jPGCrUIBCmQkctPyFVnqGaz/M/tCxOoQA6wqVNF0rR8v8AyTkP1T7QJhRDr5qVL5SfNgHI3HnmHCuHES0TkKBTQirZSKlKSQn1Cu1wGiv6omYSpg7OpsG+bWGYtvw0lM/RzpRUEqRZyH5VFKwTjeWwvuo9YbYJCTx3nAEWBDlJF2JfyNnv75iHXqKpswkMay4fcevaMTZSpc4Jd2cORgXJLPhrvaIgk1KGSFEeoJGP1mGmJos3BtPyrUpQSwJO5NN2F8lQ/wDEwu103w5pFyhQJqb/AHC/VuUwxkSikJTUGpCjyl+brzeva+0JeMMyCH+ZnyCFOQQ1hgBhE2VRPNmESS6QCRgm5d7i9gDB0vQTKZKBKWQHWpbFQKlXyOwSMhubrEGg09a3PNKlXFgAScDG5t1AfpEcvWqM5lE8xJbAwRa4Zi9sQmNEWvklKyFEpKh0ZmIz0DDaGc6eiVKBwVAhKQfuv8x3L9+iekK+JTX5FKCgGwd+ncDoe2MAYpXMKlBz1JwCcX6w1+sG/wAMzpipihlSjgAOfYYaDpEkpTSuULfMCoAuA5xchjguz9oJk6MSmSDcfMu2T64sR/mNR/rTHHk7jADnOS34QWGJhE9KUMpJSrYkWfsW7v0/PGlWEolkH5SVFR7uzDyPvfaCJ81kmWz8u2LAufP+veFullCi6iFM4yxIvhr/AN4AYw1nFELITLDAJbmw7pIsDfmCfrAap1SuZRZ2bHMSd+ufcxCGNi198Eh9+keVMuEgDo/VyLH6DzI6wySFOqSZzlIlpYgOQds43UP1mDf2tC1oAskJsweoAl7t3JJLb9hAeplErW1uUPfBUyhf2iLSEoJIz1Bbdix3xCoB0kkCYHBZJsXJFiWPlvGilEoBLE5yH6+0QiewXc843UWxe2fe2YjmTKRZhZmB/VjDAzN1JDhr/Q9z5mNJ0xMyU3yrGz22G2I0E1P3i/kLNvEOomhmpGcjJHffrBoCNwS0yx3Jx6ja8DaxFJDWd78pB/X9IO/aAEkDf3f88m47QEpNV0pAHfPrmEBcOKFJCSk0KAckEgF2uly1LpJ81HoYwjVrWaZHilQBCktiwq6EczgnaEeqQVFSQrBcMXyAR3cqe17n1g/9pkjlEwUhFl0l7gVBNnu689doKKskpSbGWkh/mrIBw5qDJcNhjvmM6jRqBdCChKrkkhQSARzVsAQ59xAitOlaAQpIl1nltUAQTzEXfysIzOkE0oClrlO6Q6ikHCiAS2d2fPaEBv8AsM6eg+GFTKS1loJqZ7jKj3v0F4xo9GpKAkyVBVdJqdKnLsKctVTfZh1gjXSqJdNKbAl+VwxFw1xeC9BxydJkIKlKnBSmlSypSUuGK1qKOahLs25V2hAV86dYP7upJDBWzPgHrezGPaiauWTK1SApQAZmCg4BALC1iLbdIbS+JLVP8WYwKUqKUpRTLQUoVQpKdylrFRP0aINbrCtLqQiep7qUKVXLuFJa+XeGKitzZLDxZZNDlBO7s7KYsQQ//b2h98CaopmzEhilctbggEGlJI+jj1iKfIR+zrEtRAVNQUhQYhQRNdJ2JDpDjqOsR/BUp9SwyULZixJoNh3P9YGCANXPVdShfm98fjG/D5SjSLlSiPMkn8XibWSqlG2SbHZyTE/C7LSXxfyuGf1aLQiw6pHhUkEkAUqZVhzEhh1s3/LrCDi5KilCQAVqIpH8qnBHQcx9j0h1xjWJMq6LgG43LkeuB7bXhJKSqUjxl8y5tksbhNqz2Z7dzEDYynSBLSlCSGlipQ/iOFG5YgY9+sI5upCmp23OXOfR424jxLxCUAqCbWbsN+jh2gZDMkBJYlge8NA/xG6LqANgbVAe7RaJIlGWJdATQHKkuyiUi+bnBuzW6xVpiyM2pGPIw2l6mclBDgjuz79fb2hdjWhzP1gXSkO7MCz3FiAem/tcQulJVzhweZIIzZnYb/r1gQaxaVBQDA4Gzi3psPSIkzV1nnAcpNr4TZ3vbHnBQZDPVFyvl+WWXbYCp/d/p6wJpJQEuouOU0CkF7sSScN26xpPqPiEqSeQpPKRYja7OHzGtcwygSlFADAuATvYZJvdv4Q+IYGFMDcAlxa3rjO3vAjO/MGB/LB39omlT0sLMbC5JAuDZu0Sz1BSVBgC3leGSQoqPOXL7nGGbubY7RJIlBRU16QCAWHK17OXL994kMoOCCSO2B+he0bKJBBBF7Wdy4dz1eAAPUTyMAtdvy+jRsqYPVrjIgvXKVRYJAvfDsBhwGI/XSBkSCAeQgEWN/Ta4tDAkmSgWNNtgNvL6QPMlgJ3e+G6j3z9ILUlQZO9hb6+xjTWy3Q4bPTHrv6CAAJCQWF2xvffbvGytKFfKpNsuAfytBMmYlF82x5iF65SFXYvvgfiITAfo0QTP8MSgGmpJQSDezBzlDk5Ls3eHOq08mQtKTLTMJ2CRUtayo0JGQlIFgcAg73SL1K5c/kFwlwCeXJdV/IW9BiGOlmKqEwuZikXVYMSVAhPSyWHaJLQs4nwdYUmZSmQFmyEOWv7P2B2iIpnJJBUF/iw7bnt23gziE9alspRLbqZw5Fuxs5japndZDfeztj8RDJ0Lps5KuQpNRBADAgu3Z23gmdMuEsSlNk7slJBYE9ySepjTWagoC1KYzCOUuXSAGBFuhYMdjCzRyeXKgXsxa23ufwgAbGaKQ2SFAuXABcEJvlsnvECXSk2qF857+RgdJUCb1Dop3N7F/zeNlLCkuksd0H5h/tf5g/r2hiMEFUul7pVWm9nIAV/6o+sD8OX4c1KgaTh8s4Zw24yO4jE+aXcJpOC/wDT9YED+Ic3goBpxBP7xY/mN/frEXDppQuoGkPc7Zs/mRE/EJ6XCkuykA+twR3Lpd/5ojRMQmV/MVdtgCxGTn6w70ATxFafDl3yGP8AxIt2uf7mAOK6mYsprFLJASGZkh7D6+sFcGUK/FUApKHPZLOSSPw7tC/VaozZhVuo46PiEBvwnSiZMSlXyvzdW/QzDZXhuEDlUCWdlJYPvsWBiSTpvBQ5STXu7EBNy42fPsNoWS0BU/G45die53HN6xLZaVEPFpdJWVcpUMNcCoNY72B94bJZgHdxszjNvp7wBxSYFljzUDOLOGd8AEj3ghRZBZrsxf2vtg/SEAVPbxKUCokP0zuTsA+fxgGRo1KJrsEpspOHJABVZ8OO1jBcldC0eGxmOQXAIvgsc3+nlA+n1ikklBNw5PUg59QD5uIbYkrNf2NSJc0+JdLgpIdwb5szuPcxvJCqE8zFSWbDBgbl7PY+nnGeLamyxbmQl79FFw3VlJ9oH0oFJWtfKQA5syiBewszgeUFsKRCJNSqU53D38/11iDVSFpLG17Agg9jezd+0baaZKSRWaWyrLu9mGW9N4OnALmSwFApNRSpNnSxy9woENFEg6FzCjmWQMWFmt0wf6GMSpSgaKiCflGxYgj+vpDDUcPCUhlBruTjc7WBYj37xpLklVwQFJAJVSrdmyzjZ26QWFES1qJ5gFEcpdWGNwzWt0zm8ZmhYCr0pcsAxDjzL+wiBchVTKPzHIcOet7kWidaiAGSEsGcP1Lv1uPK0AzcLJPzAnqVdwfvZPleI555XO+QHy2z3z+MYlqJHMXUGuBkd93sBEFLrCWUzXfIN9oBEk1AZxjBPe129fpC7UKYsRdv8fSGs3TWLC5v6dc9i8BarTqJcgX7gQMBpORRNu6nQSbk3Y5bswYWDiC+I6ohLAs1vNir2394E/a6ln8WdwzXG+fKIVzegpcM7C7MbuYkqyFcwkEguAbk9T0u5+X6RHMrJTUTcBu23dsYjClhGQCPMj6kb/kYhU5DkhsgWJv7foxTZIaoguAxYfex1ztG2jU0t3wog7WADC2Q94105/dq3SBe6Ou4N/8AMZ0sjkUX+ZVsi/a+W3vElGqwXUVEkPZN++7YPnvECJVRa3uPa9zaCtRLFhuWIPo1wfePHRgO7C9wCLsQS24s8OxURTVlIPi1TAQAFBQsxdi4JPaBZktIBNRfZJQxv1L2tB8xN7OqzpuTflUarXcEKd2uITaostQGKj9TtAwJp+rVSm45XGBi394n0GlXONrgeWACSwGwAhVOf6fr6wz4ZxdcgEIZ1Aio3Idrjvb8OkABnFpwljwJZSbCspDOzED3v7dIX6MtMSB8yyEjrcgH3Fo00oqVf3guUQnUySwpdFs4ICgz9XhMEi2z5ZTLmBQcVuxOHBYDaznb84qvCphEyYpsKpZuxDDuLRdVauuoJUAkCyylRKjuRf5QAW6t6xTOByAxmKypRIzjBYDeFZdEx0ZUVgM/hl+nzJsD+sRvJSTKClEB0tnDct2HZ3gnRJqmmo2pLj/kgesDaZQTKWkl6FFhYO47i90lh1MCYNActZqSoOHBf8PwJguSSpZAOUKdg5fxHLDqLe8L16sE8osc/mR0e/uYM0cymZLY3ZQBAexqsWsdoGCGHGGEgpVkBIRbyt2NlHvCdc+kJTkKlgt/xfZjnAhhxVFSkpQXtWUnzpDE23J9YA4jw1SaVBLigEgF26469e8OIpA8iak5TSbGoHo/VvZ3gqYHmpQOVkljbOOrXbrAngNyDlVi9r736M4zkQTwxAXPdieV1BVTg23s3Mxf03imQNzPICLc9QYgAA2LvckG3SIdcKj94Ie1gWFhtb3xiGsuSyEUtQg0FJSC7i5Lgk2vb+8IuLqKXdyMsARnorrvEoo8vT87FRPcOA4c2J3HWNJk4k0kEOL2BLgl3Hd/rGugSFcz08pBLMQS4DgW37ZifWqFcxyABctSXUcWa/U4g8h4ISkLqWPusCG23tnyPaAdPMeckHpvdNgWPUbGDJGuQpZXSxIO/NfZ3bpkesRaeSnxWS2C4JZVwlrkdXPSGIbJZ7B2SSbONg3m536xB4NWFN5gPfscRurTEISASCHGNmJ/MRjhybGo3/3UwDAUTUgEMXNiAc5ZnFmN/QR6YTWUJJLuGGWAIGP1eIZMp1JqCkudzZyoOWPYk53PSCNKo1mhQs93sQXuHbqDftCBkJ05y1gH9iB6HaMeHdqQLt7N19O0FyJzIUFDmFnu/wB0l7jBZukB6ma9khr3JF7/AICExBjUSllJBJBdjb/N4H4DLKwpN6ksbuzE7lj+jA0hRA5vl6lrf1iXhUxArJJ/lsNnZwdvX+6Qw2fIZPKH6lw2S2bdr2tGq5JpCQA5uRd8O7lxh28z1iX9rfZ2JuSTv7Dz8olRNUopApZiLkBQ/GsWakG/QCKQCpakDekgXd3cpZ2xjy/CF6iVXw5/V94YcZ4dSmsFSjUKqiMqfoXa2dnAu8CygGuf6d4YiKZsNz+rxukXwxHtG8yVd/b6fnG8lQKiCAA3Xz/TwAT6ealCVOL2b9ecZQmpVSgfnFibMcuAQxdh693jXVSaUGlTve42dhn8oWaWaQ73sB7Y/L2hMaL1xOcUy1NgoO+AHA756jeBeEyG06anIvYO/M9/pv1Ea8V11UtHh8ypoFiHZmLnGHA+sEmamXKYGoDZy9wQzZI75w+HKKQFoyozOUXANjgOw9c4O+8A6qtE5SSfmS6VEOwFxi3UFoY6dDKcFypNz1dQLBzYC3t1gvj0tCUoUQWNiexch+rGq/eENlcOiUaGYglyz7W6XHSz5tDfRaYBdSSMGkXADgvtcdu8CzNIoFgA1wQrYEpYG+Xwz/jG2rqSz/w2ITh2Ba3YmGyUMFJFNSwnmUAVB7gFJDFn/s3W0MwUgKUbBVqsuQx8rZ88PaIZml/d0guQXqqt94qI/hB74aI9QuwSXUHpOTh8vs4DQIbIgg3BKWyamIHUpY3GQR+MQ6KSjxVBVgkAXVcF3LEm4Z/TzjU6MVOFv5Pf3HzYDN09c6bVJAUthzKYEpyb4pO17jt2iiCzTUhPKeYByS4u5Sd/S/YQBPpW9+ZrhVsE5VuGLWg1esLIdIIUhwQXYgENYgszP+EIEzFrDKc8zFmuGdvJ/wAIRRIEJUwCSEuAVDF/qcH29IKEiWLE3YF3Bdw7nof15SS6BUanG6QBZrOGv2xuYB10m6ji4Zr92I3cPjcQIGRy9Cm4ODuliH2Bbf8ApGuiWUrU/wBxJILvd0hr2cdO0FSZKgFECxluCQ7keWd/J4H4YioFRd27ktUXY7nZobJQRqdWUl0KDglmBJawuTYApGc2GIGVPKWPMahsHtt/fu8bz2IcBjdyeW5IsL7E93HnbeYaALu/S/f3vAMhkD7iSCB1wFcz9tm9/KIBIUmYMXYgA9SdxYYjTmC5iUJypy4wmpJFut8DoTtBQU6gC4Z3Byq+5fG1oQ/JCZaQGxcnrbPpZvUxjTJSzkurr1cHt0DRoqWxSbEZ7Fm+YBu/eMaZCioMKmu1L3fAYdLQNWSSaxACSzDl6ly+3Rt404NpapayB8qk/UKLeySfSJNbLYKPVO279u/0g34ep/ZZz58RDXOwJ23F4BowdGMgKLEWsHHuL3Zx+bRqpNVyld2DKPMw3Ctvb1jXUJCnDUs5cgF+ncYNzm++TuHcTYEMh8B+nUPlifqWbEMATVL5CCB3cvcvb+Xs1xCpWnASGNwT+j7RLrZyVlgSUnuSAoJZ/wACPLziLTLdgdsn1/pDomyaVLc3Df4f2jSTpyVlIJJsLb4iaUWI/WXb8Y20S0hSyVBJ2JbqA/pn0goLPakUqCL1U0moWBKi2e30fpEGmnpINVJKssGIHSwb1eHXE5YWvlzMAu3R3Yhskm/n1ivavS+GQwsX3fBELwVWxkQTMRQoulAekMQ1n8mAzeGujnKst0gjGwUN3bGTu1+phVwNBUplPzMCX2JweoLAeQMO06QMwZQazC1wbuBexv5XiWykiSZPcVXqfLiruO4s19oj4uomSbCxBbcsQ7dC7l+x6wOuSDPCPuhJUS21gzO3b1MQ6io2fbvfla0JIbYdpTVKSs8tnJbDO5dmz7WjQJBWBUHADuG8/NyWbzgX4eWVI6qSS9xj884g7xaSSDUwweqv4fQPeAD05IoUCklK3T5ZILAgWckBiCfIQNr9IXCkhycDZ8izh9z6v5Dz5hACQwtjCrhhVe2cdhDCUktWcta/yl3a5x179LAMXYknaBVKlswSl1JIZmtZj1I6ZhhweWUyEoWkspNQLDcPynYmwv0gbi+rPhlIF1qpCt2LEi+23qIscjkQlAKWSmk1F8dAXz2gsMQSQKkBgabHoQ+C/r+MQ8O0qFoWzqJUotfZQZn+Zh+uk8jUI8NIIwGLZ5HBP0gbgGpBSmUEkKSHqcAE7/jCWx9EE9BC1XCgkMzNVl+9gDbpEaSWYEHmYj/cTSW63+gjeZMVTM3CltnsALdYgKbEhwvvl8j0z+rQ0Jm655lSVAXJQSFHYKABA/mYhx/cwFwaY0tRqZ38w7v9H+vSI+J64lNNN1WPdvN3LgQQhYTKCbWAtYsfIvkkC3T3ZJF4iSASknZnG5SAcRhLEMm4BLWaxboYyWUXCFb2TbDPS/QGNUFrFIG4ILOD19jDENuD6dEyYVWKk9wDdFnHQgm3bvEfFAnxUUsHBBsGAJI/Fz9YI4eSFkW5kqewBcIVSXF7H0hdLnrdNyQFOxLi7bHqGiEzRmlLygUh1FRGPP6Z2/CIFyXAAYFyDY3FRx1tt26ww49LaaqXJDU8vLuRnG8T6nw5EvTKmApUpKiOXcKIJL9e3Tzi6M7sVanTFqS9QQAkBxjc2uMjOwifQ6JSUFK1BJqwxuwzhj6F+0MuMadSbqABUXI3w1/Z/WIdMP3MzspB9aZg/wD1CfY0tWZ0+kWBNJKWSWLWNmHtcs8A/s6klwkFCSzouABS9TOxIc3bHTG5mFLNZ9xmG3DeJy5UmYqehU2XXLSpllKglSZwJB9BaGmJoq8uRyrpBXgk04Y5PT/MQpZLuC7YBa3mx/CLrxngmiCDO00ycmuWk+Eou1RYBx8wUFOXNgnd2iqr018bdIdiox+xrSgTMIIcEkObAs173jXTaGtFVaEuTZRY7X8tosejkE6eamcjkTJBlKpwvlSL7vUYVafSghgS4SSQUsGSHLEE7A+0DkvAKJGFqkzPCJBIIYMSnmCSCC4IcNiC9PIk6iWal+HQLPSHq8yHx59oxxEypikKFQIloSWbKQz9+npAU+TQGd0qUFDZxzAP03sOmYTaY1aLFovh2dKCZqkBUtwmpJdti7G3qNoI/ZygVp+Qnm7EMfZyL9YB0nE5s3SztPp0LC6EKZK1KBpmocpSflVzOSDe8VjW8R1C00Km0JQCCmoJKiLKKjnZqe0CxB2Wfic1SZwnsTLVLSmoCxUwrF93B941l8USQDLQaqgCS1nOQkAg4viK5wbiMxcsylMUA1AUgF2INwHLjq+BDQSf/rTm6o/FQheR+AmRqk6Yl0klRsAxwRkH0a20Rz9SQahLCkElQCtgX5VBJsQC1/ziGfIWJcpampKSE4exu+/TPS0R8G0xVOYslwoCpSU3KSBYl8mGxIeTNMJiEqCSkKAJANgWPkDk4HWFvFuII8JctCzUGBZ7sQ9wAPSLppvhPUTdKlA/dqKWuFOL2NrbD0MCTfsxmJTMWqYN1slJyL7mCM417CUW3opOinipAKUqANioklL9CSwwNoP0vFimhMyWFFQCVLSoEJUbXADDDs+IVGTDDhGkCjzB+dBLf9RI+gJhX+j2uiSXq1FapRCaVKIsC4KiWIIIvfyhfp5i0hSkEg05Hp/SLtxP4PV45XLXLRLsRUu4NhcDv+IhFxHgOpkjxJktQQ/zpIKQ56pPL9IeSt0Kn5N+GpqlS1KWAK6lEkDAIFz3YwPr9RRSEAF78wfBEXv4f4Fpp2llKmIStRFRcnLkO2MQj+NtBKRMlJkIApSQoJvdxlopTjTpCxbatleTo0TQJiuTmUFJSlweVN+ZVlOcjoMQt4roVSKV1JUhbhJFiKSiqoKDOx7iLLJ4dOTJKvCWwUom1gyUZ/W0IpurVM5FspKSWBSlg+ds2F+whKSxCnYHq9So6gTEMqXcAPc1C/mokYDmwtA8ri0w/Np6+hCFf0MWLg3wfqSoTJcpKpCwDzlZScBQsCfmxdwzg2joGhnTiD+06WaiYLFSSVoW33kkBx3BAvjsny7H8dopPwkqvVS5a7pUVA2B+4piNwXbEKOPy1aaaUJSSSohFQZwNyOwaGXwxNEvVyFkgATEuTYAYJJ6AGM61c7jmsqlvLkyEFKVkYfqbcyixbYDzfO6ezQEk67UJHiBRRtUl0qKlXUXHX8g3ePSa1ZmAlRVe4XzA3u4U4PrEmo+F1yJKp0ydV+8KEy6n5QogK+Ys4APrAWnDKHmPxht2KqOhfHujUmVUUkJSsBmGOZu/wBYrXC5NcnUAJKiJYUMhmUA9ssFPHUOILUs0r0wmB3TWoFJYljS5/C0K9VI1FCkSZGml+IkpNAqKUl7sGcP0GTEZFUcpm7QZoOFq1MmdJS7lUomzsPECSfIVv5PDD4p4CrSGWFLCytJLgMzEWz3hNw/iapa1JQpKahSsqU2WLNksQD6ecaLfRHXZ2DScGWCkeICAzBKE4As7CzAfhAnFvg2TOWZk2YoMAGAAtc4Z3ub7xzlXEhIMtcmdVMCk00rqLuAQ24I32tlhF6+Jvj7wFJkoJmapkfukg1rJexpsksxZi79IGmumCafYs+NtRp5MgSJaipYpGDZAYjLB7DrvFM4dMmFVKFOTahaAynDMMs4LbZzDD4t4kJ00TAp3Qx+YEEEhjVd/wC0A/Dan1Mp/wCNP/sP6QvAPToj4hJonTEDCVqA8got9IK4noQJOmmPdaVW2FC1D84vsz4LkKWpcyYoqmczAgFLlzZrja8LfjPhJCNPK06VLRLEzAKmdSSXIfeJU03RWLSK58HaBc6auVLWZalyiKwHIFaCpuhpBY7G8dGk/BmnRKEkyErQAzGk7AAlRAJVvVmK78EcFnyNQJqkFKQlQewynBfBxnrHQGUS4Y/0ts3rETnTpDjEoer+zoGYTIlCS5u6wQ38qQ7EfW0HcL+zxgtE8hSFBLUkvUl+uMxbiVkcqgNnpNm2948pC2/1FBs0oD9tj1ifk9jxKZ8Z8BlSdCSlKh4TBBUditLn1fpHLNRcCO1fFmgCtHPKlzlFMtShUSEuA4NIAFjHGkSupYd4143aIkjo/wAC8dQuTK0oWsTUoWpRyAAtVIAJ/hYYIwIf6zgiiubNnakq0ykACWVmWEuAClYu4USS4Y3bDRxXhKCqctQUAhTSyomlLOl3vYW+sda4pwJeolqEqZ+7WscyquZKAWYEYqOd6HhvGIK2e1nwHLmywiV4Um9VYK1qwbEna7+kH/DPwYnSrKvEE0lNJTSABg9ewjf4b4KvSyykqURW6aSWDi4I6W9bw5XLl/MurLl5im9bs0Yufiy6KL9senUuXIQhITLK2URuolISD6FRhtP1Ql6PV6RJ8RcoJkhLAmmnlJA3IPnZzDXivBNPqBLK0XQsLSoHcblxcecb6efKSl0yypSlEqUEMSUsFKw7PuLXh/LpUGJF8HcPA0kquWKgkjmFxzK2J6Q7laMJJpTLSDlkC/tAqNcDiTMb/pkfUtEczUTPu6fl3UpaR+D7ROTCkZ4zLX+zzyVIbw12CQLUKzHC5ckVepjuupQZstaUhAqQUkuSQVJbbNjFA4t8F+ClKxMrBLKDXc9L+t+kXDkXTBxZc/gtCRoZBVcAKsW/jVDlUuWclKvMJMJvh6QlOmQhLLCQQSWcOXIPTPrDNWnScy0+ob2AjNzGo/pTtP8ADelIKfBMxLl6lDaxSpiLWuO+7xrqJum0UugS5EuzpQgKUq+5ASHfqT7wRpOCLlIKTMnE7pPyG7kEs93DXawG1qX8dAI1JSCo8oN1Of7eUXBNypsmTpaD/iX4mkTdMZKVEMUhKDLILJ3qqP1bMU6ROluCVEeabZ7En6QBrfmEQoLsNo2qtGdn0FodRJmJE2XNUsH+Z07OCMDODG00SFUzClRULAmzXDtewLD2ikfZ2l5E1r0rf/w7XF29otytNMUhICiAB2LMCObF+irZ9Y5ZJqVG62rEH2kahcuW0uVUF/NOXSpMsdEb1uBjDXjlJKUpakF8ku/e/wDSOu/EGg1EzTTkzVoIShRDJYuCkjCibkZI/vyxejKmEdHF0ZcnY++z74X0+rmKXMUuX4BSpknlXcn7zlLFIx12jrR0slKnCVO3zAdgGcXNj3xHO/s401K5ss3rluAqwcKTbzpeLwrhWyAl3sF1Mlmbqci43v1jPm77Kh0UP7TZSBqhRvKDkl3NS3ubmzZ6RWODKpmJPRQP1i1/aNpPDVKDAOk4/wBxPtfzvFV0KLg9TGsNxIl9juOp1kpKHISwJBqth6mBF72tm8ayOLymDMRioYJx559fOM67RCYS5OXLpd3dmJ/VzGJvC0J50AAkkmxuThr/AEjlZtorXxj8ZaVEudJuVqQqWwAI5gpJL1CwN+/1hr8M8fTqZCCg7JBVi4DFwXbDtHOvtP4GpGoTNcMuXYAEcySqoDsxBbuehgj7F+JplI1KNQtMuUkoLqUAHLuB1ODaN8IuCIyeR1VWvCSAqgB8lTZwWzESOOSXcLQbkHm3D9MxVZfxNoDMpSoAdTYqL5qUPq4h5odIhQrTKll3pdSXbzSGIfe+8ZOGPZV2D8c40ibInykBSlKlrSAKiSSkgM36vHGfiLRz5AShclYrDg0kgjo4e/aO6CRMTM5/CTWQw5lMwd+gx7wVMSkkgzXADsCAB5gX2Iv5RUJ4ikrOd/DHwbIVo0LnSaJtQd0mpSVCXso2UKlfWOizdSAhRBZAxTVi2LOGP+I0GhQBUSHBeyuxyBmx+sDa7UISpMtCk1Kflc8zNawP1jNuUmOkbaopSkzOZ6VNdVJYZIFrNvCXScQkzZssKloWCSXNVqUFT3zhoS/EvxBdcqUlSksxVdutKews53gT4O1RE1JmhSQkGlbFg4Zldi5bdzFqEsbYnJXR1BExJCLAnuzkXeNRMLlgCOz9sti0BSVJnVUKLpJF9mxfyY+sRz9X4SXIKyPmpBJFg5x/C5Y9Ixtsqhn4u9+43t2/pGEa5CgkjB6kg7vbc/3gRIBQJjkWBJpuHA/7rHI7xH+3adfN4sss+4s2bbwLIKGKZ4TnlTcZse7vtAfE50pcumY9PzJOXIvb65y0Vn4v+KpenATKSJsxRIJflSAEnIuSQoWHTtHNOJ8dnT1PMIIyE/dDnZL2Ebw45PbIlJI6hJ1iJLTJa6Uk0lKmKVvdnyN7nEWXSawKSCmw6LSagXLgtb2jhug1B8SlP7tZIS6MF2DKSSxBf+xjpvw5q5R00pU1SELILsFjBOyPf1g5YY7scZKRCdJMVLda54NzRUCSaSzAB2sNhZ85jWT8KaZaQpaJjkoe6iWCQ6S4qepySRvD7xVGYpAAYJLc7F8tiwboCbeUbLWmwU4rBcFZBYByoO1LHLdukZ/JIdI4x8caZMvWTEISUJSzDzSk4a1zCERZfj9JVrZimDmnCqhdKWv1bPd8xXkyDkx1R2kYvs6V9mCynTzS4DLF2csUnHf+8WzUa5VPIiatx8yEl85v7RU/svQnwZ9SinnQxHVlfr3i66sylEKIIszBF1dAD53zHPOstmq6QAdRNmhYKCmWpLCvp1YOS9vKObBTWbBjqOr1cmSSt5igEEECWtQGKSDixN/PtHNdVoZi5ivClTVpKlFJoVcAm+O3vaNeF9+CJ+hl8MTj+0oSDSVul8tWkpHsS/pFql8LmSwCmdNnFJugkc27WAbfsO8VLg/CNQmZLX4ZcKSoA2LuSGdn+XbqPOOjT5akiZSulNwFUuRU7MRdxZre8Lm3pDh7BRwwKSFzg5pIIVzJuxJAN0lxsekRyeF6cBKKJfKBSwD9SpNzY/lGZaJ0w0LEuZYghQmIcEuSRhSTikjDZgLiPAJ6mVKmhC0fwJoCg1sdVXbFhtGC9stj5U5rrc5PzIDGw5b/AKeIJkxYD1E1WSUEEvub2d+kVnT8G1RnJC55WCwKSmpIBCgCQWYsSbd8iD06DUVgzViUhIpHhgqSRUDcH7zU3bCc9Xiu7CzHxVwv9skLlEgqHNLWVU0rANKnA9C2x9Y5FxPQKkTVyr8kxQvuKix7uGvvHbZWhXUKZpKbg+ISGS4uGSGIIH/d78v+N5ITqlgDFO7vyi77vmNuFu6InVFYK4vX2bzCdQUFynwlGkqIANUu4Ox/Fooig0Xz7LP/AOlZIf8Acqs7fel7vG3J9WZx7OkpQSzlxSzgtglmLZiD9nLgAOA4cLUlQu4OOr7Wt0glEk+GAsOWblISHY9Te9j6mNdGVAc6gbsxHUsd3Y3x+UcCo6QeXJU9alhVRfdSWGADvTirsMRPq+HoLkgJNwFNcP3NiPOFnGFGYEiTO8NKVGogUElO5JYEOxYBj3hnptHQkBS/Ee9RJIfqE2CQTdu7Q632Lwek6eWmlRKeZgC/zMFW2BLXt6WxL4CFOQ5SQDe7hyTTvsIG0iSP9QpISSp0soH+Fibggb9CehifTIWmlRSAGvzMbNfp1HftmFoDHghgUKUP+IBz02jWdKUfmOzF0kubH1GNtolTrXUeUBiUliCos1/UbNsYkTqCUliHezEl+57PA/QeAMyHDLOGAABAbBe28C6nQyJXP4dLuHShRcXCgzWz+DbRKrXzk3UkqBNyAXvsDgBxEKuLzjYyZhFy+cvZs5/Rhq/BNqyofaLw9EtMhSQliCHDuQAhnJvuY5zPqMxvujFuwjo3x6tcxEuqUqUyj827pHdsAe0UgyxHbw/Qyn2S8FR++l7OtL/9wjpnw7p5p0skylU8pfkq+8WGfXG8c30IpmJI2I+heOy8NQJMpEqwCAwqXSTc3tm/4d4y/kPpF8SYVqeGpCQCpSkqsB8wCsZDHO/8ohT/APASvvKUa/nUoqclgAEvYAv7sBBSNbMJCFIQFHmYLB5SwJABdmfbY948itTqCUklwwKbBxvT5AgOHQIxdropM5f8ZykI1UxKAaQzVAvcB/mD5eEqCDHQPiP4WXPmq1C1oTzcya3NKRZiWBJy31geT8ISgoiWVrUkOxTykg3D7tuzjyLP0/IkjLFhn2bSGl6gFJN0MlwCXCwLm2faLNxzjUrToSuYopluRZJUoqFVh0L9ehvA+nUmVVyJSosJiQT/ADMQHx8xv0MV77S56DpUJlg3mhWOX5VOE9Lh27xhWczS6Qp4z9o8xSv/AK6EygAQFqAUsgs9vlAsLXxA2m+0HUpCfEMucm/KpKR/6MR9Yp0wWHnEwluT0fYR1LjilVGWbOy/D3xSjVpPhy1BSGqQTgGwpIIqGe+LRYZqAUmoEuAW25SCB2Zh6+cc5+zApSrUVEgFKEuA5cqU2O8WwzZqiDUqWy903sCzDvyl7+l25Zxxlro2UrWxgqXMC0qqUUU/IaSLO7qN3NjfvEkrVEkuFIpsQoJcvghj2Zvxis8S4itJCCakgOCkqBd6FJKTZYCS7hySUmzGJEayf4Mvw0KXclQJRUCSSAoNU1nw9/mtdYMakWecoNU4uQCbJI6+dm9POF0/iAdIQFLb5VJFu4W7UkXsb2hDrdZq/FCTpCEgu+WwlnLJ+Vzd7ekDTOLajxEVkISok0OVFmu4D3dOMOc3gapbCOy3onlM1SSlAB3BD75He1t2PeOUfaCt9bNpYghP/oI6Dp56iFc8sB2KSlSlKTsodWAJPQC8KeI/C1c8zVEFCmL4ADJ2T2ffp6XxyUHbInbRyzwSdouv2bJKdSpwf9Ok2NgZkt7dt4Yy+C6ZgUzRLUg3ZyfmDuDi1g/bcAw84fqpFS1yVS0l6Xx0cMb4AJGLD0qfMpRdERVMNVxBZmOmopIZjKdLFjdVqS5AY3t0vBviJA5lAkkux5rAWCRswOLb9Yh13FKnoUmqwIIBBcbMbOxgdQUV1KMtNRLEh2FqQWYksxfZmjn0aZWGTS7EdyHIBIDPs55X2/G0k6eUOSh00uXIDDlwGfcB3a3aA9FqVutyGSAUrCXDOWAvlj3e42jeRrlHkJIqBASLJLhIS1WADUT0cPAooTaDZQUSqmhIHVRcnNwzAJF7O77AXzKLsGASQCSAwuWIfYu++3lCviRky1rI+dSgFAFR5mDWdna3WzPiFyOLrSKFS1pNZAYbGphhv4nswYXNoeDG2kWZKSr5QlmdKrl/V+jfWMODdKgogXySG6PiK3N4jOWUGW6BU6iQMMeVL4P8zYcjMT/tk0pSoCUCSCHKquxakdDizdIlwfoHJDpSCo2IIF2rpfDsQH7xqAxdQDi9ntYbsHx2hHqhqAH/AHSE2JsSOg+UHq3qe0e1HFJqkMihRVLKkkipIKSXFg5IZhg3gXHaHYu+0BlSZRc8yuhZilR9D2jnS5d7dY6hr+HLny0eMtKKFg2UOYBrUkcpIJ3Vj0jGl4Jp2NIBxYlLcoVVbeynd/ujuI6uPljCFPszcXKRzSQk5juiJAmE1AppsCwNW/0fP6CFPw/JYlJStMwl3FTfKM5BAsGwFneGo1aL1JnKa3ICvGbpOOj9DGXLNTKiqK6rjSaUppmlZBAV+7pKiX3LpyeZtsbROnSJqQpS1pIYEAqcqJazGkZTe2Aesej0KWkXHbGE3gqlOmavxEEsU0iqxKeVR+ViTe+MXeB5mkX4o8OYoJANaizEg2ZIyz/y5j0ehTdOiUrGA0yhMZZTMTQ9KkJuQFP5OWP6aKZ9oS0nSyWSlChMKSEOBYK2+XpfOO4j0ei+P7IUnqjmiy4ETylfr3jEejtMS7fBOuTJlaiaskJT4RLBzdZHY7x0OVzywFJAskIuSxN3cuXurbAAvHo9HJz9NmqegFfDyfDmqR4ZSwllMxRDlyQEuySClqgA7DaNNXr5XjIBBJWT8o3YXUSRUQLYyT1t6PRi49ezXxZDoeLSzZBJRyJl2NSipxTc7AAupvm7Rj4i4wiSpCEyU1OE+IRhJVdqSDkK/u8ej0aQgqszk6M8P1Cpiby6E8xlqrdRdw5AFnAJJfbBsYL/APhx/qeItawCyStQSQaRzbZKTvHo9HLzzcZUvwT7NxwxKVigy5a1KBJEskqDgqYghha9T+UDTuAaY1mgqNRBFRAUVEexcglXSPR6HGTSX9X/AIU1o9Kl+AFClKWNKrqKQMhg6jZJDN3sLAHz66QVALsLKU5Be4wwe2DttGY9Fy0mwlGkDLBSPkvUwFW9hbYvyi/94E06EqpWwUS7hSl7C98Wy7HbvHo9ExYoK7J1aegkoACVXVUVEGliDlybN8uDnaCNDqawKluCKgQ+FJ7i23qB5R6PRtQ2jGo4bK8NNalKULgFyAknDYvf38omlplFKTSzmlL71FtnYuCXtGY9EtIairIZ2tlzP3aqilIsxIxe75x/aCpOiCQfCJSkgKSS2/1t+mj0egcVRCdgOrklCQqaEkvykZBOb5btHuH6SQpIJeZcio2NwzfWxzbNozHoWNLQ1ozK4OhEypKpjF1gOkBOeneDZmjkvzghbAqoJGQ9y1/8x6PQ4JO2No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80" y="1219200"/>
            <a:ext cx="6030520" cy="474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http://takeaction.mentalhealthamerica.net/images/logo_tranparent_600x20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3063"/>
            <a:ext cx="5943600" cy="187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81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andara" panose="020E0502030303020204" pitchFamily="34" charset="0"/>
              </a:rPr>
              <a:t>THANK YOU And Enjoy the Meeting.</a:t>
            </a:r>
            <a:endParaRPr lang="en-US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8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ndara" panose="020E0502030303020204" pitchFamily="34" charset="0"/>
              </a:rPr>
              <a:t>U.S. Surgeon General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In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United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States, mental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disorders collectively account for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more than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15 percent of the overall burden of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disease from all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causes and slightly more than the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burden associated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with all forms of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cancer.  These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data underscore the importance and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urgency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of treating and preventing mental disorders and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promoting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mental health in our society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U.S. Surgeon General’s Report, 1999, page 1 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/>
              <a:t>Prevention</a:t>
            </a:r>
            <a:endParaRPr lang="en-US" sz="48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>
            <a:normAutofit fontScale="85000" lnSpcReduction="20000"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dirty="0" smtClean="0">
                <a:solidFill>
                  <a:schemeClr val="tx2">
                    <a:lumMod val="90000"/>
                  </a:schemeClr>
                </a:solidFill>
              </a:rPr>
              <a:t>Preventable risk factors for mental illnesses – LA Times, </a:t>
            </a:r>
            <a:r>
              <a:rPr lang="en-US" sz="4400" u="sng" dirty="0" smtClean="0">
                <a:solidFill>
                  <a:schemeClr val="accent3">
                    <a:lumMod val="50000"/>
                  </a:schemeClr>
                </a:solidFill>
              </a:rPr>
              <a:t>1990</a:t>
            </a:r>
            <a:endParaRPr lang="en-US" sz="4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dirty="0" smtClean="0">
                <a:solidFill>
                  <a:schemeClr val="tx2">
                    <a:lumMod val="90000"/>
                  </a:schemeClr>
                </a:solidFill>
              </a:rPr>
              <a:t>48% of schizophrenia, bipolar patients suffered trauma. (Alvarez, 2011)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dirty="0" smtClean="0">
                <a:solidFill>
                  <a:schemeClr val="tx2">
                    <a:lumMod val="90000"/>
                  </a:schemeClr>
                </a:solidFill>
              </a:rPr>
              <a:t>Children experiencing 4 types of trauma are 30% more likely to have behavioral and learning problems. (Carrion, 2011) </a:t>
            </a:r>
          </a:p>
          <a:p>
            <a:endParaRPr lang="en-US" sz="4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AutoShape 6" descr="data:image/jpeg;base64,/9j/4AAQSkZJRgABAQAAAQABAAD/2wCEAAkGBxQTERUUEhQUFRUXFh4XFxgXGR4aHBobIiAYHCAiHiAiJCoiHx4xIRwgIzYiKC8rLy4uHx81ODMvOCotLisBCgoKDg0OGxAQGjImHyQ2MC8sNjczLCwsLjQxLyw0Ny8vLy80LCwsNDQvLDQsLCwsLCwsLCwsLCwsLCwsLCssLP/AABEIADIBBAMBIgACEQEDEQH/xAAcAAACAgMBAQAAAAAAAAAAAAAABgUHAQMEAgj/xAA8EAACAQMDAgMHAgQEBQUAAAABAgMABBEFEiEGMRNBUQciUmFxgZEUMiNCobEzcpKiNWKC0fAVF1Ozwf/EABkBAQADAQEAAAAAAAAAAAAAAAABAgMEBf/EACcRAAICAgICAgEFAQEAAAAAAAECABEDEiExE0FhgVEiQnGRocEE/9oADAMBAAIRAxEAPwBI6f0d7udYIiods43HA4Gak+rOi57BY2nMZEjFRsJPIGecgVG9O609ncLPGFZlzgPnHIx5EGpXq7rafUEjWZIlEbFhsDDORjnJNe0fJuK6nkjTQ33NvTPQNzfQ+NC0QXcV94kHI+1S3/tBffFB/qP/AGqL6W9oNxYweDEkLLuLZcMTk49GFXr01qbXFlDO4UPJGHIXOM/L5VzZsuXGb9ToxY8Tj5lGdRezu6s4GnlaIopAO1iTyQPT50n05dQ+0i5vbZoJY4FV9pJQMDwQeMsfSlnR7lYriGRxuVJUdh6gMCf6CunHvr+vuc+TTb9PUln6NuEjSSdobYSfsE8gRm/6cE+Y79s1wa/oUtpII5tuWUOpRgylT2IP2q2vab0w2oxQ3dm6y7EICg/vU4OVPxfLz+1JvQGhtqVysdznwrSMKVxtONzbUPn33fYYrJM1ruT12Jq+EBtQP4iVBau+SiO4HfapbH1wK1hCTgAkjuAKndb6onlnZopHhjViIY4mKKiA+7gLgZxyTVkaDG2pWUV2hMd7BKEeSM7TKqspKvjG4FSDz51o+UoASJRMasaBlNmNhyVIHzBoEZPYE/QGrN9ut0/6mGPe3hmHcUydpO5uSOxPzqC6E1ueC3v/AApGAS23IM5CtvUbgOwOGPNFyk496kHGA+txP8Fvhb8Gs+C3wt/pNW37HdTmlivzLNLIVVCpd2bbkTZxk8dh29BVe2PWV2kEsbTzOJI8AtI25GGCGVu4Py86DIxYqB1UeNaBvuQpib4W/BoEbHkKxH0NW17YL2X9HYhXcCRT4gBI3+5H+7Hfue9a/YRcyGS5jZnKKiFUJO1SWfOB2H2qvnPj3qW8I30uVSYW+Fvwa8spHcEfXirO9kPVEzXzQzzSSLKpI8Ri2HXnjPbIzx8hS5rmkSTazJbSuzFpyC7HJEZO/PPkEP04q4ynYqR1zKnGNQwPcU62CFvhb8GrP9sNjHLBZ3tuB4TJ4fA/lIDJ/Zh9xS9ea7cw6XbRCeUGaSSXO9gyxLtRFBzkKWDHA9Khcuyggdw2LUkExQ8Fvhb8GsMhHcEfUYq3faBqsy6NYSLNIjuU3MrlWb+Gx5IOT60p2WpNPcadDqWWSNi2+Rs7kk2FA2fLK+fkaLlJF1+f8ktiANXFOKykYbkjkZfVUYj8gYrWImPZWP0Bq1fa0t9b3MdxA8qW6qoTwyQkbDuGUcYPz4Pak7VetriQFYS9uGleZ/DcgszkdyMHAAxiiZGcAgSHxqpomLngt8Lfg1jwW+Fvwat3rrUpk0SxdJpVdjHudXYM38NzyQcmo/2b9U3Fzf20csjnZDIrHcf4g/cpYdiw5GaqMzaFq6uW8S7a3Kz8Fvhb/SawIyewJ+gNP3Uuu3kesT+BNMRFJv8AD3nZsVVZgVzjGM/muj2Qai76nIAzrHIskhj3HbksCMjsSM4zVjlITavVyPENtblctGQMkED1IIrCxk9gT9ATVq9Oa1cHXpoGlkkhaWVWjcllCjJGAeBj5Vqs7r9J1A0Fq5WBnO+IH3M7CxAHYHI7+Xaq+Y9V6uT4R3fupVxFehC3wt+DVpdf6LHqFqmqWIzlczIO5A8yPjXsR5j6crHT+t3CadfKs8oCiDZhz7gLsDt590EelWXLstgc9GVOLVqMUaKKK2mMYOgliOoQLOqNG7bCHGRkggf1xTv7ZNAggitzbQJGWkYN4aYJG3zxVUg1YWke127iQJNHFPgYDHKsfqRkH8CufKj7h1/qdGN01KtGX2T9N201jvuLeN38Vhl05xxjv5U+6JLG1ohhAWIqfDC9tuTjHyxVK9Qe1O7uI2iRY4EYYbZkuQe43HsPoM/OvGke1C7t7eO3SO2KRpsBZXzj54cDP2rnf/z5H5M3XNjXgRFTsPpXTYWjTSJFGMu7BVHbJPaucCurTb1oZo5UxujcOuRkZByM/Ku89cThFXzJrozrCbT5QVJaEn+JEexHmQP5X/8ADX0LHbwRXDMNqzXCjI7FxHnnHqA/J+lUBJ1RbtP+obT4jNu3nEriMv33GPB8+cZxXLrXWF3c3CXDybZI/wDD8MbQnrtBz3885zXJlwHIbqvzOrHlGMVd/iRWqWLQTSQuMNG7IfseD9xz96tf2X6gtlpM1xMcK1x7mTjdwicfcH8Uiar1Sl0wku7SOSYDBkjkaLeB8ajIP1GKjta16W5VEfakUYxHFGNsaD5Akkn5kk1q6NkUKfuZqyoxYH+I7+3dD+rtz5GEgH5hjn+4/NK3TPFrqLHt+nVM/wDM0i7R9fdP4rtXrxpIEgvbaG7SP9jOWRx5fuHy8+PvUPq+vGZBFHFFbwBtwjizy3bc7Ekucfj0qERggQiS7qW3Bj77Ef8AC1H/ACR/2nqpx+z/AKf/AMpv6X63NjG6Q20RMgAlZmcl8ZA4zgfuPb1pdM8Xi7vAXw//AIt74xjH7s7/AJ96sikOxI7qQxBRRfUtn2na1PbWunm3laPchDYxzhI8dx86z7GteuLma5E8rSBY0Kg44JL57D5UkdS9bm9hSKW2hHhjETK0gKcAeuDwBwa19I9Ztp4bwbeJncAO7s+WAJI4zgd/KsfCfFrXP1+Zr5R5LviQ/T+pfpruGfyjlDH/AC5w3+0mrV9pVkLeWe+GP4lsIIzxzI5Kkj6Rgmqhv5kdyyRLEp/kVmYfPliT9qmepOr5ryG3hlChYBgbc5c4C5bPngeXqa1fGWYMPuZI4VSP6j30WP8A1DQ7iz7yw5CD/fH/AFBX7UhdbSAXPgqcrbxpbj6qPe/3Fqz0d1ZLp8kjxKj+IoVlfOODkHjz5P5NQyz5k3yDxMsWcEkbiTk8jkcnyomMq5Pr1D5AyAe5a/WmoSQ6Lp7RMFJ2A5VW48Nj/MDSBqs82ozNKsZZlhXxcYA90YJ+WcdvrUpqfX3j26W0tnA0UeNi75QVwMDDBs9uK5rHrU26qtra28O2QSNy77yAy4Ys2SPePnVMaMo655l3dWPfEZPZj1tI0qWN1/GhlGxC3JXg8H4lI457Ur+0XQ47O+eKL/DKh1Hwhs8fTivWndVRW8xnt7GJJudpaR3jQnuVTjH548qhr7VXnuDPcfxWZssCSoI9BjlR9KsiEOWAof8AZVnBQKTZlj+0H/gOn/5o/wD63pe9j3/FI/8AI/8AatOsdcm4tUtZLWERR48Pa8gKEAqDnPPB8+9RvSnUf6GTxUhjkl5Cs7ONoIwRgHB+pqBjYYitc8yS6+QNcZOsOqJYdQvoiQ0Thotu1cjcgwd2M9/nWfY5bMmprvUrut2cZ81O3BqD1PqiK4maeawgaRiCx8SYBj25UNjyrrsevniunuhbQmVhsB3OFRAFG1VBxj3e9QUbTUD1J3XfYn3Hjpq7Sa/1K3RYre63P4M8a++Rkg5znJBweO4J9KQOkLaSPV4kmBEqyOH3cndsfJz5575881xz9TP+sF5DGkMu4u21mZXY98hjwD2wMVLXHtAL3S3bWduZ0GA26QDsRyucE4JGTQY2W6HY/wBg5FarPRnP7NOrzYSgSc28uBIO+09g4H9/UfQU0dbdKJZ217NAV/T3AgKAHIU+ISQP+XBBFVpfTo7ZjiWFcfsVmYfliT9ql26tnOn/AKFwrRbgVY53KAQdo8sZq74yWDL9yq5BRU/UX6KKK3nPNkDqGBdd6juobbkfXypq686XjtSktqWe3ctHk8lJVJDKePlx9DSnGFyN2dvnt74+WabIus/DN2I0LR3D+NGsmD4Uuchx5Ej+4Ws32sFZqmtENPes9LxW2mR3DFnuHm8JgGwsfDErjHLDbg898+lKdvjeu4bhkAjOMj6+VMF71DG+mxWe2TfHKZvEJBDMd2QfP+bvS9blQ6ls7QQTtxn7Z4om1HaH1sVHLrDpqG0uJ0SGVoY41PiF+VZuFzxgjd5d6Sabuo+o7a7vDcPHOFZVDRhlAbb2BPpnFKIqMW2v6u4y1fEbOotKt7e3sZliZjcxM7gyHAI2cLxx+4981z9SdPxxW1td27OYZ8jbJgtG48sgAMO/OB2r3ruvQXEFpCVmX9NGUz7p3A7efl+2uHXtfNxHDCqCOCBSI0zk5PdmPmx/pUKH4+7lmKczb0Rpcd1exQTBikmQSrbSMAnj8VG6xCqXEqICFSRkAJycKxXk+vFdvSGrpaXcdw6s4jyQq4GSQR5/WuHVbhZJ5JEDAO7PhsZG4k44+tW53+KlONPmTVroKJp/6643MHk8KGNTt3Nzks2CQODwOeO9Q7ywtG38NklBG0qxKFedwIbJB7YIPrxUnYdRD9G1lcIXh3+JGykB435zjPDKc9j6moyR4BGwVZGckYZiAFHc4A7k9ue1Bdm5JqhU4qa5+mYzpzTRsxuYHU3KeSxuMrgfLzP+b0qA0mWJJkadWeNTkquPex2Bz5etMHTnWTxSym6LzxSxsjp7o3bvM+nn+aZNv2xj1/d7inTTd6NAukxXYVvFknMR9/3QBvOQMd/d9aWZtu47N23Pu7sZx88cZpjk1+BtNismSUGOUy7xtwSd2Rj096j3xUhK5uLNFdWovEWHgq6qFAO85Zm8yccD6CuWtBKEVO3RtNe5njgjxukYKCew9SfoOakeoLe3trl4I0aURNsd3cqWYd9oXAUZ453VFabfPBKk0Rw8bBlPfkevy8qlNd1O3upmnKSRO5zIqEMpbzK5wRnvg1mb2+Jda1+ZFX3h+I3g7/D/AJQ+Cw4HBIwDznmmTRdCil0y4ufDd5opVRQrHDA7e4AznnypavZEZyYkKJ/KpO49vM+ZPep7S9ehj0+ezdJSZpFcuu3C7duBg9+1HuhXxJSrNyJ1q3EcpQRtEyqA6M27D4ycH05HHlUn0jZ2kplF74iIqBvFjb9uSF5XByOc/aorUZomCeGJNwB8RpCCWPljHYADFbdKvI0jnWQSEyIEXbjA94Nk5+lCCVkCg8mJemP010YrlfFjaN5IpEfasgVSwKkZB8sjy/rSxHjcN2duRnHfGecfPFMmh9XtFbSW0yeNGUbwc43QuQVyp+HB7fjzpYom3O0OV41jdpGlW09pfXHhOv6fYY18UnIYt+4457eWKWr14yQYlZBtG4M273vPBwOPrU1oWvRQWd1bskha5CjcMYXbux35Pelyig2b+oYjURr0LQoptOubgxu0sLqqhWOGDY7gDP4qD1q3EcuwRtEyqodGbdh8ZOD6YI48qldJ16GOwuLR0lJndWLLtwu3GOD37VEajNEwTwxJuAPiPIQSx4xjHYADFQu2xuWbXUVJzoDQ4buWZJg52QtIuxtpyuOOxyDmvOoaLCumx3RDwTvIVELtnxE+NQQGAHryP6Vr6K6hSykld0d98TRAKQMZ8+fpWLnX45rJbedHeSEkW8+RuCH+ST1H/n1qQ+/xxJBTT5i7RRRW8whRRRSIUUUUiFFFFIhRRRSIUUUUiFFFFIhRRRSIUUUUkwooopIhRRRSJmsUUUiFFFFImaxRRSIUUUUiFFFFIhWaKKRMUUUUif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QTERUUEhQUFRUXFh4XFxgXGR4aHBobIiAYHCAiHiAiJCoiHx4xIRwgIzYiKC8rLy4uHx81ODMvOCotLisBCgoKDg0OGxAQGjImHyQ2MC8sNjczLCwsLjQxLyw0Ny8vLy80LCwsNDQvLDQsLCwsLCwsLCwsLCwsLCwsLCssLP/AABEIADIBBAMBIgACEQEDEQH/xAAcAAACAgMBAQAAAAAAAAAAAAAABgUHAQMEAgj/xAA8EAACAQMDAgMHAgQEBQUAAAABAgMABBEFEiEGMRNBUQciUmFxgZEUMiNCobEzcpKiNWKC0fAVF1Ozwf/EABkBAQADAQEAAAAAAAAAAAAAAAABAgMEBf/EACcRAAICAgICAgEFAQEAAAAAAAECABEDEiExE0FhgVEiQnGRocEE/9oADAMBAAIRAxEAPwBI6f0d7udYIiods43HA4Gak+rOi57BY2nMZEjFRsJPIGecgVG9O609ncLPGFZlzgPnHIx5EGpXq7rafUEjWZIlEbFhsDDORjnJNe0fJuK6nkjTQ33NvTPQNzfQ+NC0QXcV94kHI+1S3/tBffFB/qP/AGqL6W9oNxYweDEkLLuLZcMTk49GFXr01qbXFlDO4UPJGHIXOM/L5VzZsuXGb9ToxY8Tj5lGdRezu6s4GnlaIopAO1iTyQPT50n05dQ+0i5vbZoJY4FV9pJQMDwQeMsfSlnR7lYriGRxuVJUdh6gMCf6CunHvr+vuc+TTb9PUln6NuEjSSdobYSfsE8gRm/6cE+Y79s1wa/oUtpII5tuWUOpRgylT2IP2q2vab0w2oxQ3dm6y7EICg/vU4OVPxfLz+1JvQGhtqVysdznwrSMKVxtONzbUPn33fYYrJM1ruT12Jq+EBtQP4iVBau+SiO4HfapbH1wK1hCTgAkjuAKndb6onlnZopHhjViIY4mKKiA+7gLgZxyTVkaDG2pWUV2hMd7BKEeSM7TKqspKvjG4FSDz51o+UoASJRMasaBlNmNhyVIHzBoEZPYE/QGrN9ut0/6mGPe3hmHcUydpO5uSOxPzqC6E1ueC3v/AApGAS23IM5CtvUbgOwOGPNFyk496kHGA+txP8Fvhb8Gs+C3wt/pNW37HdTmlivzLNLIVVCpd2bbkTZxk8dh29BVe2PWV2kEsbTzOJI8AtI25GGCGVu4Py86DIxYqB1UeNaBvuQpib4W/BoEbHkKxH0NW17YL2X9HYhXcCRT4gBI3+5H+7Hfue9a/YRcyGS5jZnKKiFUJO1SWfOB2H2qvnPj3qW8I30uVSYW+Fvwa8spHcEfXirO9kPVEzXzQzzSSLKpI8Ri2HXnjPbIzx8hS5rmkSTazJbSuzFpyC7HJEZO/PPkEP04q4ynYqR1zKnGNQwPcU62CFvhb8GrP9sNjHLBZ3tuB4TJ4fA/lIDJ/Zh9xS9ea7cw6XbRCeUGaSSXO9gyxLtRFBzkKWDHA9Khcuyggdw2LUkExQ8Fvhb8GsMhHcEfUYq3faBqsy6NYSLNIjuU3MrlWb+Gx5IOT60p2WpNPcadDqWWSNi2+Rs7kk2FA2fLK+fkaLlJF1+f8ktiANXFOKykYbkjkZfVUYj8gYrWImPZWP0Bq1fa0t9b3MdxA8qW6qoTwyQkbDuGUcYPz4Pak7VetriQFYS9uGleZ/DcgszkdyMHAAxiiZGcAgSHxqpomLngt8Lfg1jwW+Fvwat3rrUpk0SxdJpVdjHudXYM38NzyQcmo/2b9U3Fzf20csjnZDIrHcf4g/cpYdiw5GaqMzaFq6uW8S7a3Kz8Fvhb/SawIyewJ+gNP3Uuu3kesT+BNMRFJv8AD3nZsVVZgVzjGM/muj2Qai76nIAzrHIskhj3HbksCMjsSM4zVjlITavVyPENtblctGQMkED1IIrCxk9gT9ATVq9Oa1cHXpoGlkkhaWVWjcllCjJGAeBj5Vqs7r9J1A0Fq5WBnO+IH3M7CxAHYHI7+Xaq+Y9V6uT4R3fupVxFehC3wt+DVpdf6LHqFqmqWIzlczIO5A8yPjXsR5j6crHT+t3CadfKs8oCiDZhz7gLsDt590EelWXLstgc9GVOLVqMUaKKK2mMYOgliOoQLOqNG7bCHGRkggf1xTv7ZNAggitzbQJGWkYN4aYJG3zxVUg1YWke127iQJNHFPgYDHKsfqRkH8CufKj7h1/qdGN01KtGX2T9N201jvuLeN38Vhl05xxjv5U+6JLG1ohhAWIqfDC9tuTjHyxVK9Qe1O7uI2iRY4EYYbZkuQe43HsPoM/OvGke1C7t7eO3SO2KRpsBZXzj54cDP2rnf/z5H5M3XNjXgRFTsPpXTYWjTSJFGMu7BVHbJPaucCurTb1oZo5UxujcOuRkZByM/Ku89cThFXzJrozrCbT5QVJaEn+JEexHmQP5X/8ADX0LHbwRXDMNqzXCjI7FxHnnHqA/J+lUBJ1RbtP+obT4jNu3nEriMv33GPB8+cZxXLrXWF3c3CXDybZI/wDD8MbQnrtBz3885zXJlwHIbqvzOrHlGMVd/iRWqWLQTSQuMNG7IfseD9xz96tf2X6gtlpM1xMcK1x7mTjdwicfcH8Uiar1Sl0wku7SOSYDBkjkaLeB8ajIP1GKjta16W5VEfakUYxHFGNsaD5Akkn5kk1q6NkUKfuZqyoxYH+I7+3dD+rtz5GEgH5hjn+4/NK3TPFrqLHt+nVM/wDM0i7R9fdP4rtXrxpIEgvbaG7SP9jOWRx5fuHy8+PvUPq+vGZBFHFFbwBtwjizy3bc7Ekucfj0qERggQiS7qW3Bj77Ef8AC1H/ACR/2nqpx+z/AKf/AMpv6X63NjG6Q20RMgAlZmcl8ZA4zgfuPb1pdM8Xi7vAXw//AIt74xjH7s7/AJ96sikOxI7qQxBRRfUtn2na1PbWunm3laPchDYxzhI8dx86z7GteuLma5E8rSBY0Kg44JL57D5UkdS9bm9hSKW2hHhjETK0gKcAeuDwBwa19I9Ztp4bwbeJncAO7s+WAJI4zgd/KsfCfFrXP1+Zr5R5LviQ/T+pfpruGfyjlDH/AC5w3+0mrV9pVkLeWe+GP4lsIIzxzI5Kkj6Rgmqhv5kdyyRLEp/kVmYfPliT9qmepOr5ryG3hlChYBgbc5c4C5bPngeXqa1fGWYMPuZI4VSP6j30WP8A1DQ7iz7yw5CD/fH/AFBX7UhdbSAXPgqcrbxpbj6qPe/3Fqz0d1ZLp8kjxKj+IoVlfOODkHjz5P5NQyz5k3yDxMsWcEkbiTk8jkcnyomMq5Pr1D5AyAe5a/WmoSQ6Lp7RMFJ2A5VW48Nj/MDSBqs82ozNKsZZlhXxcYA90YJ+WcdvrUpqfX3j26W0tnA0UeNi75QVwMDDBs9uK5rHrU26qtra28O2QSNy77yAy4Ys2SPePnVMaMo655l3dWPfEZPZj1tI0qWN1/GhlGxC3JXg8H4lI457Ur+0XQ47O+eKL/DKh1Hwhs8fTivWndVRW8xnt7GJJudpaR3jQnuVTjH548qhr7VXnuDPcfxWZssCSoI9BjlR9KsiEOWAof8AZVnBQKTZlj+0H/gOn/5o/wD63pe9j3/FI/8AI/8AatOsdcm4tUtZLWERR48Pa8gKEAqDnPPB8+9RvSnUf6GTxUhjkl5Cs7ONoIwRgHB+pqBjYYitc8yS6+QNcZOsOqJYdQvoiQ0Thotu1cjcgwd2M9/nWfY5bMmprvUrut2cZ81O3BqD1PqiK4maeawgaRiCx8SYBj25UNjyrrsevniunuhbQmVhsB3OFRAFG1VBxj3e9QUbTUD1J3XfYn3Hjpq7Sa/1K3RYre63P4M8a++Rkg5znJBweO4J9KQOkLaSPV4kmBEqyOH3cndsfJz5575881xz9TP+sF5DGkMu4u21mZXY98hjwD2wMVLXHtAL3S3bWduZ0GA26QDsRyucE4JGTQY2W6HY/wBg5FarPRnP7NOrzYSgSc28uBIO+09g4H9/UfQU0dbdKJZ217NAV/T3AgKAHIU+ISQP+XBBFVpfTo7ZjiWFcfsVmYfliT9ql26tnOn/AKFwrRbgVY53KAQdo8sZq74yWDL9yq5BRU/UX6KKK3nPNkDqGBdd6juobbkfXypq686XjtSktqWe3ctHk8lJVJDKePlx9DSnGFyN2dvnt74+WabIus/DN2I0LR3D+NGsmD4Uuchx5Ej+4Ws32sFZqmtENPes9LxW2mR3DFnuHm8JgGwsfDErjHLDbg898+lKdvjeu4bhkAjOMj6+VMF71DG+mxWe2TfHKZvEJBDMd2QfP+bvS9blQ6ls7QQTtxn7Z4om1HaH1sVHLrDpqG0uJ0SGVoY41PiF+VZuFzxgjd5d6Sabuo+o7a7vDcPHOFZVDRhlAbb2BPpnFKIqMW2v6u4y1fEbOotKt7e3sZliZjcxM7gyHAI2cLxx+4981z9SdPxxW1td27OYZ8jbJgtG48sgAMO/OB2r3ruvQXEFpCVmX9NGUz7p3A7efl+2uHXtfNxHDCqCOCBSI0zk5PdmPmx/pUKH4+7lmKczb0Rpcd1exQTBikmQSrbSMAnj8VG6xCqXEqICFSRkAJycKxXk+vFdvSGrpaXcdw6s4jyQq4GSQR5/WuHVbhZJ5JEDAO7PhsZG4k44+tW53+KlONPmTVroKJp/6643MHk8KGNTt3Nzks2CQODwOeO9Q7ywtG38NklBG0qxKFedwIbJB7YIPrxUnYdRD9G1lcIXh3+JGykB435zjPDKc9j6moyR4BGwVZGckYZiAFHc4A7k9ue1Bdm5JqhU4qa5+mYzpzTRsxuYHU3KeSxuMrgfLzP+b0qA0mWJJkadWeNTkquPex2Bz5etMHTnWTxSym6LzxSxsjp7o3bvM+nn+aZNv2xj1/d7inTTd6NAukxXYVvFknMR9/3QBvOQMd/d9aWZtu47N23Pu7sZx88cZpjk1+BtNismSUGOUy7xtwSd2Rj096j3xUhK5uLNFdWovEWHgq6qFAO85Zm8yccD6CuWtBKEVO3RtNe5njgjxukYKCew9SfoOakeoLe3trl4I0aURNsd3cqWYd9oXAUZ453VFabfPBKk0Rw8bBlPfkevy8qlNd1O3upmnKSRO5zIqEMpbzK5wRnvg1mb2+Jda1+ZFX3h+I3g7/D/AJQ+Cw4HBIwDznmmTRdCil0y4ufDd5opVRQrHDA7e4AznnypavZEZyYkKJ/KpO49vM+ZPep7S9ehj0+ezdJSZpFcuu3C7duBg9+1HuhXxJSrNyJ1q3EcpQRtEyqA6M27D4ycH05HHlUn0jZ2kplF74iIqBvFjb9uSF5XByOc/aorUZomCeGJNwB8RpCCWPljHYADFbdKvI0jnWQSEyIEXbjA94Nk5+lCCVkCg8mJemP010YrlfFjaN5IpEfasgVSwKkZB8sjy/rSxHjcN2duRnHfGecfPFMmh9XtFbSW0yeNGUbwc43QuQVyp+HB7fjzpYom3O0OV41jdpGlW09pfXHhOv6fYY18UnIYt+4457eWKWr14yQYlZBtG4M273vPBwOPrU1oWvRQWd1bskha5CjcMYXbux35Pelyig2b+oYjURr0LQoptOubgxu0sLqqhWOGDY7gDP4qD1q3EcuwRtEyqodGbdh8ZOD6YI48qldJ16GOwuLR0lJndWLLtwu3GOD37VEajNEwTwxJuAPiPIQSx4xjHYADFQu2xuWbXUVJzoDQ4buWZJg52QtIuxtpyuOOxyDmvOoaLCumx3RDwTvIVELtnxE+NQQGAHryP6Vr6K6hSykld0d98TRAKQMZ8+fpWLnX45rJbedHeSEkW8+RuCH+ST1H/n1qQ+/xxJBTT5i7RRRW8whRRRSIUUUUiFFFFIhRRRSIUUUUiFFFFIhRRRSIUUUUkwooopIhRRRSJmsUUUiFFFFImaxRRSIUUUUiFFFFIhWaKKRMUUUUif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BUUEBQRFRUVGRgXGBAYFRoaFxsdHRocHCIeGh4YISYfGhwjHh0YIC8hLycuLC8tGR8xNTAqNSYrLykBCQoKDgwOGg8PGiokHiQ1MDQ1NSk1NSksNDU1NS41LzU1KiwuKi8pLCwtLCw0LCwpKSwsLCwpLC01KS0wLDQsLP/AABEIAFsA8AMBIgACEQEDEQH/xAAcAAEBAAIDAQEAAAAAAAAAAAAABgQFAgMHAQj/xABBEAACAQMCBAQFAQIJDQAAAAABAgMABBESIQUGEzEiQVFhBxQycYGRQqEVIzM1UmJzsbIkNDZTcoKDkrPC0dLw/8QAGQEBAQEBAQEAAAAAAAAAAAAAAAIDAQQF/8QAJxEAAgIBBAEDBAMAAAAAAAAAAAECAxESITFBE1FxwYGx0eEEQpH/2gAMAwEAAhEDEQA/APcaUpQClKUApSlAKUpQClKUApSlAKUpQClKUApSlAKUpQClKUApSlAKUpQClKUApSlAK+Vj8R1dGTp51aG04750nGPfOK89+Hz8TN3/AJd810um38oPDq2x+e9awr1RcsrYynZpko45PS6+V5t8QX4kLsfI/NdLpr/Jjw6snP5xioaHmviTyCJLi5aQkqIwfFkZyMY77H9K3r/iOcdSkjCz+WoS0uLP0FX2or4bPelJvn+vnUmjqjywc4/OK6viZzjNZiKO3IRpdRMxGdIBA8IO2d8/j3rHwt2eNPJt5kq/I1guqVNfwTcRyW7w3U8qFwJUcoyshU+IYUY309vI1yTmV7ieSGyVGEJ0yXMhPTDf0VC7u3fO4AqfHnhleT1RR0qPn5wmguBbXSQpJKP4i4DN0XOcYYEakOdvPcj1rjyXzjPfSyq0UKJCQrEOxYk6sacjGPCap0yUdXRKujnT2WVKm+O8auormGKGKBxOWCszspXSoZi2AdsdsVrZ+cLpeIJZGO21uuoSa5NI2Jx9OfKuKqTWV7nXbFPD9i2pUPxvnG8tUmaWC3xCY9w74dZCQCpK9wQQR/8AHecE4nPcWazaYFeRQyJqcrg4+o4znv2FJVSitT4Cti3pXJvKVC8u863d4kzxQWwMJxoMj5Y4JwDpwO3nWdyLzfJxBZHaOKNUOnSHZmzgHJyAAMH9RXZUzim30cjdGTSXZWUqZ4Xzos3EJ7MLgxDwyavqIxqGMbYz6nsa5XXGboXvy8UduVMZl6jO4IXVpAYAdyfT0NT45Zw/cryxxlexSUqH5d5yuryWeNIrVWgOlizyYPiZdsL6qf1rv4rz21rZmW4iXrdV4RCrHSSpO+ojOnAz28wKp0TT09kq+DWrosaVLS8ZvYTE08du0cmdfS16oyEZx3yGB04ztuR61gcd5wvLS1SeeC2GsqvSEj6lJBO5042xvRUybSWA7opZZcUqV/hm+0wMIrUpNp8QeTwal1DUNPbO2R6isLljnC7vhL04rVOkwQhnk3O/bC9tqeGWM7DzRzjct6VIcQ5ruIuHm6MMIaNnWWEu22JNHgIG/rv5Viyc73UdlHevBA0LaSyJIwkUMcZ8S6Tv7+dFRN/7j6h3RX3LmlRPMfPUsFvHdQRRS28oXBZ2WRSR2YYI7gjY+VUPB+OLd2omtyPEDhW/ZbzVsb7GplVKMdT4KVsW9K5NrStFy9xW4mkmEyQKsTmLKMzEsApz4gAFwfvmt7Uyi4vDKjLUso6rqbQjNjOlSdPrgZxUfyj8SlvrjoiBozoL6i4YbY22A9atDXmFx8O7y0umm4XJEA2QEbAZQTkr4gVI9D3ralVyTUuejG52RaceOzec2/EhbG4EJgaQlA+oOANydsEe1ea8pPq4zEcYzO5x6Z1nH4qwtvh3eXd0s/FJI8JpGhMamCnIHhAAHqe9OD/DS5i4ityzwaBK8mkFtWCW9sZ3FeyEqa4OKe+DxzjdZNSa2yenGtLzRytFfQ9OXII3SQfUp9R6j1HnW6qe4zaXS3cc9qI5FCNHJCzlCwLBgVOCARivnV51ZTwz6NmNOGso87h41d8Gd7W4OuJkfpMN9JIIVkz2GrGU8u496X4MsPkZPXrNn/kTH7q7OL8pXHEbuKS6WOGCHtEHDyPuCckDSoOAPPb77d/D+Vp7C5kksgktvMctbM2hkO+CjHIIGSMHG2B5Zr22WQnW1tqfPoeKuE4TzvpXHqaz40oOhbsPqEpA9d1J/vC10/BcnN5r+rVHn7/xmf35qkueWpLy5imvAqRwHVHaq2rLZB1SNgDyGFHp33Na6Dle6sryaexEU0U5y8DuUYHJbZsEbEtj2OMedcVkfD4s7/vg665eby42/RvOM/zhY/e4/wClUrxD/SaD+y/7Hqq4bw2eScXF501ZFZIoIyWCBsamZiBqc4A2AAA960N3y7eNxVL0RQ6UGgRmbxEYYZzpwDvnFRW0spvpo0sTeGl2mZnxY/muT/bj/wAYrr5TjvfkbfpSWYTprpDRSlsY8yJACfxWdz7wee7tTBAqeIqS7Pp06WB7YOc1kcvW1xBYpE8aGSJQiqJPC+Mb6tPh8/I9qlSSpS2zk64t3N74wS3wb+i7z/rV+3Y1g8u3o4dxDiUbfQEaZV9dJ1KB9w+K33w+5bubJpVnSIrK2vWsmSpAO2Cu/fvmuXMPIrXHE4LkaekoXqgnxEoSRgeYPhB+1bSsg7JpvZoxjCarhhbol+KWDcNveH3L/tqBO3q5J6hP4fP+5XoPAj1Li6m8tawKf6sQ3x/xGk/Ssfn7llr60McenqKyuhY4GexBPupNZnAeGNa2UcQAeRE3GrAZzu3iPqxO9ZWWKdaf9uPk1rrcJtf15+Dz/kNrj5viPyogLaz/ACpYDPUlxjSDnfvnHlVdxLlg3/DYYpyyzBI26hG6yaMHUPMHJBHvWp5U5cvrOe4lMUDi4OrSJiCp1M3fRv8AUR+BWxez4iZ/mCIcq4AtBM2kxaCD4tONeo5zjyFaWyzPVFrrf6EVxxDTJPv7mi5a5muOH3CWHERlTgRTg5wCcLv+0mdvVe3btn/Gb+b0/tl/wtXbxblSe/vIZbhUghg7IHDyOdQbcgYUZAHc+frtk/ETgFxewrDAseAwcyM+OwYYAwfXOa4pQ8sJbJ9+gcZ+KUd2uvUoeBf5rB/ZR/4FrzP4fG66d/8AKCEtrP1lgdWGxp0jB/JFei8ME0doqtGnVjVVEYk8LaQBnVp2zjPapbk3l6+sTNmKCQTMH2nKkHfbdDkb1EGlGfHRc03KHPZn8+5/gaTVnVoiznvnUuc+9SFxxN34ZZWTKIkuQq/NswKYVs4wNwSdPfH/AIpeM8Ev7m2uEdYdc7KFXrHRGiBSMZXxMTqzsPKvj8lyzcJWznWNJYQOlIH1KWGdzsCoIJUj3rSuUYRSbXPxz9GZ2RlKTaT4+fk2PE+FJBBYwLuiTxJvvkaXzn775+9SmhuB32fE1jcHHroP/sv719xW9Th/EjBbJKlu7wSpIZesRrCggA+HZsHc+3vVHxfgq3lsYrhcawDgHJRvIqfUH9fzUKejaTynz+S3DXvFYa4/Bi8pyhjdMpBVrlyGByCCkZBFb+pnkDlySytmhmKE9R2DKdipwAd+x27VTV57canjg9FWdKzycXzg4xnyz2qU5Y55Nxdz2dxGsM8JJQBiySoDpLoWVTs2xGP7jitNQ97yBJOY5HlEE8U8jrPCSW6UpOuPLAYOCcN5Hf2rM0MvhfPPzPE5bSGMdOFA7XDMRqOrTiMYwVB21Z7g1nc7cwvY2Ul0iJJ0sExsxXIJC7EA75I8q13BuT5LficlynRWBoI7dIVLakWPGk9sHtjHl6ms/nvgEl9YS20TIplwC75woDBtgAcnbH5oDly9x6S4YahbaTEkh6cpZ0Z8EKylR3XJBz+z27V18+8zvw+ya5SNJNBXVGzFchiF2IB3ya+cB4NPAYhptERY1WVowxeUomle4UKBknzPYZrj8QuWpL+xe2iaNDIVy76tgrBtgo3JxigOvj3N8lgI5LyKP5d3EZnickxluxZGUZX3ByPSqaXOk6casbZ7Z98eVTPHuVJOICKO8aNII3WRoYtTNIy9gWYDSme4AJPqKppc6TpAJ8gTgZ9yAcfpQE7yFzU/ELdpnjSMCR4wquW+g4JJKjz7V2cZ5r6d3FZwIJbiVTJgtpRIxkF3IBPcEBQMn2ro+HvLEthbNDM0b5leQMmr9s5IIYeVcuN8ps99DfWzqs8SGJkcExyRkk6Tp3VgSSGGfcGgNraTXHV0yxxdMqSJkc7MCBpZGGdwSQwJ+k5A2zmXV0scbSOcKgLM3oAMn91YdutyZQZDCkYUjppqdmY43LMFwoGdgMnPfbFY/MXCpLkRxgoIS4aYFmDsq7hVKjbxBSTnsMeeQBjcm81/OpMJIzDNBK0UtuTkr5qc+eV/GQayeceONZWUtyiLIYl1FGYrkZwcEA4O/pWosOTJLfirXVs6CGaNUmid5GdmUnDgnOCNhgk7Z7Zra86cEe8sZraIorTLp1vnAGQc+EbnagMvl+/ae1hmdVUyokmhSSAGUMBkgE7H0rY4qe4Fw+7hjtoXNuI4Y1Ryusu+lNK41ABBkAnufKqGgOq5nVEZ3ICqCzMewAGSfwKnOA8zTX0PzFrFEkLFhEZWbXIFONRCA9NSQcbk7dhVFd2qyRtG4yrqVYeoYYI/Qmprljly44fb/LQtDNChYxNIWSRQSTpfSrB8E/UNP2oCjsJneJGlTpuQC0WoNpPmNQ2bHrUcvPkzXd7biO0VrUxhWeZlEpl+lR4PCc4Xz3YVYWMcixqJnV5MeJ1XSpPsuTgeQ3J9zUbbclTpfXtyVs5RdGIrG+vwGL6TnScnODtjcCgLdSdIyMHHb3qO4X8QW+ca1vYVgJdo4LhXLQysvdMlQVfcYB75+2azh6SCJBOytJga2UaVLeekeQ9POpxuTRcQXEF+sTJLK8yNGza0LdiCyjDL/SHfJ2x3A23AeIyzdXqrGvTkaIaGZs6e5OoDH23+9abnXm644fBLcdCF4kdEQGVg7aiBqOEIXBJ232HvWy5O4DJaW3SnmM763YzEYZgTtq/racZrE+InLEvELI20LRpqZGLvq20sG2CjfOPUUBueHyTlnE6RBRp0OjltWc5BDKCpBA9c6vvWg49zhJBxGC0CQabhHcTPIy6dAydQC4OfLeqqHVpGsAN5gHIz7EgZ/SpHmHlKafiVtdr8sUt0dOjJq8esb5wpC48u9AUfBLx5oFkkEYLZIMb60Zc+FlYgHDLg9vOtDxPm2ePiaWMcUB6kLTrK8jLgKSMMAp8x3zW74FaSxxlZeioBxHFEDoSMABVy2CTsTnAG+ANqm+YeQ2u+JLcTCFoBbvbtCS2shySWBxhWGdvt3oDccl8z/P2i3HTMeWZSurUpKnGUbA1KfI4Fb6tDyfwee1g+XnlSVIvDDIAQ/THYSDtqAwMjv/fvqAUpSgFKUoBSlKAUpSgFKUoBSlKAUpSgFKUoBSlKAUpSgFKUoBSlKAUpSgFKUoBSlKAUpSgFKUoBSlKAUpSgFKUoBSlKAUpSgFKUoBSlKAUpSgFKUoBSlKAUpSgFKUoBSlKA/9k=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/>
              <a:t>Early Identification</a:t>
            </a:r>
            <a:endParaRPr lang="en-US" sz="4800" b="1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536273"/>
              </p:ext>
            </p:extLst>
          </p:nvPr>
        </p:nvGraphicFramePr>
        <p:xfrm>
          <a:off x="457200" y="1600200"/>
          <a:ext cx="8229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utoShape 6" descr="data:image/jpeg;base64,/9j/4AAQSkZJRgABAQAAAQABAAD/2wCEAAkGBxQTERUUEhQUFRUXFh4XFxgXGR4aHBobIiAYHCAiHiAiJCoiHx4xIRwgIzYiKC8rLy4uHx81ODMvOCotLisBCgoKDg0OGxAQGjImHyQ2MC8sNjczLCwsLjQxLyw0Ny8vLy80LCwsNDQvLDQsLCwsLCwsLCwsLCwsLCwsLCssLP/AABEIADIBBAMBIgACEQEDEQH/xAAcAAACAgMBAQAAAAAAAAAAAAAABgUHAQMEAgj/xAA8EAACAQMDAgMHAgQEBQUAAAABAgMABBEFEiEGMRNBUQciUmFxgZEUMiNCobEzcpKiNWKC0fAVF1Ozwf/EABkBAQADAQEAAAAAAAAAAAAAAAABAgMEBf/EACcRAAICAgICAgEFAQEAAAAAAAECABEDEiExE0FhgVEiQnGRocEE/9oADAMBAAIRAxEAPwBI6f0d7udYIiods43HA4Gak+rOi57BY2nMZEjFRsJPIGecgVG9O609ncLPGFZlzgPnHIx5EGpXq7rafUEjWZIlEbFhsDDORjnJNe0fJuK6nkjTQ33NvTPQNzfQ+NC0QXcV94kHI+1S3/tBffFB/qP/AGqL6W9oNxYweDEkLLuLZcMTk49GFXr01qbXFlDO4UPJGHIXOM/L5VzZsuXGb9ToxY8Tj5lGdRezu6s4GnlaIopAO1iTyQPT50n05dQ+0i5vbZoJY4FV9pJQMDwQeMsfSlnR7lYriGRxuVJUdh6gMCf6CunHvr+vuc+TTb9PUln6NuEjSSdobYSfsE8gRm/6cE+Y79s1wa/oUtpII5tuWUOpRgylT2IP2q2vab0w2oxQ3dm6y7EICg/vU4OVPxfLz+1JvQGhtqVysdznwrSMKVxtONzbUPn33fYYrJM1ruT12Jq+EBtQP4iVBau+SiO4HfapbH1wK1hCTgAkjuAKndb6onlnZopHhjViIY4mKKiA+7gLgZxyTVkaDG2pWUV2hMd7BKEeSM7TKqspKvjG4FSDz51o+UoASJRMasaBlNmNhyVIHzBoEZPYE/QGrN9ut0/6mGPe3hmHcUydpO5uSOxPzqC6E1ueC3v/AApGAS23IM5CtvUbgOwOGPNFyk496kHGA+txP8Fvhb8Gs+C3wt/pNW37HdTmlivzLNLIVVCpd2bbkTZxk8dh29BVe2PWV2kEsbTzOJI8AtI25GGCGVu4Py86DIxYqB1UeNaBvuQpib4W/BoEbHkKxH0NW17YL2X9HYhXcCRT4gBI3+5H+7Hfue9a/YRcyGS5jZnKKiFUJO1SWfOB2H2qvnPj3qW8I30uVSYW+Fvwa8spHcEfXirO9kPVEzXzQzzSSLKpI8Ri2HXnjPbIzx8hS5rmkSTazJbSuzFpyC7HJEZO/PPkEP04q4ynYqR1zKnGNQwPcU62CFvhb8GrP9sNjHLBZ3tuB4TJ4fA/lIDJ/Zh9xS9ea7cw6XbRCeUGaSSXO9gyxLtRFBzkKWDHA9Khcuyggdw2LUkExQ8Fvhb8GsMhHcEfUYq3faBqsy6NYSLNIjuU3MrlWb+Gx5IOT60p2WpNPcadDqWWSNi2+Rs7kk2FA2fLK+fkaLlJF1+f8ktiANXFOKykYbkjkZfVUYj8gYrWImPZWP0Bq1fa0t9b3MdxA8qW6qoTwyQkbDuGUcYPz4Pak7VetriQFYS9uGleZ/DcgszkdyMHAAxiiZGcAgSHxqpomLngt8Lfg1jwW+Fvwat3rrUpk0SxdJpVdjHudXYM38NzyQcmo/2b9U3Fzf20csjnZDIrHcf4g/cpYdiw5GaqMzaFq6uW8S7a3Kz8Fvhb/SawIyewJ+gNP3Uuu3kesT+BNMRFJv8AD3nZsVVZgVzjGM/muj2Qai76nIAzrHIskhj3HbksCMjsSM4zVjlITavVyPENtblctGQMkED1IIrCxk9gT9ATVq9Oa1cHXpoGlkkhaWVWjcllCjJGAeBj5Vqs7r9J1A0Fq5WBnO+IH3M7CxAHYHI7+Xaq+Y9V6uT4R3fupVxFehC3wt+DVpdf6LHqFqmqWIzlczIO5A8yPjXsR5j6crHT+t3CadfKs8oCiDZhz7gLsDt590EelWXLstgc9GVOLVqMUaKKK2mMYOgliOoQLOqNG7bCHGRkggf1xTv7ZNAggitzbQJGWkYN4aYJG3zxVUg1YWke127iQJNHFPgYDHKsfqRkH8CufKj7h1/qdGN01KtGX2T9N201jvuLeN38Vhl05xxjv5U+6JLG1ohhAWIqfDC9tuTjHyxVK9Qe1O7uI2iRY4EYYbZkuQe43HsPoM/OvGke1C7t7eO3SO2KRpsBZXzj54cDP2rnf/z5H5M3XNjXgRFTsPpXTYWjTSJFGMu7BVHbJPaucCurTb1oZo5UxujcOuRkZByM/Ku89cThFXzJrozrCbT5QVJaEn+JEexHmQP5X/8ADX0LHbwRXDMNqzXCjI7FxHnnHqA/J+lUBJ1RbtP+obT4jNu3nEriMv33GPB8+cZxXLrXWF3c3CXDybZI/wDD8MbQnrtBz3885zXJlwHIbqvzOrHlGMVd/iRWqWLQTSQuMNG7IfseD9xz96tf2X6gtlpM1xMcK1x7mTjdwicfcH8Uiar1Sl0wku7SOSYDBkjkaLeB8ajIP1GKjta16W5VEfakUYxHFGNsaD5Akkn5kk1q6NkUKfuZqyoxYH+I7+3dD+rtz5GEgH5hjn+4/NK3TPFrqLHt+nVM/wDM0i7R9fdP4rtXrxpIEgvbaG7SP9jOWRx5fuHy8+PvUPq+vGZBFHFFbwBtwjizy3bc7Ekucfj0qERggQiS7qW3Bj77Ef8AC1H/ACR/2nqpx+z/AKf/AMpv6X63NjG6Q20RMgAlZmcl8ZA4zgfuPb1pdM8Xi7vAXw//AIt74xjH7s7/AJ96sikOxI7qQxBRRfUtn2na1PbWunm3laPchDYxzhI8dx86z7GteuLma5E8rSBY0Kg44JL57D5UkdS9bm9hSKW2hHhjETK0gKcAeuDwBwa19I9Ztp4bwbeJncAO7s+WAJI4zgd/KsfCfFrXP1+Zr5R5LviQ/T+pfpruGfyjlDH/AC5w3+0mrV9pVkLeWe+GP4lsIIzxzI5Kkj6Rgmqhv5kdyyRLEp/kVmYfPliT9qmepOr5ryG3hlChYBgbc5c4C5bPngeXqa1fGWYMPuZI4VSP6j30WP8A1DQ7iz7yw5CD/fH/AFBX7UhdbSAXPgqcrbxpbj6qPe/3Fqz0d1ZLp8kjxKj+IoVlfOODkHjz5P5NQyz5k3yDxMsWcEkbiTk8jkcnyomMq5Pr1D5AyAe5a/WmoSQ6Lp7RMFJ2A5VW48Nj/MDSBqs82ozNKsZZlhXxcYA90YJ+WcdvrUpqfX3j26W0tnA0UeNi75QVwMDDBs9uK5rHrU26qtra28O2QSNy77yAy4Ys2SPePnVMaMo655l3dWPfEZPZj1tI0qWN1/GhlGxC3JXg8H4lI457Ur+0XQ47O+eKL/DKh1Hwhs8fTivWndVRW8xnt7GJJudpaR3jQnuVTjH548qhr7VXnuDPcfxWZssCSoI9BjlR9KsiEOWAof8AZVnBQKTZlj+0H/gOn/5o/wD63pe9j3/FI/8AI/8AatOsdcm4tUtZLWERR48Pa8gKEAqDnPPB8+9RvSnUf6GTxUhjkl5Cs7ONoIwRgHB+pqBjYYitc8yS6+QNcZOsOqJYdQvoiQ0Thotu1cjcgwd2M9/nWfY5bMmprvUrut2cZ81O3BqD1PqiK4maeawgaRiCx8SYBj25UNjyrrsevniunuhbQmVhsB3OFRAFG1VBxj3e9QUbTUD1J3XfYn3Hjpq7Sa/1K3RYre63P4M8a++Rkg5znJBweO4J9KQOkLaSPV4kmBEqyOH3cndsfJz5575881xz9TP+sF5DGkMu4u21mZXY98hjwD2wMVLXHtAL3S3bWduZ0GA26QDsRyucE4JGTQY2W6HY/wBg5FarPRnP7NOrzYSgSc28uBIO+09g4H9/UfQU0dbdKJZ217NAV/T3AgKAHIU+ISQP+XBBFVpfTo7ZjiWFcfsVmYfliT9ql26tnOn/AKFwrRbgVY53KAQdo8sZq74yWDL9yq5BRU/UX6KKK3nPNkDqGBdd6juobbkfXypq686XjtSktqWe3ctHk8lJVJDKePlx9DSnGFyN2dvnt74+WabIus/DN2I0LR3D+NGsmD4Uuchx5Ej+4Ws32sFZqmtENPes9LxW2mR3DFnuHm8JgGwsfDErjHLDbg898+lKdvjeu4bhkAjOMj6+VMF71DG+mxWe2TfHKZvEJBDMd2QfP+bvS9blQ6ls7QQTtxn7Z4om1HaH1sVHLrDpqG0uJ0SGVoY41PiF+VZuFzxgjd5d6Sabuo+o7a7vDcPHOFZVDRhlAbb2BPpnFKIqMW2v6u4y1fEbOotKt7e3sZliZjcxM7gyHAI2cLxx+4981z9SdPxxW1td27OYZ8jbJgtG48sgAMO/OB2r3ruvQXEFpCVmX9NGUz7p3A7efl+2uHXtfNxHDCqCOCBSI0zk5PdmPmx/pUKH4+7lmKczb0Rpcd1exQTBikmQSrbSMAnj8VG6xCqXEqICFSRkAJycKxXk+vFdvSGrpaXcdw6s4jyQq4GSQR5/WuHVbhZJ5JEDAO7PhsZG4k44+tW53+KlONPmTVroKJp/6643MHk8KGNTt3Nzks2CQODwOeO9Q7ywtG38NklBG0qxKFedwIbJB7YIPrxUnYdRD9G1lcIXh3+JGykB435zjPDKc9j6moyR4BGwVZGckYZiAFHc4A7k9ue1Bdm5JqhU4qa5+mYzpzTRsxuYHU3KeSxuMrgfLzP+b0qA0mWJJkadWeNTkquPex2Bz5etMHTnWTxSym6LzxSxsjp7o3bvM+nn+aZNv2xj1/d7inTTd6NAukxXYVvFknMR9/3QBvOQMd/d9aWZtu47N23Pu7sZx88cZpjk1+BtNismSUGOUy7xtwSd2Rj096j3xUhK5uLNFdWovEWHgq6qFAO85Zm8yccD6CuWtBKEVO3RtNe5njgjxukYKCew9SfoOakeoLe3trl4I0aURNsd3cqWYd9oXAUZ453VFabfPBKk0Rw8bBlPfkevy8qlNd1O3upmnKSRO5zIqEMpbzK5wRnvg1mb2+Jda1+ZFX3h+I3g7/D/AJQ+Cw4HBIwDznmmTRdCil0y4ufDd5opVRQrHDA7e4AznnypavZEZyYkKJ/KpO49vM+ZPep7S9ehj0+ezdJSZpFcuu3C7duBg9+1HuhXxJSrNyJ1q3EcpQRtEyqA6M27D4ycH05HHlUn0jZ2kplF74iIqBvFjb9uSF5XByOc/aorUZomCeGJNwB8RpCCWPljHYADFbdKvI0jnWQSEyIEXbjA94Nk5+lCCVkCg8mJemP010YrlfFjaN5IpEfasgVSwKkZB8sjy/rSxHjcN2duRnHfGecfPFMmh9XtFbSW0yeNGUbwc43QuQVyp+HB7fjzpYom3O0OV41jdpGlW09pfXHhOv6fYY18UnIYt+4457eWKWr14yQYlZBtG4M273vPBwOPrU1oWvRQWd1bskha5CjcMYXbux35Pelyig2b+oYjURr0LQoptOubgxu0sLqqhWOGDY7gDP4qD1q3EcuwRtEyqodGbdh8ZOD6YI48qldJ16GOwuLR0lJndWLLtwu3GOD37VEajNEwTwxJuAPiPIQSx4xjHYADFQu2xuWbXUVJzoDQ4buWZJg52QtIuxtpyuOOxyDmvOoaLCumx3RDwTvIVELtnxE+NQQGAHryP6Vr6K6hSykld0d98TRAKQMZ8+fpWLnX45rJbedHeSEkW8+RuCH+ST1H/n1qQ+/xxJBTT5i7RRRW8whRRRSIUUUUiFFFFIhRRRSIUUUUiFFFFIhRRRSIUUUUkwooopIhRRRSJmsUUUiFFFFImaxRRSIUUUUiFFFFIhWaKKRMUUUUif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QTERUUEhQUFRUXFh4XFxgXGR4aHBobIiAYHCAiHiAiJCoiHx4xIRwgIzYiKC8rLy4uHx81ODMvOCotLisBCgoKDg0OGxAQGjImHyQ2MC8sNjczLCwsLjQxLyw0Ny8vLy80LCwsNDQvLDQsLCwsLCwsLCwsLCwsLCwsLCssLP/AABEIADIBBAMBIgACEQEDEQH/xAAcAAACAgMBAQAAAAAAAAAAAAAABgUHAQMEAgj/xAA8EAACAQMDAgMHAgQEBQUAAAABAgMABBEFEiEGMRNBUQciUmFxgZEUMiNCobEzcpKiNWKC0fAVF1Ozwf/EABkBAQADAQEAAAAAAAAAAAAAAAABAgMEBf/EACcRAAICAgICAgEFAQEAAAAAAAECABEDEiExE0FhgVEiQnGRocEE/9oADAMBAAIRAxEAPwBI6f0d7udYIiods43HA4Gak+rOi57BY2nMZEjFRsJPIGecgVG9O609ncLPGFZlzgPnHIx5EGpXq7rafUEjWZIlEbFhsDDORjnJNe0fJuK6nkjTQ33NvTPQNzfQ+NC0QXcV94kHI+1S3/tBffFB/qP/AGqL6W9oNxYweDEkLLuLZcMTk49GFXr01qbXFlDO4UPJGHIXOM/L5VzZsuXGb9ToxY8Tj5lGdRezu6s4GnlaIopAO1iTyQPT50n05dQ+0i5vbZoJY4FV9pJQMDwQeMsfSlnR7lYriGRxuVJUdh6gMCf6CunHvr+vuc+TTb9PUln6NuEjSSdobYSfsE8gRm/6cE+Y79s1wa/oUtpII5tuWUOpRgylT2IP2q2vab0w2oxQ3dm6y7EICg/vU4OVPxfLz+1JvQGhtqVysdznwrSMKVxtONzbUPn33fYYrJM1ruT12Jq+EBtQP4iVBau+SiO4HfapbH1wK1hCTgAkjuAKndb6onlnZopHhjViIY4mKKiA+7gLgZxyTVkaDG2pWUV2hMd7BKEeSM7TKqspKvjG4FSDz51o+UoASJRMasaBlNmNhyVIHzBoEZPYE/QGrN9ut0/6mGPe3hmHcUydpO5uSOxPzqC6E1ueC3v/AApGAS23IM5CtvUbgOwOGPNFyk496kHGA+txP8Fvhb8Gs+C3wt/pNW37HdTmlivzLNLIVVCpd2bbkTZxk8dh29BVe2PWV2kEsbTzOJI8AtI25GGCGVu4Py86DIxYqB1UeNaBvuQpib4W/BoEbHkKxH0NW17YL2X9HYhXcCRT4gBI3+5H+7Hfue9a/YRcyGS5jZnKKiFUJO1SWfOB2H2qvnPj3qW8I30uVSYW+Fvwa8spHcEfXirO9kPVEzXzQzzSSLKpI8Ri2HXnjPbIzx8hS5rmkSTazJbSuzFpyC7HJEZO/PPkEP04q4ynYqR1zKnGNQwPcU62CFvhb8GrP9sNjHLBZ3tuB4TJ4fA/lIDJ/Zh9xS9ea7cw6XbRCeUGaSSXO9gyxLtRFBzkKWDHA9Khcuyggdw2LUkExQ8Fvhb8GsMhHcEfUYq3faBqsy6NYSLNIjuU3MrlWb+Gx5IOT60p2WpNPcadDqWWSNi2+Rs7kk2FA2fLK+fkaLlJF1+f8ktiANXFOKykYbkjkZfVUYj8gYrWImPZWP0Bq1fa0t9b3MdxA8qW6qoTwyQkbDuGUcYPz4Pak7VetriQFYS9uGleZ/DcgszkdyMHAAxiiZGcAgSHxqpomLngt8Lfg1jwW+Fvwat3rrUpk0SxdJpVdjHudXYM38NzyQcmo/2b9U3Fzf20csjnZDIrHcf4g/cpYdiw5GaqMzaFq6uW8S7a3Kz8Fvhb/SawIyewJ+gNP3Uuu3kesT+BNMRFJv8AD3nZsVVZgVzjGM/muj2Qai76nIAzrHIskhj3HbksCMjsSM4zVjlITavVyPENtblctGQMkED1IIrCxk9gT9ATVq9Oa1cHXpoGlkkhaWVWjcllCjJGAeBj5Vqs7r9J1A0Fq5WBnO+IH3M7CxAHYHI7+Xaq+Y9V6uT4R3fupVxFehC3wt+DVpdf6LHqFqmqWIzlczIO5A8yPjXsR5j6crHT+t3CadfKs8oCiDZhz7gLsDt590EelWXLstgc9GVOLVqMUaKKK2mMYOgliOoQLOqNG7bCHGRkggf1xTv7ZNAggitzbQJGWkYN4aYJG3zxVUg1YWke127iQJNHFPgYDHKsfqRkH8CufKj7h1/qdGN01KtGX2T9N201jvuLeN38Vhl05xxjv5U+6JLG1ohhAWIqfDC9tuTjHyxVK9Qe1O7uI2iRY4EYYbZkuQe43HsPoM/OvGke1C7t7eO3SO2KRpsBZXzj54cDP2rnf/z5H5M3XNjXgRFTsPpXTYWjTSJFGMu7BVHbJPaucCurTb1oZo5UxujcOuRkZByM/Ku89cThFXzJrozrCbT5QVJaEn+JEexHmQP5X/8ADX0LHbwRXDMNqzXCjI7FxHnnHqA/J+lUBJ1RbtP+obT4jNu3nEriMv33GPB8+cZxXLrXWF3c3CXDybZI/wDD8MbQnrtBz3885zXJlwHIbqvzOrHlGMVd/iRWqWLQTSQuMNG7IfseD9xz96tf2X6gtlpM1xMcK1x7mTjdwicfcH8Uiar1Sl0wku7SOSYDBkjkaLeB8ajIP1GKjta16W5VEfakUYxHFGNsaD5Akkn5kk1q6NkUKfuZqyoxYH+I7+3dD+rtz5GEgH5hjn+4/NK3TPFrqLHt+nVM/wDM0i7R9fdP4rtXrxpIEgvbaG7SP9jOWRx5fuHy8+PvUPq+vGZBFHFFbwBtwjizy3bc7Ekucfj0qERggQiS7qW3Bj77Ef8AC1H/ACR/2nqpx+z/AKf/AMpv6X63NjG6Q20RMgAlZmcl8ZA4zgfuPb1pdM8Xi7vAXw//AIt74xjH7s7/AJ96sikOxI7qQxBRRfUtn2na1PbWunm3laPchDYxzhI8dx86z7GteuLma5E8rSBY0Kg44JL57D5UkdS9bm9hSKW2hHhjETK0gKcAeuDwBwa19I9Ztp4bwbeJncAO7s+WAJI4zgd/KsfCfFrXP1+Zr5R5LviQ/T+pfpruGfyjlDH/AC5w3+0mrV9pVkLeWe+GP4lsIIzxzI5Kkj6Rgmqhv5kdyyRLEp/kVmYfPliT9qmepOr5ryG3hlChYBgbc5c4C5bPngeXqa1fGWYMPuZI4VSP6j30WP8A1DQ7iz7yw5CD/fH/AFBX7UhdbSAXPgqcrbxpbj6qPe/3Fqz0d1ZLp8kjxKj+IoVlfOODkHjz5P5NQyz5k3yDxMsWcEkbiTk8jkcnyomMq5Pr1D5AyAe5a/WmoSQ6Lp7RMFJ2A5VW48Nj/MDSBqs82ozNKsZZlhXxcYA90YJ+WcdvrUpqfX3j26W0tnA0UeNi75QVwMDDBs9uK5rHrU26qtra28O2QSNy77yAy4Ys2SPePnVMaMo655l3dWPfEZPZj1tI0qWN1/GhlGxC3JXg8H4lI457Ur+0XQ47O+eKL/DKh1Hwhs8fTivWndVRW8xnt7GJJudpaR3jQnuVTjH548qhr7VXnuDPcfxWZssCSoI9BjlR9KsiEOWAof8AZVnBQKTZlj+0H/gOn/5o/wD63pe9j3/FI/8AI/8AatOsdcm4tUtZLWERR48Pa8gKEAqDnPPB8+9RvSnUf6GTxUhjkl5Cs7ONoIwRgHB+pqBjYYitc8yS6+QNcZOsOqJYdQvoiQ0Thotu1cjcgwd2M9/nWfY5bMmprvUrut2cZ81O3BqD1PqiK4maeawgaRiCx8SYBj25UNjyrrsevniunuhbQmVhsB3OFRAFG1VBxj3e9QUbTUD1J3XfYn3Hjpq7Sa/1K3RYre63P4M8a++Rkg5znJBweO4J9KQOkLaSPV4kmBEqyOH3cndsfJz5575881xz9TP+sF5DGkMu4u21mZXY98hjwD2wMVLXHtAL3S3bWduZ0GA26QDsRyucE4JGTQY2W6HY/wBg5FarPRnP7NOrzYSgSc28uBIO+09g4H9/UfQU0dbdKJZ217NAV/T3AgKAHIU+ISQP+XBBFVpfTo7ZjiWFcfsVmYfliT9ql26tnOn/AKFwrRbgVY53KAQdo8sZq74yWDL9yq5BRU/UX6KKK3nPNkDqGBdd6juobbkfXypq686XjtSktqWe3ctHk8lJVJDKePlx9DSnGFyN2dvnt74+WabIus/DN2I0LR3D+NGsmD4Uuchx5Ej+4Ws32sFZqmtENPes9LxW2mR3DFnuHm8JgGwsfDErjHLDbg898+lKdvjeu4bhkAjOMj6+VMF71DG+mxWe2TfHKZvEJBDMd2QfP+bvS9blQ6ls7QQTtxn7Z4om1HaH1sVHLrDpqG0uJ0SGVoY41PiF+VZuFzxgjd5d6Sabuo+o7a7vDcPHOFZVDRhlAbb2BPpnFKIqMW2v6u4y1fEbOotKt7e3sZliZjcxM7gyHAI2cLxx+4981z9SdPxxW1td27OYZ8jbJgtG48sgAMO/OB2r3ruvQXEFpCVmX9NGUz7p3A7efl+2uHXtfNxHDCqCOCBSI0zk5PdmPmx/pUKH4+7lmKczb0Rpcd1exQTBikmQSrbSMAnj8VG6xCqXEqICFSRkAJycKxXk+vFdvSGrpaXcdw6s4jyQq4GSQR5/WuHVbhZJ5JEDAO7PhsZG4k44+tW53+KlONPmTVroKJp/6643MHk8KGNTt3Nzks2CQODwOeO9Q7ywtG38NklBG0qxKFedwIbJB7YIPrxUnYdRD9G1lcIXh3+JGykB435zjPDKc9j6moyR4BGwVZGckYZiAFHc4A7k9ue1Bdm5JqhU4qa5+mYzpzTRsxuYHU3KeSxuMrgfLzP+b0qA0mWJJkadWeNTkquPex2Bz5etMHTnWTxSym6LzxSxsjp7o3bvM+nn+aZNv2xj1/d7inTTd6NAukxXYVvFknMR9/3QBvOQMd/d9aWZtu47N23Pu7sZx88cZpjk1+BtNismSUGOUy7xtwSd2Rj096j3xUhK5uLNFdWovEWHgq6qFAO85Zm8yccD6CuWtBKEVO3RtNe5njgjxukYKCew9SfoOakeoLe3trl4I0aURNsd3cqWYd9oXAUZ453VFabfPBKk0Rw8bBlPfkevy8qlNd1O3upmnKSRO5zIqEMpbzK5wRnvg1mb2+Jda1+ZFX3h+I3g7/D/AJQ+Cw4HBIwDznmmTRdCil0y4ufDd5opVRQrHDA7e4AznnypavZEZyYkKJ/KpO49vM+ZPep7S9ehj0+ezdJSZpFcuu3C7duBg9+1HuhXxJSrNyJ1q3EcpQRtEyqA6M27D4ycH05HHlUn0jZ2kplF74iIqBvFjb9uSF5XByOc/aorUZomCeGJNwB8RpCCWPljHYADFbdKvI0jnWQSEyIEXbjA94Nk5+lCCVkCg8mJemP010YrlfFjaN5IpEfasgVSwKkZB8sjy/rSxHjcN2duRnHfGecfPFMmh9XtFbSW0yeNGUbwc43QuQVyp+HB7fjzpYom3O0OV41jdpGlW09pfXHhOv6fYY18UnIYt+4457eWKWr14yQYlZBtG4M273vPBwOPrU1oWvRQWd1bskha5CjcMYXbux35Pelyig2b+oYjURr0LQoptOubgxu0sLqqhWOGDY7gDP4qD1q3EcuwRtEyqodGbdh8ZOD6YI48qldJ16GOwuLR0lJndWLLtwu3GOD37VEajNEwTwxJuAPiPIQSx4xjHYADFQu2xuWbXUVJzoDQ4buWZJg52QtIuxtpyuOOxyDmvOoaLCumx3RDwTvIVELtnxE+NQQGAHryP6Vr6K6hSykld0d98TRAKQMZ8+fpWLnX45rJbedHeSEkW8+RuCH+ST1H/n1qQ+/xxJBTT5i7RRRW8whRRRSIUUUUiFFFFIhRRRSIUUUUiFFFFIhRRRSIUUUUkwooopIhRRRSJmsUUUiFFFFImaxRRSIUUUUiFFFFIhWaKKRMUUUUif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BUUEBQRFRUVGRgXGBAYFRoaFxsdHRocHCIeGh4YISYfGhwjHh0YIC8hLycuLC8tGR8xNTAqNSYrLykBCQoKDgwOGg8PGiokHiQ1MDQ1NSk1NSksNDU1NS41LzU1KiwuKi8pLCwtLCw0LCwpKSwsLCwpLC01KS0wLDQsLP/AABEIAFsA8AMBIgACEQEDEQH/xAAcAAEBAAIDAQEAAAAAAAAAAAAABgQFAgMHAQj/xABBEAACAQMCBAQFAQIJDQAAAAABAgMABBESIQUGEzEiQVFhBxQycYGRQqEVIzM1UmJzsbIkNDZTcoKDkrPC0dLw/8QAGQEBAQEBAQEAAAAAAAAAAAAAAAIDAQQF/8QAJxEAAgIBBAEDBAMAAAAAAAAAAAECAxESITFBE1FxwYGx0eEEQpH/2gAMAwEAAhEDEQA/APcaUpQClKUApSlAKUpQClKUApSlAKUpQClKUApSlAKUpQClKUApSlAKUpQClKUApSlAK+Vj8R1dGTp51aG04750nGPfOK89+Hz8TN3/AJd810um38oPDq2x+e9awr1RcsrYynZpko45PS6+V5t8QX4kLsfI/NdLpr/Jjw6snP5xioaHmviTyCJLi5aQkqIwfFkZyMY77H9K3r/iOcdSkjCz+WoS0uLP0FX2or4bPelJvn+vnUmjqjywc4/OK6viZzjNZiKO3IRpdRMxGdIBA8IO2d8/j3rHwt2eNPJt5kq/I1guqVNfwTcRyW7w3U8qFwJUcoyshU+IYUY309vI1yTmV7ieSGyVGEJ0yXMhPTDf0VC7u3fO4AqfHnhleT1RR0qPn5wmguBbXSQpJKP4i4DN0XOcYYEakOdvPcj1rjyXzjPfSyq0UKJCQrEOxYk6sacjGPCap0yUdXRKujnT2WVKm+O8auormGKGKBxOWCszspXSoZi2AdsdsVrZ+cLpeIJZGO21uuoSa5NI2Jx9OfKuKqTWV7nXbFPD9i2pUPxvnG8tUmaWC3xCY9w74dZCQCpK9wQQR/8AHecE4nPcWazaYFeRQyJqcrg4+o4znv2FJVSitT4Cti3pXJvKVC8u863d4kzxQWwMJxoMj5Y4JwDpwO3nWdyLzfJxBZHaOKNUOnSHZmzgHJyAAMH9RXZUzim30cjdGTSXZWUqZ4Xzos3EJ7MLgxDwyavqIxqGMbYz6nsa5XXGboXvy8UduVMZl6jO4IXVpAYAdyfT0NT45Zw/cryxxlexSUqH5d5yuryWeNIrVWgOlizyYPiZdsL6qf1rv4rz21rZmW4iXrdV4RCrHSSpO+ojOnAz28wKp0TT09kq+DWrosaVLS8ZvYTE08du0cmdfS16oyEZx3yGB04ztuR61gcd5wvLS1SeeC2GsqvSEj6lJBO5042xvRUybSWA7opZZcUqV/hm+0wMIrUpNp8QeTwal1DUNPbO2R6isLljnC7vhL04rVOkwQhnk3O/bC9tqeGWM7DzRzjct6VIcQ5ruIuHm6MMIaNnWWEu22JNHgIG/rv5Viyc73UdlHevBA0LaSyJIwkUMcZ8S6Tv7+dFRN/7j6h3RX3LmlRPMfPUsFvHdQRRS28oXBZ2WRSR2YYI7gjY+VUPB+OLd2omtyPEDhW/ZbzVsb7GplVKMdT4KVsW9K5NrStFy9xW4mkmEyQKsTmLKMzEsApz4gAFwfvmt7Uyi4vDKjLUso6rqbQjNjOlSdPrgZxUfyj8SlvrjoiBozoL6i4YbY22A9atDXmFx8O7y0umm4XJEA2QEbAZQTkr4gVI9D3ralVyTUuejG52RaceOzec2/EhbG4EJgaQlA+oOANydsEe1ea8pPq4zEcYzO5x6Z1nH4qwtvh3eXd0s/FJI8JpGhMamCnIHhAAHqe9OD/DS5i4ityzwaBK8mkFtWCW9sZ3FeyEqa4OKe+DxzjdZNSa2yenGtLzRytFfQ9OXII3SQfUp9R6j1HnW6qe4zaXS3cc9qI5FCNHJCzlCwLBgVOCARivnV51ZTwz6NmNOGso87h41d8Gd7W4OuJkfpMN9JIIVkz2GrGU8u496X4MsPkZPXrNn/kTH7q7OL8pXHEbuKS6WOGCHtEHDyPuCckDSoOAPPb77d/D+Vp7C5kksgktvMctbM2hkO+CjHIIGSMHG2B5Zr22WQnW1tqfPoeKuE4TzvpXHqaz40oOhbsPqEpA9d1J/vC10/BcnN5r+rVHn7/xmf35qkueWpLy5imvAqRwHVHaq2rLZB1SNgDyGFHp33Na6Dle6sryaexEU0U5y8DuUYHJbZsEbEtj2OMedcVkfD4s7/vg665eby42/RvOM/zhY/e4/wClUrxD/SaD+y/7Hqq4bw2eScXF501ZFZIoIyWCBsamZiBqc4A2AAA960N3y7eNxVL0RQ6UGgRmbxEYYZzpwDvnFRW0spvpo0sTeGl2mZnxY/muT/bj/wAYrr5TjvfkbfpSWYTprpDRSlsY8yJACfxWdz7wee7tTBAqeIqS7Pp06WB7YOc1kcvW1xBYpE8aGSJQiqJPC+Mb6tPh8/I9qlSSpS2zk64t3N74wS3wb+i7z/rV+3Y1g8u3o4dxDiUbfQEaZV9dJ1KB9w+K33w+5bubJpVnSIrK2vWsmSpAO2Cu/fvmuXMPIrXHE4LkaekoXqgnxEoSRgeYPhB+1bSsg7JpvZoxjCarhhbol+KWDcNveH3L/tqBO3q5J6hP4fP+5XoPAj1Li6m8tawKf6sQ3x/xGk/Ssfn7llr60McenqKyuhY4GexBPupNZnAeGNa2UcQAeRE3GrAZzu3iPqxO9ZWWKdaf9uPk1rrcJtf15+Dz/kNrj5viPyogLaz/ACpYDPUlxjSDnfvnHlVdxLlg3/DYYpyyzBI26hG6yaMHUPMHJBHvWp5U5cvrOe4lMUDi4OrSJiCp1M3fRv8AUR+BWxez4iZ/mCIcq4AtBM2kxaCD4tONeo5zjyFaWyzPVFrrf6EVxxDTJPv7mi5a5muOH3CWHERlTgRTg5wCcLv+0mdvVe3btn/Gb+b0/tl/wtXbxblSe/vIZbhUghg7IHDyOdQbcgYUZAHc+frtk/ETgFxewrDAseAwcyM+OwYYAwfXOa4pQ8sJbJ9+gcZ+KUd2uvUoeBf5rB/ZR/4FrzP4fG66d/8AKCEtrP1lgdWGxp0jB/JFei8ME0doqtGnVjVVEYk8LaQBnVp2zjPapbk3l6+sTNmKCQTMH2nKkHfbdDkb1EGlGfHRc03KHPZn8+5/gaTVnVoiznvnUuc+9SFxxN34ZZWTKIkuQq/NswKYVs4wNwSdPfH/AIpeM8Ev7m2uEdYdc7KFXrHRGiBSMZXxMTqzsPKvj8lyzcJWznWNJYQOlIH1KWGdzsCoIJUj3rSuUYRSbXPxz9GZ2RlKTaT4+fk2PE+FJBBYwLuiTxJvvkaXzn775+9SmhuB32fE1jcHHroP/sv719xW9Th/EjBbJKlu7wSpIZesRrCggA+HZsHc+3vVHxfgq3lsYrhcawDgHJRvIqfUH9fzUKejaTynz+S3DXvFYa4/Bi8pyhjdMpBVrlyGByCCkZBFb+pnkDlySytmhmKE9R2DKdipwAd+x27VTV57canjg9FWdKzycXzg4xnyz2qU5Y55Nxdz2dxGsM8JJQBiySoDpLoWVTs2xGP7jitNQ97yBJOY5HlEE8U8jrPCSW6UpOuPLAYOCcN5Hf2rM0MvhfPPzPE5bSGMdOFA7XDMRqOrTiMYwVB21Z7g1nc7cwvY2Ul0iJJ0sExsxXIJC7EA75I8q13BuT5LficlynRWBoI7dIVLakWPGk9sHtjHl6ms/nvgEl9YS20TIplwC75woDBtgAcnbH5oDly9x6S4YahbaTEkh6cpZ0Z8EKylR3XJBz+z27V18+8zvw+ya5SNJNBXVGzFchiF2IB3ya+cB4NPAYhptERY1WVowxeUomle4UKBknzPYZrj8QuWpL+xe2iaNDIVy76tgrBtgo3JxigOvj3N8lgI5LyKP5d3EZnickxluxZGUZX3ByPSqaXOk6casbZ7Z98eVTPHuVJOICKO8aNII3WRoYtTNIy9gWYDSme4AJPqKppc6TpAJ8gTgZ9yAcfpQE7yFzU/ELdpnjSMCR4wquW+g4JJKjz7V2cZ5r6d3FZwIJbiVTJgtpRIxkF3IBPcEBQMn2ro+HvLEthbNDM0b5leQMmr9s5IIYeVcuN8ps99DfWzqs8SGJkcExyRkk6Tp3VgSSGGfcGgNraTXHV0yxxdMqSJkc7MCBpZGGdwSQwJ+k5A2zmXV0scbSOcKgLM3oAMn91YdutyZQZDCkYUjppqdmY43LMFwoGdgMnPfbFY/MXCpLkRxgoIS4aYFmDsq7hVKjbxBSTnsMeeQBjcm81/OpMJIzDNBK0UtuTkr5qc+eV/GQayeceONZWUtyiLIYl1FGYrkZwcEA4O/pWosOTJLfirXVs6CGaNUmid5GdmUnDgnOCNhgk7Z7Zra86cEe8sZraIorTLp1vnAGQc+EbnagMvl+/ae1hmdVUyokmhSSAGUMBkgE7H0rY4qe4Fw+7hjtoXNuI4Y1Ryusu+lNK41ABBkAnufKqGgOq5nVEZ3ICqCzMewAGSfwKnOA8zTX0PzFrFEkLFhEZWbXIFONRCA9NSQcbk7dhVFd2qyRtG4yrqVYeoYYI/Qmprljly44fb/LQtDNChYxNIWSRQSTpfSrB8E/UNP2oCjsJneJGlTpuQC0WoNpPmNQ2bHrUcvPkzXd7biO0VrUxhWeZlEpl+lR4PCc4Xz3YVYWMcixqJnV5MeJ1XSpPsuTgeQ3J9zUbbclTpfXtyVs5RdGIrG+vwGL6TnScnODtjcCgLdSdIyMHHb3qO4X8QW+ca1vYVgJdo4LhXLQysvdMlQVfcYB75+2azh6SCJBOytJga2UaVLeekeQ9POpxuTRcQXEF+sTJLK8yNGza0LdiCyjDL/SHfJ2x3A23AeIyzdXqrGvTkaIaGZs6e5OoDH23+9abnXm644fBLcdCF4kdEQGVg7aiBqOEIXBJ232HvWy5O4DJaW3SnmM763YzEYZgTtq/racZrE+InLEvELI20LRpqZGLvq20sG2CjfOPUUBueHyTlnE6RBRp0OjltWc5BDKCpBA9c6vvWg49zhJBxGC0CQabhHcTPIy6dAydQC4OfLeqqHVpGsAN5gHIz7EgZ/SpHmHlKafiVtdr8sUt0dOjJq8esb5wpC48u9AUfBLx5oFkkEYLZIMb60Zc+FlYgHDLg9vOtDxPm2ePiaWMcUB6kLTrK8jLgKSMMAp8x3zW74FaSxxlZeioBxHFEDoSMABVy2CTsTnAG+ANqm+YeQ2u+JLcTCFoBbvbtCS2shySWBxhWGdvt3oDccl8z/P2i3HTMeWZSurUpKnGUbA1KfI4Fb6tDyfwee1g+XnlSVIvDDIAQ/THYSDtqAwMjv/fvqAUpSgFKUoBSlKAUpSgFKUoBSlKAUpSgFKUoBSlKAUpSgFKUoBSlKAUpSgFKUoBSlKAUpSgFKUoBSlKAUpSgFKUoBSlKAUpSgFKUoBSlKAUpSgFKUoBSlKAUpSgFKUoBSlKA/9k=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8300" y="274638"/>
            <a:ext cx="83185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Early Intervention</a:t>
            </a:r>
            <a:r>
              <a:rPr lang="en-US" sz="4800" b="1" dirty="0" smtClean="0">
                <a:latin typeface="Calibri" panose="020F0502020204030204" pitchFamily="34" charset="0"/>
              </a:rPr>
              <a:t/>
            </a:r>
            <a:br>
              <a:rPr lang="en-US" sz="4800" b="1" dirty="0" smtClean="0">
                <a:latin typeface="Calibri" panose="020F0502020204030204" pitchFamily="34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Only 1 in 25 with ED is Identified with ED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6" descr="data:image/jpeg;base64,/9j/4AAQSkZJRgABAQAAAQABAAD/2wCEAAkGBxQTERUUEhQUFRUXFh4XFxgXGR4aHBobIiAYHCAiHiAiJCoiHx4xIRwgIzYiKC8rLy4uHx81ODMvOCotLisBCgoKDg0OGxAQGjImHyQ2MC8sNjczLCwsLjQxLyw0Ny8vLy80LCwsNDQvLDQsLCwsLCwsLCwsLCwsLCwsLCssLP/AABEIADIBBAMBIgACEQEDEQH/xAAcAAACAgMBAQAAAAAAAAAAAAAABgUHAQMEAgj/xAA8EAACAQMDAgMHAgQEBQUAAAABAgMABBEFEiEGMRNBUQciUmFxgZEUMiNCobEzcpKiNWKC0fAVF1Ozwf/EABkBAQADAQEAAAAAAAAAAAAAAAABAgMEBf/EACcRAAICAgICAgEFAQEAAAAAAAECABEDEiExE0FhgVEiQnGRocEE/9oADAMBAAIRAxEAPwBI6f0d7udYIiods43HA4Gak+rOi57BY2nMZEjFRsJPIGecgVG9O609ncLPGFZlzgPnHIx5EGpXq7rafUEjWZIlEbFhsDDORjnJNe0fJuK6nkjTQ33NvTPQNzfQ+NC0QXcV94kHI+1S3/tBffFB/qP/AGqL6W9oNxYweDEkLLuLZcMTk49GFXr01qbXFlDO4UPJGHIXOM/L5VzZsuXGb9ToxY8Tj5lGdRezu6s4GnlaIopAO1iTyQPT50n05dQ+0i5vbZoJY4FV9pJQMDwQeMsfSlnR7lYriGRxuVJUdh6gMCf6CunHvr+vuc+TTb9PUln6NuEjSSdobYSfsE8gRm/6cE+Y79s1wa/oUtpII5tuWUOpRgylT2IP2q2vab0w2oxQ3dm6y7EICg/vU4OVPxfLz+1JvQGhtqVysdznwrSMKVxtONzbUPn33fYYrJM1ruT12Jq+EBtQP4iVBau+SiO4HfapbH1wK1hCTgAkjuAKndb6onlnZopHhjViIY4mKKiA+7gLgZxyTVkaDG2pWUV2hMd7BKEeSM7TKqspKvjG4FSDz51o+UoASJRMasaBlNmNhyVIHzBoEZPYE/QGrN9ut0/6mGPe3hmHcUydpO5uSOxPzqC6E1ueC3v/AApGAS23IM5CtvUbgOwOGPNFyk496kHGA+txP8Fvhb8Gs+C3wt/pNW37HdTmlivzLNLIVVCpd2bbkTZxk8dh29BVe2PWV2kEsbTzOJI8AtI25GGCGVu4Py86DIxYqB1UeNaBvuQpib4W/BoEbHkKxH0NW17YL2X9HYhXcCRT4gBI3+5H+7Hfue9a/YRcyGS5jZnKKiFUJO1SWfOB2H2qvnPj3qW8I30uVSYW+Fvwa8spHcEfXirO9kPVEzXzQzzSSLKpI8Ri2HXnjPbIzx8hS5rmkSTazJbSuzFpyC7HJEZO/PPkEP04q4ynYqR1zKnGNQwPcU62CFvhb8GrP9sNjHLBZ3tuB4TJ4fA/lIDJ/Zh9xS9ea7cw6XbRCeUGaSSXO9gyxLtRFBzkKWDHA9Khcuyggdw2LUkExQ8Fvhb8GsMhHcEfUYq3faBqsy6NYSLNIjuU3MrlWb+Gx5IOT60p2WpNPcadDqWWSNi2+Rs7kk2FA2fLK+fkaLlJF1+f8ktiANXFOKykYbkjkZfVUYj8gYrWImPZWP0Bq1fa0t9b3MdxA8qW6qoTwyQkbDuGUcYPz4Pak7VetriQFYS9uGleZ/DcgszkdyMHAAxiiZGcAgSHxqpomLngt8Lfg1jwW+Fvwat3rrUpk0SxdJpVdjHudXYM38NzyQcmo/2b9U3Fzf20csjnZDIrHcf4g/cpYdiw5GaqMzaFq6uW8S7a3Kz8Fvhb/SawIyewJ+gNP3Uuu3kesT+BNMRFJv8AD3nZsVVZgVzjGM/muj2Qai76nIAzrHIskhj3HbksCMjsSM4zVjlITavVyPENtblctGQMkED1IIrCxk9gT9ATVq9Oa1cHXpoGlkkhaWVWjcllCjJGAeBj5Vqs7r9J1A0Fq5WBnO+IH3M7CxAHYHI7+Xaq+Y9V6uT4R3fupVxFehC3wt+DVpdf6LHqFqmqWIzlczIO5A8yPjXsR5j6crHT+t3CadfKs8oCiDZhz7gLsDt590EelWXLstgc9GVOLVqMUaKKK2mMYOgliOoQLOqNG7bCHGRkggf1xTv7ZNAggitzbQJGWkYN4aYJG3zxVUg1YWke127iQJNHFPgYDHKsfqRkH8CufKj7h1/qdGN01KtGX2T9N201jvuLeN38Vhl05xxjv5U+6JLG1ohhAWIqfDC9tuTjHyxVK9Qe1O7uI2iRY4EYYbZkuQe43HsPoM/OvGke1C7t7eO3SO2KRpsBZXzj54cDP2rnf/z5H5M3XNjXgRFTsPpXTYWjTSJFGMu7BVHbJPaucCurTb1oZo5UxujcOuRkZByM/Ku89cThFXzJrozrCbT5QVJaEn+JEexHmQP5X/8ADX0LHbwRXDMNqzXCjI7FxHnnHqA/J+lUBJ1RbtP+obT4jNu3nEriMv33GPB8+cZxXLrXWF3c3CXDybZI/wDD8MbQnrtBz3885zXJlwHIbqvzOrHlGMVd/iRWqWLQTSQuMNG7IfseD9xz96tf2X6gtlpM1xMcK1x7mTjdwicfcH8Uiar1Sl0wku7SOSYDBkjkaLeB8ajIP1GKjta16W5VEfakUYxHFGNsaD5Akkn5kk1q6NkUKfuZqyoxYH+I7+3dD+rtz5GEgH5hjn+4/NK3TPFrqLHt+nVM/wDM0i7R9fdP4rtXrxpIEgvbaG7SP9jOWRx5fuHy8+PvUPq+vGZBFHFFbwBtwjizy3bc7Ekucfj0qERggQiS7qW3Bj77Ef8AC1H/ACR/2nqpx+z/AKf/AMpv6X63NjG6Q20RMgAlZmcl8ZA4zgfuPb1pdM8Xi7vAXw//AIt74xjH7s7/AJ96sikOxI7qQxBRRfUtn2na1PbWunm3laPchDYxzhI8dx86z7GteuLma5E8rSBY0Kg44JL57D5UkdS9bm9hSKW2hHhjETK0gKcAeuDwBwa19I9Ztp4bwbeJncAO7s+WAJI4zgd/KsfCfFrXP1+Zr5R5LviQ/T+pfpruGfyjlDH/AC5w3+0mrV9pVkLeWe+GP4lsIIzxzI5Kkj6Rgmqhv5kdyyRLEp/kVmYfPliT9qmepOr5ryG3hlChYBgbc5c4C5bPngeXqa1fGWYMPuZI4VSP6j30WP8A1DQ7iz7yw5CD/fH/AFBX7UhdbSAXPgqcrbxpbj6qPe/3Fqz0d1ZLp8kjxKj+IoVlfOODkHjz5P5NQyz5k3yDxMsWcEkbiTk8jkcnyomMq5Pr1D5AyAe5a/WmoSQ6Lp7RMFJ2A5VW48Nj/MDSBqs82ozNKsZZlhXxcYA90YJ+WcdvrUpqfX3j26W0tnA0UeNi75QVwMDDBs9uK5rHrU26qtra28O2QSNy77yAy4Ys2SPePnVMaMo655l3dWPfEZPZj1tI0qWN1/GhlGxC3JXg8H4lI457Ur+0XQ47O+eKL/DKh1Hwhs8fTivWndVRW8xnt7GJJudpaR3jQnuVTjH548qhr7VXnuDPcfxWZssCSoI9BjlR9KsiEOWAof8AZVnBQKTZlj+0H/gOn/5o/wD63pe9j3/FI/8AI/8AatOsdcm4tUtZLWERR48Pa8gKEAqDnPPB8+9RvSnUf6GTxUhjkl5Cs7ONoIwRgHB+pqBjYYitc8yS6+QNcZOsOqJYdQvoiQ0Thotu1cjcgwd2M9/nWfY5bMmprvUrut2cZ81O3BqD1PqiK4maeawgaRiCx8SYBj25UNjyrrsevniunuhbQmVhsB3OFRAFG1VBxj3e9QUbTUD1J3XfYn3Hjpq7Sa/1K3RYre63P4M8a++Rkg5znJBweO4J9KQOkLaSPV4kmBEqyOH3cndsfJz5575881xz9TP+sF5DGkMu4u21mZXY98hjwD2wMVLXHtAL3S3bWduZ0GA26QDsRyucE4JGTQY2W6HY/wBg5FarPRnP7NOrzYSgSc28uBIO+09g4H9/UfQU0dbdKJZ217NAV/T3AgKAHIU+ISQP+XBBFVpfTo7ZjiWFcfsVmYfliT9ql26tnOn/AKFwrRbgVY53KAQdo8sZq74yWDL9yq5BRU/UX6KKK3nPNkDqGBdd6juobbkfXypq686XjtSktqWe3ctHk8lJVJDKePlx9DSnGFyN2dvnt74+WabIus/DN2I0LR3D+NGsmD4Uuchx5Ej+4Ws32sFZqmtENPes9LxW2mR3DFnuHm8JgGwsfDErjHLDbg898+lKdvjeu4bhkAjOMj6+VMF71DG+mxWe2TfHKZvEJBDMd2QfP+bvS9blQ6ls7QQTtxn7Z4om1HaH1sVHLrDpqG0uJ0SGVoY41PiF+VZuFzxgjd5d6Sabuo+o7a7vDcPHOFZVDRhlAbb2BPpnFKIqMW2v6u4y1fEbOotKt7e3sZliZjcxM7gyHAI2cLxx+4981z9SdPxxW1td27OYZ8jbJgtG48sgAMO/OB2r3ruvQXEFpCVmX9NGUz7p3A7efl+2uHXtfNxHDCqCOCBSI0zk5PdmPmx/pUKH4+7lmKczb0Rpcd1exQTBikmQSrbSMAnj8VG6xCqXEqICFSRkAJycKxXk+vFdvSGrpaXcdw6s4jyQq4GSQR5/WuHVbhZJ5JEDAO7PhsZG4k44+tW53+KlONPmTVroKJp/6643MHk8KGNTt3Nzks2CQODwOeO9Q7ywtG38NklBG0qxKFedwIbJB7YIPrxUnYdRD9G1lcIXh3+JGykB435zjPDKc9j6moyR4BGwVZGckYZiAFHc4A7k9ue1Bdm5JqhU4qa5+mYzpzTRsxuYHU3KeSxuMrgfLzP+b0qA0mWJJkadWeNTkquPex2Bz5etMHTnWTxSym6LzxSxsjp7o3bvM+nn+aZNv2xj1/d7inTTd6NAukxXYVvFknMR9/3QBvOQMd/d9aWZtu47N23Pu7sZx88cZpjk1+BtNismSUGOUy7xtwSd2Rj096j3xUhK5uLNFdWovEWHgq6qFAO85Zm8yccD6CuWtBKEVO3RtNe5njgjxukYKCew9SfoOakeoLe3trl4I0aURNsd3cqWYd9oXAUZ453VFabfPBKk0Rw8bBlPfkevy8qlNd1O3upmnKSRO5zIqEMpbzK5wRnvg1mb2+Jda1+ZFX3h+I3g7/D/AJQ+Cw4HBIwDznmmTRdCil0y4ufDd5opVRQrHDA7e4AznnypavZEZyYkKJ/KpO49vM+ZPep7S9ehj0+ezdJSZpFcuu3C7duBg9+1HuhXxJSrNyJ1q3EcpQRtEyqA6M27D4ycH05HHlUn0jZ2kplF74iIqBvFjb9uSF5XByOc/aorUZomCeGJNwB8RpCCWPljHYADFbdKvI0jnWQSEyIEXbjA94Nk5+lCCVkCg8mJemP010YrlfFjaN5IpEfasgVSwKkZB8sjy/rSxHjcN2duRnHfGecfPFMmh9XtFbSW0yeNGUbwc43QuQVyp+HB7fjzpYom3O0OV41jdpGlW09pfXHhOv6fYY18UnIYt+4457eWKWr14yQYlZBtG4M273vPBwOPrU1oWvRQWd1bskha5CjcMYXbux35Pelyig2b+oYjURr0LQoptOubgxu0sLqqhWOGDY7gDP4qD1q3EcuwRtEyqodGbdh8ZOD6YI48qldJ16GOwuLR0lJndWLLtwu3GOD37VEajNEwTwxJuAPiPIQSx4xjHYADFQu2xuWbXUVJzoDQ4buWZJg52QtIuxtpyuOOxyDmvOoaLCumx3RDwTvIVELtnxE+NQQGAHryP6Vr6K6hSykld0d98TRAKQMZ8+fpWLnX45rJbedHeSEkW8+RuCH+ST1H/n1qQ+/xxJBTT5i7RRRW8whRRRSIUUUUiFFFFIhRRRSIUUUUiFFFFIhRRRSIUUUUkwooopIhRRRSJmsUUUiFFFFImaxRRSIUUUUiFFFFIhWaKKRMUUUUif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QTERUUEhQUFRUXFh4XFxgXGR4aHBobIiAYHCAiHiAiJCoiHx4xIRwgIzYiKC8rLy4uHx81ODMvOCotLisBCgoKDg0OGxAQGjImHyQ2MC8sNjczLCwsLjQxLyw0Ny8vLy80LCwsNDQvLDQsLCwsLCwsLCwsLCwsLCwsLCssLP/AABEIADIBBAMBIgACEQEDEQH/xAAcAAACAgMBAQAAAAAAAAAAAAAABgUHAQMEAgj/xAA8EAACAQMDAgMHAgQEBQUAAAABAgMABBEFEiEGMRNBUQciUmFxgZEUMiNCobEzcpKiNWKC0fAVF1Ozwf/EABkBAQADAQEAAAAAAAAAAAAAAAABAgMEBf/EACcRAAICAgICAgEFAQEAAAAAAAECABEDEiExE0FhgVEiQnGRocEE/9oADAMBAAIRAxEAPwBI6f0d7udYIiods43HA4Gak+rOi57BY2nMZEjFRsJPIGecgVG9O609ncLPGFZlzgPnHIx5EGpXq7rafUEjWZIlEbFhsDDORjnJNe0fJuK6nkjTQ33NvTPQNzfQ+NC0QXcV94kHI+1S3/tBffFB/qP/AGqL6W9oNxYweDEkLLuLZcMTk49GFXr01qbXFlDO4UPJGHIXOM/L5VzZsuXGb9ToxY8Tj5lGdRezu6s4GnlaIopAO1iTyQPT50n05dQ+0i5vbZoJY4FV9pJQMDwQeMsfSlnR7lYriGRxuVJUdh6gMCf6CunHvr+vuc+TTb9PUln6NuEjSSdobYSfsE8gRm/6cE+Y79s1wa/oUtpII5tuWUOpRgylT2IP2q2vab0w2oxQ3dm6y7EICg/vU4OVPxfLz+1JvQGhtqVysdznwrSMKVxtONzbUPn33fYYrJM1ruT12Jq+EBtQP4iVBau+SiO4HfapbH1wK1hCTgAkjuAKndb6onlnZopHhjViIY4mKKiA+7gLgZxyTVkaDG2pWUV2hMd7BKEeSM7TKqspKvjG4FSDz51o+UoASJRMasaBlNmNhyVIHzBoEZPYE/QGrN9ut0/6mGPe3hmHcUydpO5uSOxPzqC6E1ueC3v/AApGAS23IM5CtvUbgOwOGPNFyk496kHGA+txP8Fvhb8Gs+C3wt/pNW37HdTmlivzLNLIVVCpd2bbkTZxk8dh29BVe2PWV2kEsbTzOJI8AtI25GGCGVu4Py86DIxYqB1UeNaBvuQpib4W/BoEbHkKxH0NW17YL2X9HYhXcCRT4gBI3+5H+7Hfue9a/YRcyGS5jZnKKiFUJO1SWfOB2H2qvnPj3qW8I30uVSYW+Fvwa8spHcEfXirO9kPVEzXzQzzSSLKpI8Ri2HXnjPbIzx8hS5rmkSTazJbSuzFpyC7HJEZO/PPkEP04q4ynYqR1zKnGNQwPcU62CFvhb8GrP9sNjHLBZ3tuB4TJ4fA/lIDJ/Zh9xS9ea7cw6XbRCeUGaSSXO9gyxLtRFBzkKWDHA9Khcuyggdw2LUkExQ8Fvhb8GsMhHcEfUYq3faBqsy6NYSLNIjuU3MrlWb+Gx5IOT60p2WpNPcadDqWWSNi2+Rs7kk2FA2fLK+fkaLlJF1+f8ktiANXFOKykYbkjkZfVUYj8gYrWImPZWP0Bq1fa0t9b3MdxA8qW6qoTwyQkbDuGUcYPz4Pak7VetriQFYS9uGleZ/DcgszkdyMHAAxiiZGcAgSHxqpomLngt8Lfg1jwW+Fvwat3rrUpk0SxdJpVdjHudXYM38NzyQcmo/2b9U3Fzf20csjnZDIrHcf4g/cpYdiw5GaqMzaFq6uW8S7a3Kz8Fvhb/SawIyewJ+gNP3Uuu3kesT+BNMRFJv8AD3nZsVVZgVzjGM/muj2Qai76nIAzrHIskhj3HbksCMjsSM4zVjlITavVyPENtblctGQMkED1IIrCxk9gT9ATVq9Oa1cHXpoGlkkhaWVWjcllCjJGAeBj5Vqs7r9J1A0Fq5WBnO+IH3M7CxAHYHI7+Xaq+Y9V6uT4R3fupVxFehC3wt+DVpdf6LHqFqmqWIzlczIO5A8yPjXsR5j6crHT+t3CadfKs8oCiDZhz7gLsDt590EelWXLstgc9GVOLVqMUaKKK2mMYOgliOoQLOqNG7bCHGRkggf1xTv7ZNAggitzbQJGWkYN4aYJG3zxVUg1YWke127iQJNHFPgYDHKsfqRkH8CufKj7h1/qdGN01KtGX2T9N201jvuLeN38Vhl05xxjv5U+6JLG1ohhAWIqfDC9tuTjHyxVK9Qe1O7uI2iRY4EYYbZkuQe43HsPoM/OvGke1C7t7eO3SO2KRpsBZXzj54cDP2rnf/z5H5M3XNjXgRFTsPpXTYWjTSJFGMu7BVHbJPaucCurTb1oZo5UxujcOuRkZByM/Ku89cThFXzJrozrCbT5QVJaEn+JEexHmQP5X/8ADX0LHbwRXDMNqzXCjI7FxHnnHqA/J+lUBJ1RbtP+obT4jNu3nEriMv33GPB8+cZxXLrXWF3c3CXDybZI/wDD8MbQnrtBz3885zXJlwHIbqvzOrHlGMVd/iRWqWLQTSQuMNG7IfseD9xz96tf2X6gtlpM1xMcK1x7mTjdwicfcH8Uiar1Sl0wku7SOSYDBkjkaLeB8ajIP1GKjta16W5VEfakUYxHFGNsaD5Akkn5kk1q6NkUKfuZqyoxYH+I7+3dD+rtz5GEgH5hjn+4/NK3TPFrqLHt+nVM/wDM0i7R9fdP4rtXrxpIEgvbaG7SP9jOWRx5fuHy8+PvUPq+vGZBFHFFbwBtwjizy3bc7Ekucfj0qERggQiS7qW3Bj77Ef8AC1H/ACR/2nqpx+z/AKf/AMpv6X63NjG6Q20RMgAlZmcl8ZA4zgfuPb1pdM8Xi7vAXw//AIt74xjH7s7/AJ96sikOxI7qQxBRRfUtn2na1PbWunm3laPchDYxzhI8dx86z7GteuLma5E8rSBY0Kg44JL57D5UkdS9bm9hSKW2hHhjETK0gKcAeuDwBwa19I9Ztp4bwbeJncAO7s+WAJI4zgd/KsfCfFrXP1+Zr5R5LviQ/T+pfpruGfyjlDH/AC5w3+0mrV9pVkLeWe+GP4lsIIzxzI5Kkj6Rgmqhv5kdyyRLEp/kVmYfPliT9qmepOr5ryG3hlChYBgbc5c4C5bPngeXqa1fGWYMPuZI4VSP6j30WP8A1DQ7iz7yw5CD/fH/AFBX7UhdbSAXPgqcrbxpbj6qPe/3Fqz0d1ZLp8kjxKj+IoVlfOODkHjz5P5NQyz5k3yDxMsWcEkbiTk8jkcnyomMq5Pr1D5AyAe5a/WmoSQ6Lp7RMFJ2A5VW48Nj/MDSBqs82ozNKsZZlhXxcYA90YJ+WcdvrUpqfX3j26W0tnA0UeNi75QVwMDDBs9uK5rHrU26qtra28O2QSNy77yAy4Ys2SPePnVMaMo655l3dWPfEZPZj1tI0qWN1/GhlGxC3JXg8H4lI457Ur+0XQ47O+eKL/DKh1Hwhs8fTivWndVRW8xnt7GJJudpaR3jQnuVTjH548qhr7VXnuDPcfxWZssCSoI9BjlR9KsiEOWAof8AZVnBQKTZlj+0H/gOn/5o/wD63pe9j3/FI/8AI/8AatOsdcm4tUtZLWERR48Pa8gKEAqDnPPB8+9RvSnUf6GTxUhjkl5Cs7ONoIwRgHB+pqBjYYitc8yS6+QNcZOsOqJYdQvoiQ0Thotu1cjcgwd2M9/nWfY5bMmprvUrut2cZ81O3BqD1PqiK4maeawgaRiCx8SYBj25UNjyrrsevniunuhbQmVhsB3OFRAFG1VBxj3e9QUbTUD1J3XfYn3Hjpq7Sa/1K3RYre63P4M8a++Rkg5znJBweO4J9KQOkLaSPV4kmBEqyOH3cndsfJz5575881xz9TP+sF5DGkMu4u21mZXY98hjwD2wMVLXHtAL3S3bWduZ0GA26QDsRyucE4JGTQY2W6HY/wBg5FarPRnP7NOrzYSgSc28uBIO+09g4H9/UfQU0dbdKJZ217NAV/T3AgKAHIU+ISQP+XBBFVpfTo7ZjiWFcfsVmYfliT9ql26tnOn/AKFwrRbgVY53KAQdo8sZq74yWDL9yq5BRU/UX6KKK3nPNkDqGBdd6juobbkfXypq686XjtSktqWe3ctHk8lJVJDKePlx9DSnGFyN2dvnt74+WabIus/DN2I0LR3D+NGsmD4Uuchx5Ej+4Ws32sFZqmtENPes9LxW2mR3DFnuHm8JgGwsfDErjHLDbg898+lKdvjeu4bhkAjOMj6+VMF71DG+mxWe2TfHKZvEJBDMd2QfP+bvS9blQ6ls7QQTtxn7Z4om1HaH1sVHLrDpqG0uJ0SGVoY41PiF+VZuFzxgjd5d6Sabuo+o7a7vDcPHOFZVDRhlAbb2BPpnFKIqMW2v6u4y1fEbOotKt7e3sZliZjcxM7gyHAI2cLxx+4981z9SdPxxW1td27OYZ8jbJgtG48sgAMO/OB2r3ruvQXEFpCVmX9NGUz7p3A7efl+2uHXtfNxHDCqCOCBSI0zk5PdmPmx/pUKH4+7lmKczb0Rpcd1exQTBikmQSrbSMAnj8VG6xCqXEqICFSRkAJycKxXk+vFdvSGrpaXcdw6s4jyQq4GSQR5/WuHVbhZJ5JEDAO7PhsZG4k44+tW53+KlONPmTVroKJp/6643MHk8KGNTt3Nzks2CQODwOeO9Q7ywtG38NklBG0qxKFedwIbJB7YIPrxUnYdRD9G1lcIXh3+JGykB435zjPDKc9j6moyR4BGwVZGckYZiAFHc4A7k9ue1Bdm5JqhU4qa5+mYzpzTRsxuYHU3KeSxuMrgfLzP+b0qA0mWJJkadWeNTkquPex2Bz5etMHTnWTxSym6LzxSxsjp7o3bvM+nn+aZNv2xj1/d7inTTd6NAukxXYVvFknMR9/3QBvOQMd/d9aWZtu47N23Pu7sZx88cZpjk1+BtNismSUGOUy7xtwSd2Rj096j3xUhK5uLNFdWovEWHgq6qFAO85Zm8yccD6CuWtBKEVO3RtNe5njgjxukYKCew9SfoOakeoLe3trl4I0aURNsd3cqWYd9oXAUZ453VFabfPBKk0Rw8bBlPfkevy8qlNd1O3upmnKSRO5zIqEMpbzK5wRnvg1mb2+Jda1+ZFX3h+I3g7/D/AJQ+Cw4HBIwDznmmTRdCil0y4ufDd5opVRQrHDA7e4AznnypavZEZyYkKJ/KpO49vM+ZPep7S9ehj0+ezdJSZpFcuu3C7duBg9+1HuhXxJSrNyJ1q3EcpQRtEyqA6M27D4ycH05HHlUn0jZ2kplF74iIqBvFjb9uSF5XByOc/aorUZomCeGJNwB8RpCCWPljHYADFbdKvI0jnWQSEyIEXbjA94Nk5+lCCVkCg8mJemP010YrlfFjaN5IpEfasgVSwKkZB8sjy/rSxHjcN2duRnHfGecfPFMmh9XtFbSW0yeNGUbwc43QuQVyp+HB7fjzpYom3O0OV41jdpGlW09pfXHhOv6fYY18UnIYt+4457eWKWr14yQYlZBtG4M273vPBwOPrU1oWvRQWd1bskha5CjcMYXbux35Pelyig2b+oYjURr0LQoptOubgxu0sLqqhWOGDY7gDP4qD1q3EcuwRtEyqodGbdh8ZOD6YI48qldJ16GOwuLR0lJndWLLtwu3GOD37VEajNEwTwxJuAPiPIQSx4xjHYADFQu2xuWbXUVJzoDQ4buWZJg52QtIuxtpyuOOxyDmvOoaLCumx3RDwTvIVELtnxE+NQQGAHryP6Vr6K6hSykld0d98TRAKQMZ8+fpWLnX45rJbedHeSEkW8+RuCH+ST1H/n1qQ+/xxJBTT5i7RRRW8whRRRSIUUUUiFFFFIhRRRSIUUUUiFFFFIhRRRSIUUUUkwooopIhRRRSJmsUUUiFFFFImaxRRSIUUUUiFFFFIhWaKKRMUUUUif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BUUEBQRFRUVGRgXGBAYFRoaFxsdHRocHCIeGh4YISYfGhwjHh0YIC8hLycuLC8tGR8xNTAqNSYrLykBCQoKDgwOGg8PGiokHiQ1MDQ1NSk1NSksNDU1NS41LzU1KiwuKi8pLCwtLCw0LCwpKSwsLCwpLC01KS0wLDQsLP/AABEIAFsA8AMBIgACEQEDEQH/xAAcAAEBAAIDAQEAAAAAAAAAAAAABgQFAgMHAQj/xABBEAACAQMCBAQFAQIJDQAAAAABAgMABBESIQUGEzEiQVFhBxQycYGRQqEVIzM1UmJzsbIkNDZTcoKDkrPC0dLw/8QAGQEBAQEBAQEAAAAAAAAAAAAAAAIDAQQF/8QAJxEAAgIBBAEDBAMAAAAAAAAAAAECAxESITFBE1FxwYGx0eEEQpH/2gAMAwEAAhEDEQA/APcaUpQClKUApSlAKUpQClKUApSlAKUpQClKUApSlAKUpQClKUApSlAKUpQClKUApSlAK+Vj8R1dGTp51aG04750nGPfOK89+Hz8TN3/AJd810um38oPDq2x+e9awr1RcsrYynZpko45PS6+V5t8QX4kLsfI/NdLpr/Jjw6snP5xioaHmviTyCJLi5aQkqIwfFkZyMY77H9K3r/iOcdSkjCz+WoS0uLP0FX2or4bPelJvn+vnUmjqjywc4/OK6viZzjNZiKO3IRpdRMxGdIBA8IO2d8/j3rHwt2eNPJt5kq/I1guqVNfwTcRyW7w3U8qFwJUcoyshU+IYUY309vI1yTmV7ieSGyVGEJ0yXMhPTDf0VC7u3fO4AqfHnhleT1RR0qPn5wmguBbXSQpJKP4i4DN0XOcYYEakOdvPcj1rjyXzjPfSyq0UKJCQrEOxYk6sacjGPCap0yUdXRKujnT2WVKm+O8auormGKGKBxOWCszspXSoZi2AdsdsVrZ+cLpeIJZGO21uuoSa5NI2Jx9OfKuKqTWV7nXbFPD9i2pUPxvnG8tUmaWC3xCY9w74dZCQCpK9wQQR/8AHecE4nPcWazaYFeRQyJqcrg4+o4znv2FJVSitT4Cti3pXJvKVC8u863d4kzxQWwMJxoMj5Y4JwDpwO3nWdyLzfJxBZHaOKNUOnSHZmzgHJyAAMH9RXZUzim30cjdGTSXZWUqZ4Xzos3EJ7MLgxDwyavqIxqGMbYz6nsa5XXGboXvy8UduVMZl6jO4IXVpAYAdyfT0NT45Zw/cryxxlexSUqH5d5yuryWeNIrVWgOlizyYPiZdsL6qf1rv4rz21rZmW4iXrdV4RCrHSSpO+ojOnAz28wKp0TT09kq+DWrosaVLS8ZvYTE08du0cmdfS16oyEZx3yGB04ztuR61gcd5wvLS1SeeC2GsqvSEj6lJBO5042xvRUybSWA7opZZcUqV/hm+0wMIrUpNp8QeTwal1DUNPbO2R6isLljnC7vhL04rVOkwQhnk3O/bC9tqeGWM7DzRzjct6VIcQ5ruIuHm6MMIaNnWWEu22JNHgIG/rv5Viyc73UdlHevBA0LaSyJIwkUMcZ8S6Tv7+dFRN/7j6h3RX3LmlRPMfPUsFvHdQRRS28oXBZ2WRSR2YYI7gjY+VUPB+OLd2omtyPEDhW/ZbzVsb7GplVKMdT4KVsW9K5NrStFy9xW4mkmEyQKsTmLKMzEsApz4gAFwfvmt7Uyi4vDKjLUso6rqbQjNjOlSdPrgZxUfyj8SlvrjoiBozoL6i4YbY22A9atDXmFx8O7y0umm4XJEA2QEbAZQTkr4gVI9D3ralVyTUuejG52RaceOzec2/EhbG4EJgaQlA+oOANydsEe1ea8pPq4zEcYzO5x6Z1nH4qwtvh3eXd0s/FJI8JpGhMamCnIHhAAHqe9OD/DS5i4ityzwaBK8mkFtWCW9sZ3FeyEqa4OKe+DxzjdZNSa2yenGtLzRytFfQ9OXII3SQfUp9R6j1HnW6qe4zaXS3cc9qI5FCNHJCzlCwLBgVOCARivnV51ZTwz6NmNOGso87h41d8Gd7W4OuJkfpMN9JIIVkz2GrGU8u496X4MsPkZPXrNn/kTH7q7OL8pXHEbuKS6WOGCHtEHDyPuCckDSoOAPPb77d/D+Vp7C5kksgktvMctbM2hkO+CjHIIGSMHG2B5Zr22WQnW1tqfPoeKuE4TzvpXHqaz40oOhbsPqEpA9d1J/vC10/BcnN5r+rVHn7/xmf35qkueWpLy5imvAqRwHVHaq2rLZB1SNgDyGFHp33Na6Dle6sryaexEU0U5y8DuUYHJbZsEbEtj2OMedcVkfD4s7/vg665eby42/RvOM/zhY/e4/wClUrxD/SaD+y/7Hqq4bw2eScXF501ZFZIoIyWCBsamZiBqc4A2AAA960N3y7eNxVL0RQ6UGgRmbxEYYZzpwDvnFRW0spvpo0sTeGl2mZnxY/muT/bj/wAYrr5TjvfkbfpSWYTprpDRSlsY8yJACfxWdz7wee7tTBAqeIqS7Pp06WB7YOc1kcvW1xBYpE8aGSJQiqJPC+Mb6tPh8/I9qlSSpS2zk64t3N74wS3wb+i7z/rV+3Y1g8u3o4dxDiUbfQEaZV9dJ1KB9w+K33w+5bubJpVnSIrK2vWsmSpAO2Cu/fvmuXMPIrXHE4LkaekoXqgnxEoSRgeYPhB+1bSsg7JpvZoxjCarhhbol+KWDcNveH3L/tqBO3q5J6hP4fP+5XoPAj1Li6m8tawKf6sQ3x/xGk/Ssfn7llr60McenqKyuhY4GexBPupNZnAeGNa2UcQAeRE3GrAZzu3iPqxO9ZWWKdaf9uPk1rrcJtf15+Dz/kNrj5viPyogLaz/ACpYDPUlxjSDnfvnHlVdxLlg3/DYYpyyzBI26hG6yaMHUPMHJBHvWp5U5cvrOe4lMUDi4OrSJiCp1M3fRv8AUR+BWxez4iZ/mCIcq4AtBM2kxaCD4tONeo5zjyFaWyzPVFrrf6EVxxDTJPv7mi5a5muOH3CWHERlTgRTg5wCcLv+0mdvVe3btn/Gb+b0/tl/wtXbxblSe/vIZbhUghg7IHDyOdQbcgYUZAHc+frtk/ETgFxewrDAseAwcyM+OwYYAwfXOa4pQ8sJbJ9+gcZ+KUd2uvUoeBf5rB/ZR/4FrzP4fG66d/8AKCEtrP1lgdWGxp0jB/JFei8ME0doqtGnVjVVEYk8LaQBnVp2zjPapbk3l6+sTNmKCQTMH2nKkHfbdDkb1EGlGfHRc03KHPZn8+5/gaTVnVoiznvnUuc+9SFxxN34ZZWTKIkuQq/NswKYVs4wNwSdPfH/AIpeM8Ev7m2uEdYdc7KFXrHRGiBSMZXxMTqzsPKvj8lyzcJWznWNJYQOlIH1KWGdzsCoIJUj3rSuUYRSbXPxz9GZ2RlKTaT4+fk2PE+FJBBYwLuiTxJvvkaXzn775+9SmhuB32fE1jcHHroP/sv719xW9Th/EjBbJKlu7wSpIZesRrCggA+HZsHc+3vVHxfgq3lsYrhcawDgHJRvIqfUH9fzUKejaTynz+S3DXvFYa4/Bi8pyhjdMpBVrlyGByCCkZBFb+pnkDlySytmhmKE9R2DKdipwAd+x27VTV57canjg9FWdKzycXzg4xnyz2qU5Y55Nxdz2dxGsM8JJQBiySoDpLoWVTs2xGP7jitNQ97yBJOY5HlEE8U8jrPCSW6UpOuPLAYOCcN5Hf2rM0MvhfPPzPE5bSGMdOFA7XDMRqOrTiMYwVB21Z7g1nc7cwvY2Ul0iJJ0sExsxXIJC7EA75I8q13BuT5LficlynRWBoI7dIVLakWPGk9sHtjHl6ms/nvgEl9YS20TIplwC75woDBtgAcnbH5oDly9x6S4YahbaTEkh6cpZ0Z8EKylR3XJBz+z27V18+8zvw+ya5SNJNBXVGzFchiF2IB3ya+cB4NPAYhptERY1WVowxeUomle4UKBknzPYZrj8QuWpL+xe2iaNDIVy76tgrBtgo3JxigOvj3N8lgI5LyKP5d3EZnickxluxZGUZX3ByPSqaXOk6casbZ7Z98eVTPHuVJOICKO8aNII3WRoYtTNIy9gWYDSme4AJPqKppc6TpAJ8gTgZ9yAcfpQE7yFzU/ELdpnjSMCR4wquW+g4JJKjz7V2cZ5r6d3FZwIJbiVTJgtpRIxkF3IBPcEBQMn2ro+HvLEthbNDM0b5leQMmr9s5IIYeVcuN8ps99DfWzqs8SGJkcExyRkk6Tp3VgSSGGfcGgNraTXHV0yxxdMqSJkc7MCBpZGGdwSQwJ+k5A2zmXV0scbSOcKgLM3oAMn91YdutyZQZDCkYUjppqdmY43LMFwoGdgMnPfbFY/MXCpLkRxgoIS4aYFmDsq7hVKjbxBSTnsMeeQBjcm81/OpMJIzDNBK0UtuTkr5qc+eV/GQayeceONZWUtyiLIYl1FGYrkZwcEA4O/pWosOTJLfirXVs6CGaNUmid5GdmUnDgnOCNhgk7Z7Zra86cEe8sZraIorTLp1vnAGQc+EbnagMvl+/ae1hmdVUyokmhSSAGUMBkgE7H0rY4qe4Fw+7hjtoXNuI4Y1Ryusu+lNK41ABBkAnufKqGgOq5nVEZ3ICqCzMewAGSfwKnOA8zTX0PzFrFEkLFhEZWbXIFONRCA9NSQcbk7dhVFd2qyRtG4yrqVYeoYYI/Qmprljly44fb/LQtDNChYxNIWSRQSTpfSrB8E/UNP2oCjsJneJGlTpuQC0WoNpPmNQ2bHrUcvPkzXd7biO0VrUxhWeZlEpl+lR4PCc4Xz3YVYWMcixqJnV5MeJ1XSpPsuTgeQ3J9zUbbclTpfXtyVs5RdGIrG+vwGL6TnScnODtjcCgLdSdIyMHHb3qO4X8QW+ca1vYVgJdo4LhXLQysvdMlQVfcYB75+2azh6SCJBOytJga2UaVLeekeQ9POpxuTRcQXEF+sTJLK8yNGza0LdiCyjDL/SHfJ2x3A23AeIyzdXqrGvTkaIaGZs6e5OoDH23+9abnXm644fBLcdCF4kdEQGVg7aiBqOEIXBJ232HvWy5O4DJaW3SnmM763YzEYZgTtq/racZrE+InLEvELI20LRpqZGLvq20sG2CjfOPUUBueHyTlnE6RBRp0OjltWc5BDKCpBA9c6vvWg49zhJBxGC0CQabhHcTPIy6dAydQC4OfLeqqHVpGsAN5gHIz7EgZ/SpHmHlKafiVtdr8sUt0dOjJq8esb5wpC48u9AUfBLx5oFkkEYLZIMb60Zc+FlYgHDLg9vOtDxPm2ePiaWMcUB6kLTrK8jLgKSMMAp8x3zW74FaSxxlZeioBxHFEDoSMABVy2CTsTnAG+ANqm+YeQ2u+JLcTCFoBbvbtCS2shySWBxhWGdvt3oDccl8z/P2i3HTMeWZSurUpKnGUbA1KfI4Fb6tDyfwee1g+XnlSVIvDDIAQ/THYSDtqAwMjv/fvqAUpSgFKUoBSlKAUpSgFKUoBSlKAUpSgFKUoBSlKAUpSgFKUoBSlKAUpSgFKUoBSlKAUpSgFKUoBSlKAUpSgFKUoBSlKAUpSgFKUoBSlKAUpSgFKUoBSlKAUpSgFKUoBSlKA/9k=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161986257"/>
              </p:ext>
            </p:extLst>
          </p:nvPr>
        </p:nvGraphicFramePr>
        <p:xfrm>
          <a:off x="368300" y="1828800"/>
          <a:ext cx="8318500" cy="4038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49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6053" y="277126"/>
            <a:ext cx="8384547" cy="5742674"/>
            <a:chOff x="106972016" y="105612724"/>
            <a:chExt cx="6028571" cy="603969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72016" y="105612724"/>
              <a:ext cx="6028571" cy="6039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07346306" y="105747878"/>
              <a:ext cx="5180107" cy="5520071"/>
              <a:chOff x="107346306" y="105747878"/>
              <a:chExt cx="5180107" cy="5520071"/>
            </a:xfrm>
          </p:grpSpPr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107346306" y="110578603"/>
                <a:ext cx="524541" cy="503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  <a:t>Severe</a:t>
                </a:r>
                <a:br>
                  <a:rPr kumimoji="0" lang="en-US" altLang="en-US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</a:br>
                <a:endParaRPr kumimoji="0" lang="en-US" altLang="en-US" sz="4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107361368" y="109799768"/>
                <a:ext cx="524541" cy="503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  <a:t>Moderate</a:t>
                </a:r>
                <a:b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</a:br>
                <a:endPara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107362254" y="109205231"/>
                <a:ext cx="524541" cy="503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Mild</a:t>
                </a:r>
                <a:endParaRPr kumimoji="0" lang="en-US" altLang="en-US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108920811" y="110607843"/>
                <a:ext cx="524541" cy="503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  <a:t>Positive</a:t>
                </a:r>
                <a:endParaRPr kumimoji="0" lang="en-US" altLang="en-US" sz="4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08893344" y="109538385"/>
                <a:ext cx="524541" cy="503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Negative</a:t>
                </a:r>
                <a:endParaRPr kumimoji="0" lang="en-US" alt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110439495" y="110049634"/>
                <a:ext cx="567071" cy="503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  <a:t>Severe </a:t>
                </a:r>
                <a:endParaRPr kumimoji="0" lang="en-US" altLang="en-US" sz="5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110412027" y="108420195"/>
                <a:ext cx="595425" cy="503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  <a:t>Moderately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  <a:t>Severe</a:t>
                </a:r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110391648" y="107379090"/>
                <a:ext cx="595425" cy="503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  <a:t>Moderate</a:t>
                </a:r>
              </a:p>
            </p:txBody>
          </p:sp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110413800" y="106614432"/>
                <a:ext cx="595425" cy="503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Mild</a:t>
                </a:r>
              </a:p>
            </p:txBody>
          </p:sp>
          <p:sp>
            <p:nvSpPr>
              <p:cNvPr id="16" name="Text Box 14"/>
              <p:cNvSpPr txBox="1">
                <a:spLocks noChangeArrowheads="1"/>
              </p:cNvSpPr>
              <p:nvPr/>
            </p:nvSpPr>
            <p:spPr bwMode="auto">
              <a:xfrm>
                <a:off x="111983873" y="110764673"/>
                <a:ext cx="524541" cy="503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  <a:t>Positive</a:t>
                </a:r>
                <a:endParaRPr kumimoji="0" lang="en-US" altLang="en-US" sz="4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auto">
              <a:xfrm>
                <a:off x="107377317" y="108490192"/>
                <a:ext cx="524541" cy="503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Minimal</a:t>
                </a:r>
                <a:r>
                  <a:rPr kumimoji="0" lang="en-US" altLang="en-US" sz="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/>
                </a:r>
                <a:br>
                  <a:rPr kumimoji="0" lang="en-US" altLang="en-US" sz="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</a:b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040" name="AutoShape 16"/>
              <p:cNvCxnSpPr>
                <a:cxnSpLocks noChangeShapeType="1"/>
              </p:cNvCxnSpPr>
              <p:nvPr/>
            </p:nvCxnSpPr>
            <p:spPr bwMode="auto">
              <a:xfrm flipH="1" flipV="1">
                <a:off x="107636930" y="108905749"/>
                <a:ext cx="7089" cy="26935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  <p:sp>
            <p:nvSpPr>
              <p:cNvPr id="18" name="Text Box 17"/>
              <p:cNvSpPr txBox="1">
                <a:spLocks noChangeArrowheads="1"/>
              </p:cNvSpPr>
              <p:nvPr/>
            </p:nvSpPr>
            <p:spPr bwMode="auto">
              <a:xfrm>
                <a:off x="110412026" y="105747878"/>
                <a:ext cx="559983" cy="503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Minimal</a:t>
                </a:r>
                <a:endPara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042" name="AutoShape 18"/>
              <p:cNvCxnSpPr>
                <a:cxnSpLocks noChangeShapeType="1"/>
              </p:cNvCxnSpPr>
              <p:nvPr/>
            </p:nvCxnSpPr>
            <p:spPr bwMode="auto">
              <a:xfrm flipH="1" flipV="1">
                <a:off x="110707081" y="106227231"/>
                <a:ext cx="7089" cy="269358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  <p:sp>
            <p:nvSpPr>
              <p:cNvPr id="19" name="Text Box 19"/>
              <p:cNvSpPr txBox="1">
                <a:spLocks noChangeArrowheads="1"/>
              </p:cNvSpPr>
              <p:nvPr/>
            </p:nvSpPr>
            <p:spPr bwMode="auto">
              <a:xfrm>
                <a:off x="111966430" y="109956378"/>
                <a:ext cx="559983" cy="503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Negative</a:t>
                </a:r>
                <a:endParaRPr kumimoji="0" lang="en-US" alt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044" name="AutoShape 20"/>
              <p:cNvCxnSpPr>
                <a:cxnSpLocks noChangeShapeType="1"/>
              </p:cNvCxnSpPr>
              <p:nvPr/>
            </p:nvCxnSpPr>
            <p:spPr bwMode="auto">
              <a:xfrm flipH="1" flipV="1">
                <a:off x="112261485" y="110435731"/>
                <a:ext cx="7089" cy="269358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6" name="Title 2"/>
          <p:cNvSpPr>
            <a:spLocks noGrp="1"/>
          </p:cNvSpPr>
          <p:nvPr>
            <p:ph type="title"/>
          </p:nvPr>
        </p:nvSpPr>
        <p:spPr>
          <a:xfrm>
            <a:off x="167640" y="277126"/>
            <a:ext cx="8595360" cy="7461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ndara" panose="020E0502030303020204" pitchFamily="34" charset="0"/>
              </a:rPr>
              <a:t>Early Identification: </a:t>
            </a:r>
            <a:br>
              <a:rPr lang="en-US" b="1" dirty="0" smtClean="0">
                <a:latin typeface="Candara" panose="020E0502030303020204" pitchFamily="34" charset="0"/>
              </a:rPr>
            </a:br>
            <a:r>
              <a:rPr lang="en-US" b="1" dirty="0" smtClean="0">
                <a:latin typeface="Candara" panose="020E0502030303020204" pitchFamily="34" charset="0"/>
              </a:rPr>
              <a:t>MHA SCREENING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2" name="Curved Right Arrow 1"/>
          <p:cNvSpPr/>
          <p:nvPr/>
        </p:nvSpPr>
        <p:spPr>
          <a:xfrm>
            <a:off x="226053" y="4171487"/>
            <a:ext cx="307347" cy="14827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2514600" y="4912863"/>
            <a:ext cx="152400" cy="7413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Right Arrow 19"/>
          <p:cNvSpPr/>
          <p:nvPr/>
        </p:nvSpPr>
        <p:spPr>
          <a:xfrm>
            <a:off x="4267200" y="1708098"/>
            <a:ext cx="457200" cy="40069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Right Arrow 21"/>
          <p:cNvSpPr/>
          <p:nvPr/>
        </p:nvSpPr>
        <p:spPr>
          <a:xfrm>
            <a:off x="6858000" y="5238057"/>
            <a:ext cx="76200" cy="41618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Does Income Inequality Matter?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750970"/>
              </p:ext>
            </p:extLst>
          </p:nvPr>
        </p:nvGraphicFramePr>
        <p:xfrm>
          <a:off x="304800" y="1371600"/>
          <a:ext cx="8534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67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HA">
  <a:themeElements>
    <a:clrScheme name="MHA">
      <a:dk1>
        <a:srgbClr val="6A737B"/>
      </a:dk1>
      <a:lt1>
        <a:sysClr val="window" lastClr="FFFFFF"/>
      </a:lt1>
      <a:dk2>
        <a:srgbClr val="005596"/>
      </a:dk2>
      <a:lt2>
        <a:srgbClr val="FFFFFF"/>
      </a:lt2>
      <a:accent1>
        <a:srgbClr val="005596"/>
      </a:accent1>
      <a:accent2>
        <a:srgbClr val="7AC142"/>
      </a:accent2>
      <a:accent3>
        <a:srgbClr val="B51A8A"/>
      </a:accent3>
      <a:accent4>
        <a:srgbClr val="FBB034"/>
      </a:accent4>
      <a:accent5>
        <a:srgbClr val="005596"/>
      </a:accent5>
      <a:accent6>
        <a:srgbClr val="7AC142"/>
      </a:accent6>
      <a:hlink>
        <a:srgbClr val="B51A8A"/>
      </a:hlink>
      <a:folHlink>
        <a:srgbClr val="B51A8A"/>
      </a:folHlink>
    </a:clrScheme>
    <a:fontScheme name="MH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GEARS</Template>
  <TotalTime>0</TotalTime>
  <Words>771</Words>
  <Application>Microsoft Office PowerPoint</Application>
  <PresentationFormat>On-screen Show (4:3)</PresentationFormat>
  <Paragraphs>146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MHA</vt:lpstr>
      <vt:lpstr>Welcome to Mental Health America</vt:lpstr>
      <vt:lpstr>PowerPoint Presentation</vt:lpstr>
      <vt:lpstr>What’s Coming Up?</vt:lpstr>
      <vt:lpstr>U.S. Surgeon General</vt:lpstr>
      <vt:lpstr>Prevention</vt:lpstr>
      <vt:lpstr>Early Identification</vt:lpstr>
      <vt:lpstr>Early Intervention Only 1 in 25 with ED is Identified with ED</vt:lpstr>
      <vt:lpstr>Early Identification:  MHA SCREENING</vt:lpstr>
      <vt:lpstr>Does Income Inequality Matter?</vt:lpstr>
      <vt:lpstr>Integrating Care: People with Mental Illness Receive Less Treatment</vt:lpstr>
      <vt:lpstr>Primary Care and Mental Health</vt:lpstr>
      <vt:lpstr>Integrating Care</vt:lpstr>
      <vt:lpstr>What Was Supposed to Happen in Every State: ACA 2016</vt:lpstr>
      <vt:lpstr>What Will Happen in Non-Expansion States: ACA 2016 </vt:lpstr>
      <vt:lpstr>Who’s in the ACA Coverage Gap?</vt:lpstr>
      <vt:lpstr>Post-ACA Inpatient MH Admissions Will Increase More</vt:lpstr>
      <vt:lpstr>…But Payments for Mood Disorders are Low</vt:lpstr>
      <vt:lpstr>…And People are Frequently Re-admitted</vt:lpstr>
      <vt:lpstr>To Integrate Care, Providers form Accountable Care Organizations (ACOs)</vt:lpstr>
      <vt:lpstr>But integrating care won’t work without parity, too.</vt:lpstr>
      <vt:lpstr>Recovery</vt:lpstr>
      <vt:lpstr>Why Recovery Is A Goal</vt:lpstr>
      <vt:lpstr>NIMH RA1SE</vt:lpstr>
      <vt:lpstr>WE CAN MAKE A DIFFERENCE</vt:lpstr>
      <vt:lpstr>Our Affiliates are the Most Innovative in the Nation</vt:lpstr>
      <vt:lpstr>Social Media Reach</vt:lpstr>
      <vt:lpstr>Social Media Reach</vt:lpstr>
      <vt:lpstr>Social Media Reach</vt:lpstr>
      <vt:lpstr>Social Media Reach</vt:lpstr>
      <vt:lpstr>What Do People Need from Us?</vt:lpstr>
      <vt:lpstr>PowerPoint Presentation</vt:lpstr>
      <vt:lpstr>PowerPoint Presentation</vt:lpstr>
      <vt:lpstr>PowerPoint Presentation</vt:lpstr>
      <vt:lpstr>What’s the Alternative?</vt:lpstr>
      <vt:lpstr>What’s the Alternative?</vt:lpstr>
      <vt:lpstr>What’s the Alternative?</vt:lpstr>
      <vt:lpstr>THANK YOU And Enjoy the Meeting.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2011-07-11T19:14:48Z</dcterms:created>
  <dcterms:modified xsi:type="dcterms:W3CDTF">2014-09-03T20:23:47Z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