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</p:sldMasterIdLst>
  <p:notesMasterIdLst>
    <p:notesMasterId r:id="rId21"/>
  </p:notesMasterIdLst>
  <p:sldIdLst>
    <p:sldId id="263" r:id="rId6"/>
    <p:sldId id="256" r:id="rId7"/>
    <p:sldId id="264" r:id="rId8"/>
    <p:sldId id="276" r:id="rId9"/>
    <p:sldId id="279" r:id="rId10"/>
    <p:sldId id="275" r:id="rId11"/>
    <p:sldId id="257" r:id="rId12"/>
    <p:sldId id="258" r:id="rId13"/>
    <p:sldId id="273" r:id="rId14"/>
    <p:sldId id="266" r:id="rId15"/>
    <p:sldId id="267" r:id="rId16"/>
    <p:sldId id="268" r:id="rId17"/>
    <p:sldId id="270" r:id="rId18"/>
    <p:sldId id="274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ld, Maia" initials="AM" lastIdx="4" clrIdx="0">
    <p:extLst>
      <p:ext uri="{19B8F6BF-5375-455C-9EA6-DF929625EA0E}">
        <p15:presenceInfo xmlns:p15="http://schemas.microsoft.com/office/powerpoint/2012/main" userId="S-1-5-21-789336058-1500820517-725345543-7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A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3" autoAdjust="0"/>
    <p:restoredTop sz="96305" autoAdjust="0"/>
  </p:normalViewPr>
  <p:slideViewPr>
    <p:cSldViewPr snapToGrid="0">
      <p:cViewPr varScale="1">
        <p:scale>
          <a:sx n="69" d="100"/>
          <a:sy n="69" d="100"/>
        </p:scale>
        <p:origin x="96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5BB1A-60D9-4FFB-B22B-24709B1246E1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1DADD-A976-4154-B939-50CB678D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4307">
              <a:defRPr/>
            </a:pPr>
            <a:fld id="{1982D488-22CF-45C0-B577-4173C1845E6E}" type="slidenum">
              <a:rPr lang="en-US">
                <a:solidFill>
                  <a:prstClr val="black"/>
                </a:solidFill>
              </a:rPr>
              <a:pPr defTabSz="444307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5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2D488-22CF-45C0-B577-4173C1845E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1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2D488-22CF-45C0-B577-4173C1845E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8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 in 100 (2.4 million) </a:t>
            </a:r>
            <a:r>
              <a:rPr lang="en-US" dirty="0"/>
              <a:t>American adults live with schizophrenia.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2.6% (6.1 million) </a:t>
            </a:r>
            <a:r>
              <a:rPr lang="en-US" dirty="0"/>
              <a:t>of American adults live with bipolar disorder.</a:t>
            </a:r>
            <a:r>
              <a:rPr lang="en-US" baseline="30000" dirty="0"/>
              <a:t> 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6.9% (16 million) </a:t>
            </a:r>
            <a:r>
              <a:rPr lang="en-US" dirty="0"/>
              <a:t>of American adults live with major depression.</a:t>
            </a:r>
            <a:r>
              <a:rPr lang="en-US" baseline="30000" dirty="0"/>
              <a:t> 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18.1% (42 million) </a:t>
            </a:r>
            <a:r>
              <a:rPr lang="en-US" dirty="0"/>
              <a:t>of American adults live with anxiety disorders.</a:t>
            </a:r>
            <a:r>
              <a:rPr lang="en-US" baseline="30000" dirty="0"/>
              <a:t> 5</a:t>
            </a:r>
          </a:p>
          <a:p>
            <a:endParaRPr lang="en-US" dirty="0"/>
          </a:p>
          <a:p>
            <a:r>
              <a:rPr lang="en-US" sz="1200" i="1" dirty="0"/>
              <a:t>2. Schizophrenia. (</a:t>
            </a:r>
            <a:r>
              <a:rPr lang="en-US" sz="1200" i="1" dirty="0" err="1"/>
              <a:t>n.d.</a:t>
            </a:r>
            <a:r>
              <a:rPr lang="en-US" sz="1200" i="1" dirty="0"/>
              <a:t>). Retrieved January 16, 2015, from http://www.nimh.nih.gov/health/statistics/prevalence/schizophrenia.shtml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200" i="1" dirty="0"/>
              <a:t>Bipolar Disorder Among Adults. (</a:t>
            </a:r>
            <a:r>
              <a:rPr lang="en-US" sz="1200" i="1" dirty="0" err="1"/>
              <a:t>n.d.</a:t>
            </a:r>
            <a:r>
              <a:rPr lang="en-US" sz="1200" i="1" dirty="0"/>
              <a:t>). Retrieved January 16, 2015, from http://www.nimh.nih.gov/health/statistics/prevalence/bipolar-disorder-among-adults.shtml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4. Major Depression Among Adults. (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). Retrieved January 16, 2015, from http://www.nimh.nih.gov/health/statistics/prevalence/major-depression-among-adults.shtml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200" i="1" dirty="0"/>
              <a:t>Any Anxiety Disorder Among Adults. (</a:t>
            </a:r>
            <a:r>
              <a:rPr lang="en-US" sz="1200" i="1" dirty="0" err="1"/>
              <a:t>n.d.</a:t>
            </a:r>
            <a:r>
              <a:rPr lang="en-US" sz="1200" i="1" dirty="0"/>
              <a:t>). Retrieved January 16, 2015, from http://www.nimh.nih.gov/health/statistics/prevalence/any-anxiety-disorder-among-adults.shtml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DADD-A976-4154-B939-50CB678D9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6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2D488-22CF-45C0-B577-4173C1845E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3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506600"/>
            <a:ext cx="5661046" cy="3686091"/>
          </a:xfrm>
          <a:prstGeom prst="rect">
            <a:avLst/>
          </a:prstGeom>
        </p:spPr>
        <p:txBody>
          <a:bodyPr lIns="88861" tIns="44431" rIns="88861" bIns="44431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TD can be differentiated from other movement disorders that may also be associated with DRBAs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/>
              <a:t>Acute drug-induced reactions</a:t>
            </a:r>
            <a:r>
              <a:rPr lang="en-US" sz="1100" dirty="0"/>
              <a:t>: </a:t>
            </a:r>
            <a:r>
              <a:rPr lang="en-US" sz="1100" b="0" dirty="0"/>
              <a:t>acute dystonia, acute or subacute akathisia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/>
              <a:t>Toxicity state (overdosage): drug-induced parkinsonism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/>
              <a:t>Tardive (delayed) syndromes, including TD: 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Withdrawal emergent syndrome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Classic tardive dyskinesia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Tardive dystonia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Tardive akathisia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Tardive myoclonus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Tardive tremor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Tardive tics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Tardive chorea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b="0" u="sng" dirty="0"/>
              <a:t>Reference</a:t>
            </a:r>
          </a:p>
          <a:p>
            <a:pPr lvl="0">
              <a:spcBef>
                <a:spcPts val="0"/>
              </a:spcBef>
              <a:defRPr/>
            </a:pPr>
            <a:r>
              <a:rPr lang="en-US" sz="1100" dirty="0" err="1">
                <a:ea typeface="Times New Roman" panose="02020603050405020304" pitchFamily="18" charset="0"/>
              </a:rPr>
              <a:t>Fahn</a:t>
            </a:r>
            <a:r>
              <a:rPr lang="en-US" sz="1100" dirty="0">
                <a:ea typeface="Times New Roman" panose="02020603050405020304" pitchFamily="18" charset="0"/>
              </a:rPr>
              <a:t> S, et al. The tardive syndromes. In: </a:t>
            </a:r>
            <a:r>
              <a:rPr lang="en-US" sz="1100" dirty="0" err="1">
                <a:ea typeface="Times New Roman" panose="02020603050405020304" pitchFamily="18" charset="0"/>
              </a:rPr>
              <a:t>Fahn</a:t>
            </a:r>
            <a:r>
              <a:rPr lang="en-US" sz="1100" dirty="0">
                <a:ea typeface="Times New Roman" panose="02020603050405020304" pitchFamily="18" charset="0"/>
              </a:rPr>
              <a:t> S, et al.</a:t>
            </a:r>
            <a:r>
              <a:rPr lang="en-US" sz="1100" i="1" dirty="0">
                <a:ea typeface="Times New Roman" panose="02020603050405020304" pitchFamily="18" charset="0"/>
              </a:rPr>
              <a:t> Principles and Practice of Movement Disorders</a:t>
            </a:r>
            <a:r>
              <a:rPr lang="en-US" sz="1100" dirty="0">
                <a:ea typeface="Times New Roman" panose="02020603050405020304" pitchFamily="18" charset="0"/>
              </a:rPr>
              <a:t>. 2nd ed. New York, New York: Saunders; 2011:415-446.</a:t>
            </a:r>
            <a:endParaRPr lang="en-US" sz="1100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00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2D488-22CF-45C0-B577-4173C1845E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00" u="sng" dirty="0"/>
              <a:t>Oral and Facial Dyskinesia</a:t>
            </a:r>
          </a:p>
          <a:p>
            <a:r>
              <a:rPr lang="en-US" sz="900" dirty="0"/>
              <a:t>Oral and facial dyskinesias may include:</a:t>
            </a:r>
          </a:p>
          <a:p>
            <a:pPr marL="17145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Abnormal tongue and lip movements</a:t>
            </a:r>
          </a:p>
          <a:p>
            <a:pPr marL="171450" lvl="1" indent="-171450" defTabSz="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Retraction of the corners of the mouth</a:t>
            </a:r>
          </a:p>
          <a:p>
            <a:pPr marL="171450" lvl="1" indent="-171450" defTabSz="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Abnormal eyelid movement or twitching</a:t>
            </a:r>
          </a:p>
          <a:p>
            <a:pPr marL="171450" lvl="1" indent="-171450" defTabSz="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Bulging of the cheeks, or</a:t>
            </a:r>
          </a:p>
          <a:p>
            <a:pPr marL="171450" lvl="1" indent="-171450" defTabSz="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Chewing movements</a:t>
            </a:r>
          </a:p>
          <a:p>
            <a:pPr>
              <a:spcBef>
                <a:spcPts val="600"/>
              </a:spcBef>
            </a:pPr>
            <a:r>
              <a:rPr lang="en-US" sz="900" u="sng" dirty="0"/>
              <a:t>Trunk Dyskinesia</a:t>
            </a:r>
          </a:p>
          <a:p>
            <a:r>
              <a:rPr lang="en-US" sz="900" dirty="0"/>
              <a:t>Dyskinesia of the trunk may include: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Axial dystonia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Shoulder shrugging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Rocking and swaying movements, or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Rotatory or thrusting hip movements</a:t>
            </a:r>
          </a:p>
          <a:p>
            <a:pPr>
              <a:spcBef>
                <a:spcPts val="600"/>
              </a:spcBef>
            </a:pPr>
            <a:r>
              <a:rPr lang="en-US" sz="900" u="sng" dirty="0"/>
              <a:t>Limb Dyskinesia Examples</a:t>
            </a:r>
          </a:p>
          <a:p>
            <a:r>
              <a:rPr lang="en-US" sz="900" dirty="0"/>
              <a:t>Dyskinesia of the extremities can also occur and may include: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“Piano-playing” finger movements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Tapping foot movements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Dystonic extensor postures of the toes</a:t>
            </a:r>
          </a:p>
          <a:p>
            <a:pPr>
              <a:spcBef>
                <a:spcPts val="600"/>
              </a:spcBef>
            </a:pPr>
            <a:r>
              <a:rPr lang="en-US" sz="900" u="sng" dirty="0"/>
              <a:t>Reference</a:t>
            </a:r>
          </a:p>
          <a:p>
            <a:r>
              <a:rPr lang="en-US" sz="900" dirty="0" err="1"/>
              <a:t>Tarsy</a:t>
            </a:r>
            <a:r>
              <a:rPr lang="en-US" sz="900" dirty="0"/>
              <a:t> D. </a:t>
            </a:r>
            <a:r>
              <a:rPr lang="en-US" sz="900" i="1" dirty="0" err="1"/>
              <a:t>Curr</a:t>
            </a:r>
            <a:r>
              <a:rPr lang="en-US" sz="900" i="1" dirty="0"/>
              <a:t> Treat Options Neurol</a:t>
            </a:r>
            <a:r>
              <a:rPr lang="en-US" sz="900" dirty="0"/>
              <a:t>. 2000;2(3):205-214.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2D488-22CF-45C0-B577-4173C1845E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4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506600"/>
            <a:ext cx="5661046" cy="3686091"/>
          </a:xfrm>
          <a:prstGeom prst="rect">
            <a:avLst/>
          </a:prstGeom>
        </p:spPr>
        <p:txBody>
          <a:bodyPr lIns="88861" tIns="44431" rIns="88861" bIns="44431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Here are 5 short videos demonstrating several different presentations of TD. Please note that these are actors, not actual patients</a:t>
            </a:r>
          </a:p>
          <a:p>
            <a:endParaRPr lang="en-US" sz="1100" b="1" dirty="0"/>
          </a:p>
          <a:p>
            <a:r>
              <a:rPr lang="en-US" sz="1100" i="1" dirty="0"/>
              <a:t>Ask the audience</a:t>
            </a:r>
            <a:r>
              <a:rPr lang="en-US" sz="11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How do these movements compare with what you see in your practice?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What is the most common?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How would you rate the severity levels for each of these videos?</a:t>
            </a:r>
          </a:p>
          <a:p>
            <a:endParaRPr lang="en-US" sz="1100" b="1" dirty="0"/>
          </a:p>
          <a:p>
            <a:r>
              <a:rPr lang="en-US" sz="1100" b="0" u="sng" dirty="0"/>
              <a:t>Additional Video Description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Lip smacking, pursing, or puckering </a:t>
            </a:r>
            <a:r>
              <a:rPr lang="en-US" sz="1100" b="0" dirty="0"/>
              <a:t>(moderate, AIMS of 3)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Jaw distension, chewing, or grimacing </a:t>
            </a:r>
            <a:r>
              <a:rPr lang="en-US" sz="1100" b="0" dirty="0"/>
              <a:t>(mild, AIMS of 2)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Tongue movement or protrusion </a:t>
            </a:r>
            <a:r>
              <a:rPr lang="en-US" sz="1100" b="0" dirty="0"/>
              <a:t>(severe, AIMS of 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/>
              <a:t>Trunk and limb movements (severe, AIMS of 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/>
              <a:t>Blinking (moderate, AIMS of 3)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  <a:p>
            <a:r>
              <a:rPr lang="en-US" sz="1100" u="sng" dirty="0"/>
              <a:t>Reference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Guy W. </a:t>
            </a:r>
            <a:r>
              <a:rPr lang="en-US" sz="1100" i="1" kern="0" dirty="0">
                <a:solidFill>
                  <a:sysClr val="windowText" lastClr="000000"/>
                </a:solidFill>
              </a:rPr>
              <a:t>ECDEU Assessment Manual for Psychopharmacology</a:t>
            </a:r>
            <a:r>
              <a:rPr lang="en-US" sz="1100" kern="0" dirty="0">
                <a:solidFill>
                  <a:sysClr val="windowText" lastClr="000000"/>
                </a:solidFill>
              </a:rPr>
              <a:t>: </a:t>
            </a:r>
            <a:r>
              <a:rPr lang="en-US" sz="1100" i="1" kern="0" dirty="0">
                <a:solidFill>
                  <a:sysClr val="windowText" lastClr="000000"/>
                </a:solidFill>
              </a:rPr>
              <a:t>Revised </a:t>
            </a:r>
            <a:r>
              <a:rPr lang="en-US" sz="1100" kern="0" dirty="0">
                <a:solidFill>
                  <a:sysClr val="windowText" lastClr="000000"/>
                </a:solidFill>
              </a:rPr>
              <a:t>(DHEW publication number ADM 76-338).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Rockville, MD; National Institute for Mental Health, Psychopharmacology Research Branch, 1976: 534-537.</a:t>
            </a:r>
            <a:r>
              <a:rPr lang="en-US" sz="1100" dirty="0">
                <a:solidFill>
                  <a:srgbClr val="141313"/>
                </a:solidFill>
              </a:rPr>
              <a:t> 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2D488-22CF-45C0-B577-4173C1845E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6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719138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5334" tIns="42667" rIns="85334" bIns="42667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Several factors have been identified as being associated with increased risk for TD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Patient risk factors</a:t>
            </a:r>
            <a:r>
              <a:rPr lang="en-US" sz="1100" baseline="30000" dirty="0">
                <a:solidFill>
                  <a:srgbClr val="141313"/>
                </a:solidFill>
                <a:cs typeface="Arial" pitchFamily="34" charset="0"/>
              </a:rPr>
              <a:t>1,2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: 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I</a:t>
            </a:r>
            <a:r>
              <a:rPr lang="en-US" sz="1100" dirty="0" err="1"/>
              <a:t>ncreased</a:t>
            </a:r>
            <a:r>
              <a:rPr lang="en-US" sz="1100" dirty="0"/>
              <a:t> age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S</a:t>
            </a:r>
            <a:r>
              <a:rPr lang="en-US" sz="1100" dirty="0" err="1"/>
              <a:t>ubstance</a:t>
            </a:r>
            <a:r>
              <a:rPr lang="en-US" sz="1100" dirty="0"/>
              <a:t> abuse disorder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D</a:t>
            </a:r>
            <a:r>
              <a:rPr lang="en-US" sz="1100" dirty="0" err="1"/>
              <a:t>iagnosis</a:t>
            </a:r>
            <a:r>
              <a:rPr lang="en-US" sz="1100" dirty="0"/>
              <a:t> of mood disorder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Treatment risk factors</a:t>
            </a:r>
            <a:r>
              <a:rPr lang="en-US" sz="1100" baseline="30000" dirty="0">
                <a:solidFill>
                  <a:srgbClr val="141313"/>
                </a:solidFill>
                <a:cs typeface="Arial" pitchFamily="34" charset="0"/>
              </a:rPr>
              <a:t>1,3</a:t>
            </a:r>
            <a:r>
              <a:rPr lang="en-US" sz="1100" dirty="0">
                <a:solidFill>
                  <a:srgbClr val="141313"/>
                </a:solidFill>
                <a:cs typeface="Arial" pitchFamily="34" charset="0"/>
              </a:rPr>
              <a:t>: 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C</a:t>
            </a:r>
            <a:r>
              <a:rPr lang="en-US" sz="1100" dirty="0" err="1"/>
              <a:t>umulative</a:t>
            </a:r>
            <a:r>
              <a:rPr lang="en-US" sz="1100" dirty="0"/>
              <a:t> exposure to antipsychotics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C</a:t>
            </a:r>
            <a:r>
              <a:rPr lang="en-US" sz="1100" dirty="0" err="1"/>
              <a:t>urrent</a:t>
            </a:r>
            <a:r>
              <a:rPr lang="en-US" sz="1100" dirty="0"/>
              <a:t> treatment with anticholinergics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History of extrapyramidal side effects</a:t>
            </a:r>
          </a:p>
          <a:p>
            <a:pPr marL="619278" lvl="1" indent="-171450" defTabSz="457200"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Potency of DRBA</a:t>
            </a:r>
          </a:p>
          <a:p>
            <a:endParaRPr lang="en-US" sz="1100" i="1" dirty="0"/>
          </a:p>
          <a:p>
            <a:r>
              <a:rPr lang="en-US" sz="1100" i="1" dirty="0"/>
              <a:t>Ask the audience</a:t>
            </a:r>
            <a:r>
              <a:rPr lang="en-US" sz="1100" dirty="0"/>
              <a:t>: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100" dirty="0"/>
              <a:t>In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/>
              <a:t>a patient taking DRBAs, how do you evaluate his or her risk for TD?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100" dirty="0"/>
              <a:t>Based on your clinical experience, which risk factors are the most important?</a:t>
            </a:r>
          </a:p>
          <a:p>
            <a:endParaRPr lang="en-US" sz="1100" dirty="0"/>
          </a:p>
          <a:p>
            <a:pPr>
              <a:spcBef>
                <a:spcPts val="0"/>
              </a:spcBef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References</a:t>
            </a:r>
          </a:p>
          <a:p>
            <a:pPr>
              <a:spcBef>
                <a:spcPts val="0"/>
              </a:spcBef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1. Miller DD, et al. </a:t>
            </a:r>
            <a:r>
              <a:rPr kumimoji="0" lang="is-IS" sz="1100" b="0" i="1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Schizophr Res</a:t>
            </a:r>
            <a:r>
              <a:rPr kumimoji="0" lang="is-IS" sz="11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ea typeface="+mn-ea"/>
                <a:cs typeface="Arial" pitchFamily="34" charset="0"/>
              </a:rPr>
              <a:t>. 2005;80:33-43. </a:t>
            </a:r>
          </a:p>
          <a:p>
            <a:pPr>
              <a:spcBef>
                <a:spcPts val="0"/>
              </a:spcBef>
            </a:pPr>
            <a:r>
              <a:rPr lang="es-ES" sz="1100" dirty="0">
                <a:solidFill>
                  <a:srgbClr val="141313"/>
                </a:solidFill>
              </a:rPr>
              <a:t>2. Casey DE. </a:t>
            </a:r>
            <a:r>
              <a:rPr lang="es-ES" sz="1100" i="1" dirty="0" err="1">
                <a:solidFill>
                  <a:srgbClr val="141313"/>
                </a:solidFill>
              </a:rPr>
              <a:t>Encephale</a:t>
            </a:r>
            <a:r>
              <a:rPr lang="es-ES" sz="1100" dirty="0">
                <a:solidFill>
                  <a:srgbClr val="141313"/>
                </a:solidFill>
              </a:rPr>
              <a:t>. 1988;14;221-226</a:t>
            </a:r>
            <a:r>
              <a:rPr lang="is-IS" sz="1100" dirty="0">
                <a:solidFill>
                  <a:srgbClr val="141313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r>
              <a:rPr lang="is-IS" sz="1100" dirty="0">
                <a:solidFill>
                  <a:srgbClr val="141313"/>
                </a:solidFill>
              </a:rPr>
              <a:t>3. Divac N, et al. </a:t>
            </a:r>
            <a:r>
              <a:rPr lang="is-IS" sz="1100" i="1" dirty="0">
                <a:solidFill>
                  <a:srgbClr val="141313"/>
                </a:solidFill>
              </a:rPr>
              <a:t>Biomed Res In</a:t>
            </a:r>
            <a:r>
              <a:rPr lang="is-IS" sz="1100" dirty="0">
                <a:solidFill>
                  <a:srgbClr val="141313"/>
                </a:solidFill>
              </a:rPr>
              <a:t>t. 2014;2014:656370.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53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714FA-93A1-4847-8C9A-F62FDA98B813}" type="slidenum"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533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29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2D488-22CF-45C0-B577-4173C1845E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506600"/>
            <a:ext cx="5661046" cy="3686091"/>
          </a:xfrm>
          <a:prstGeom prst="rect">
            <a:avLst/>
          </a:prstGeom>
        </p:spPr>
        <p:txBody>
          <a:bodyPr lIns="88861" tIns="44431" rIns="88861" bIns="44431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cs typeface="Arial" panose="020B0604020202020204" pitchFamily="34" charset="0"/>
              </a:rPr>
              <a:t>TD is estimated to affect at least 1 in 10 patients exposed to antipsychotics</a:t>
            </a:r>
            <a:r>
              <a:rPr lang="en-US" sz="1100" b="1" baseline="30000" dirty="0">
                <a:cs typeface="Arial" panose="020B0604020202020204" pitchFamily="34" charset="0"/>
              </a:rPr>
              <a:t>1</a:t>
            </a:r>
            <a:endParaRPr lang="en-US" sz="1100" b="1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cs typeface="Arial" panose="020B0604020202020204" pitchFamily="34" charset="0"/>
              </a:rPr>
              <a:t>Given that approximately 5 million people have been exposed to antipsychotics in the United States, at least 500,000 Americans may have TD</a:t>
            </a:r>
            <a:r>
              <a:rPr lang="en-US" sz="1100" b="1" baseline="30000" dirty="0">
                <a:cs typeface="Arial" panose="020B0604020202020204" pitchFamily="34" charset="0"/>
              </a:rPr>
              <a:t>2</a:t>
            </a:r>
          </a:p>
          <a:p>
            <a:endParaRPr lang="en-US" sz="11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it-IT" sz="1100" u="sng" dirty="0">
                <a:solidFill>
                  <a:schemeClr val="tx1"/>
                </a:solidFill>
              </a:rPr>
              <a:t>References</a:t>
            </a:r>
          </a:p>
          <a:p>
            <a:pPr>
              <a:spcBef>
                <a:spcPts val="0"/>
              </a:spcBef>
            </a:pPr>
            <a:r>
              <a:rPr lang="it-IT" sz="1100" dirty="0">
                <a:solidFill>
                  <a:schemeClr val="tx1"/>
                </a:solidFill>
              </a:rPr>
              <a:t>1. Cloud LJ, et al.</a:t>
            </a:r>
            <a:r>
              <a:rPr lang="it-IT" sz="1100" i="1" dirty="0">
                <a:solidFill>
                  <a:schemeClr val="tx1"/>
                </a:solidFill>
              </a:rPr>
              <a:t> Neurotherapeutics</a:t>
            </a:r>
            <a:r>
              <a:rPr lang="it-IT" sz="1100" dirty="0">
                <a:solidFill>
                  <a:schemeClr val="tx1"/>
                </a:solidFill>
              </a:rPr>
              <a:t>. 2014;11:166-176. </a:t>
            </a:r>
          </a:p>
          <a:p>
            <a:pPr>
              <a:spcBef>
                <a:spcPts val="0"/>
              </a:spcBef>
            </a:pPr>
            <a:r>
              <a:rPr lang="it-IT" sz="1100" dirty="0"/>
              <a:t>2. </a:t>
            </a:r>
            <a:r>
              <a:rPr lang="en-US" sz="1100" dirty="0">
                <a:solidFill>
                  <a:schemeClr val="tx1"/>
                </a:solidFill>
              </a:rPr>
              <a:t>Data on file. Neurocrine Biosciences.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010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100000">
              <a:srgbClr val="625B94">
                <a:alpha val="60000"/>
              </a:srgbClr>
            </a:gs>
            <a:gs pos="9000">
              <a:schemeClr val="accent1">
                <a:alpha val="7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499596" y="1736763"/>
            <a:ext cx="6946760" cy="19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4000" b="0">
                <a:solidFill>
                  <a:schemeClr val="accent1"/>
                </a:solidFill>
                <a:latin typeface="+mj-lt"/>
                <a:ea typeface="Arial Narrow" charset="0"/>
                <a:cs typeface="Arial Narrow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157046" y="3848522"/>
            <a:ext cx="10034953" cy="30145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-2" y="-5023"/>
            <a:ext cx="2157047" cy="38485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0800000" flipV="1">
            <a:off x="-6" y="3843494"/>
            <a:ext cx="2157051" cy="30145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0" y="3848518"/>
            <a:ext cx="12192000" cy="273647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2499899" y="4270376"/>
            <a:ext cx="7173383" cy="1647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of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-4" y="3843495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8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6201" y="6603349"/>
            <a:ext cx="517527" cy="182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7A5351A-0B57-4F32-89C1-6EFE0B5B49B2}" type="slidenum">
              <a:rPr lang="en-US" sz="1000" smtClean="0">
                <a:solidFill>
                  <a:srgbClr val="B8822C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B8822C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8236"/>
            <a:ext cx="10972800" cy="4707761"/>
          </a:xfrm>
          <a:prstGeom prst="rect">
            <a:avLst/>
          </a:prstGeom>
        </p:spPr>
        <p:txBody>
          <a:bodyPr/>
          <a:lstStyle>
            <a:lvl1pPr marL="176213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1pPr>
            <a:lvl2pPr marL="458788" indent="-234950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2pPr>
            <a:lvl3pPr marL="917575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3pPr>
            <a:lvl4pPr marL="1201738" indent="-28416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8336"/>
            <a:ext cx="1097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5687" y="6247309"/>
            <a:ext cx="9655628" cy="364608"/>
          </a:xfrm>
          <a:prstGeom prst="rect">
            <a:avLst/>
          </a:prstGeom>
        </p:spPr>
        <p:txBody>
          <a:bodyPr anchor="b"/>
          <a:lstStyle>
            <a:lvl1pPr marL="117475" indent="-11747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Font typeface="+mj-lt"/>
              <a:buAutoNum type="arabicPeriod"/>
              <a:defRPr sz="9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744537" indent="-457200">
              <a:buFont typeface="+mj-lt"/>
              <a:buAutoNum type="arabicPeriod"/>
              <a:defRPr/>
            </a:lvl2pPr>
            <a:lvl3pPr marL="914400" indent="-342900">
              <a:buFont typeface="+mj-lt"/>
              <a:buAutoNum type="arabicPeriod"/>
              <a:defRPr/>
            </a:lvl3pPr>
            <a:lvl4pPr marL="1201737" indent="-342900">
              <a:buFont typeface="+mj-lt"/>
              <a:buAutoNum type="arabicPeriod"/>
              <a:defRPr/>
            </a:lvl4pPr>
            <a:lvl5pPr marL="14287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30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100000">
              <a:srgbClr val="625B94">
                <a:alpha val="60000"/>
              </a:srgbClr>
            </a:gs>
            <a:gs pos="9000">
              <a:schemeClr val="accent1">
                <a:alpha val="7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499596" y="1736763"/>
            <a:ext cx="6946760" cy="19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4000" b="0">
                <a:solidFill>
                  <a:schemeClr val="accent1"/>
                </a:solidFill>
                <a:latin typeface="+mj-lt"/>
                <a:ea typeface="Arial Narrow" charset="0"/>
                <a:cs typeface="Arial Narrow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157046" y="3848522"/>
            <a:ext cx="10034953" cy="30145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-2" y="-5023"/>
            <a:ext cx="2157047" cy="38485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0800000" flipV="1">
            <a:off x="-6" y="3843494"/>
            <a:ext cx="2157051" cy="30145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0" y="3848518"/>
            <a:ext cx="12192000" cy="273647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2499899" y="4270376"/>
            <a:ext cx="7173383" cy="1647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of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-4" y="3843495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64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-17" y="0"/>
            <a:ext cx="97228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972263" y="5246802"/>
            <a:ext cx="11219735" cy="16111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972266" y="-5023"/>
            <a:ext cx="11219711" cy="5251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35262" y="2958366"/>
            <a:ext cx="9861629" cy="20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Transition Slide</a:t>
            </a: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-5" y="5246803"/>
            <a:ext cx="972272" cy="1621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5246802"/>
            <a:ext cx="12192000" cy="27867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-4" y="5232457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1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1" y="1378236"/>
            <a:ext cx="10738339" cy="4707761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458788" indent="-234950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917575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3pPr>
            <a:lvl4pPr marL="1201738" indent="-28416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1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2" y="1372844"/>
            <a:ext cx="5072644" cy="4778375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520700" indent="-344488"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687388" indent="-168275">
              <a:buClr>
                <a:schemeClr val="bg2"/>
              </a:buClr>
              <a:tabLst/>
              <a:defRPr sz="2200">
                <a:solidFill>
                  <a:schemeClr val="tx1"/>
                </a:solidFill>
              </a:defRPr>
            </a:lvl3pPr>
            <a:lvl4pPr marL="1027113" indent="-285750"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455213" y="1372844"/>
            <a:ext cx="5307105" cy="47783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200" dirty="0">
                <a:solidFill>
                  <a:schemeClr val="tx1"/>
                </a:solidFill>
              </a:defRPr>
            </a:lvl1pPr>
            <a:lvl2pPr>
              <a:defRPr lang="en-US" sz="2200" dirty="0">
                <a:solidFill>
                  <a:schemeClr val="tx1"/>
                </a:solidFill>
              </a:defRPr>
            </a:lvl2pPr>
            <a:lvl3pPr>
              <a:defRPr lang="en-US" sz="2200" dirty="0">
                <a:solidFill>
                  <a:schemeClr val="tx1"/>
                </a:solidFill>
              </a:defRPr>
            </a:lvl3pPr>
            <a:lvl4pPr>
              <a:defRPr lang="en-US" sz="2200" dirty="0">
                <a:solidFill>
                  <a:schemeClr val="tx1"/>
                </a:solidFill>
              </a:defRPr>
            </a:lvl4pPr>
          </a:lstStyle>
          <a:p>
            <a:pPr marL="176213" lvl="0" indent="-176213">
              <a:buClr>
                <a:schemeClr val="bg2"/>
              </a:buClr>
            </a:pPr>
            <a:r>
              <a:rPr lang="en-US" dirty="0"/>
              <a:t>Click to edit Master text styles</a:t>
            </a:r>
          </a:p>
          <a:p>
            <a:pPr marL="520700" lvl="1" indent="-344488">
              <a:buClr>
                <a:schemeClr val="bg2"/>
              </a:buClr>
            </a:pPr>
            <a:r>
              <a:rPr lang="en-US" dirty="0"/>
              <a:t>Second level</a:t>
            </a:r>
          </a:p>
          <a:p>
            <a:pPr marL="687388" lvl="2" indent="-168275">
              <a:buClr>
                <a:schemeClr val="bg2"/>
              </a:buClr>
              <a:tabLst/>
            </a:pPr>
            <a:r>
              <a:rPr lang="en-US" dirty="0"/>
              <a:t>Third level</a:t>
            </a:r>
          </a:p>
          <a:p>
            <a:pPr marL="1027113" lvl="3" indent="-285750">
              <a:buClr>
                <a:schemeClr val="bg2"/>
              </a:buClr>
            </a:pPr>
            <a:r>
              <a:rPr lang="en-US" dirty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67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6201" y="6603349"/>
            <a:ext cx="517527" cy="182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7A5351A-0B57-4F32-89C1-6EFE0B5B49B2}" type="slidenum">
              <a:rPr lang="en-US" sz="1000" smtClean="0">
                <a:solidFill>
                  <a:srgbClr val="B8822C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B8822C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8236"/>
            <a:ext cx="10972800" cy="4707761"/>
          </a:xfrm>
          <a:prstGeom prst="rect">
            <a:avLst/>
          </a:prstGeom>
        </p:spPr>
        <p:txBody>
          <a:bodyPr/>
          <a:lstStyle>
            <a:lvl1pPr marL="176213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1pPr>
            <a:lvl2pPr marL="458788" indent="-234950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2pPr>
            <a:lvl3pPr marL="917575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3pPr>
            <a:lvl4pPr marL="1201738" indent="-28416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8336"/>
            <a:ext cx="1097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5687" y="6247309"/>
            <a:ext cx="9655628" cy="364608"/>
          </a:xfrm>
          <a:prstGeom prst="rect">
            <a:avLst/>
          </a:prstGeom>
        </p:spPr>
        <p:txBody>
          <a:bodyPr anchor="b"/>
          <a:lstStyle>
            <a:lvl1pPr marL="117475" indent="-11747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Font typeface="+mj-lt"/>
              <a:buAutoNum type="arabicPeriod"/>
              <a:defRPr sz="9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744537" indent="-457200">
              <a:buFont typeface="+mj-lt"/>
              <a:buAutoNum type="arabicPeriod"/>
              <a:defRPr/>
            </a:lvl2pPr>
            <a:lvl3pPr marL="914400" indent="-342900">
              <a:buFont typeface="+mj-lt"/>
              <a:buAutoNum type="arabicPeriod"/>
              <a:defRPr/>
            </a:lvl3pPr>
            <a:lvl4pPr marL="1201737" indent="-342900">
              <a:buFont typeface="+mj-lt"/>
              <a:buAutoNum type="arabicPeriod"/>
              <a:defRPr/>
            </a:lvl4pPr>
            <a:lvl5pPr marL="14287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73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100000">
              <a:srgbClr val="625B94">
                <a:alpha val="60000"/>
              </a:srgbClr>
            </a:gs>
            <a:gs pos="9000">
              <a:schemeClr val="accent1">
                <a:alpha val="7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499596" y="1736763"/>
            <a:ext cx="6946760" cy="19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4000" b="0">
                <a:solidFill>
                  <a:schemeClr val="accent1"/>
                </a:solidFill>
                <a:latin typeface="+mj-lt"/>
                <a:ea typeface="Arial Narrow" charset="0"/>
                <a:cs typeface="Arial Narrow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157046" y="3848522"/>
            <a:ext cx="10034953" cy="30145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-2" y="-5023"/>
            <a:ext cx="2157047" cy="38485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0800000" flipV="1">
            <a:off x="-6" y="3843494"/>
            <a:ext cx="2157051" cy="30145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0" y="3848518"/>
            <a:ext cx="12192000" cy="273647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2499899" y="4270376"/>
            <a:ext cx="7173383" cy="1647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of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-4" y="3843495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3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-17" y="0"/>
            <a:ext cx="97228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972263" y="5246802"/>
            <a:ext cx="11219735" cy="16111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972266" y="-5023"/>
            <a:ext cx="11219711" cy="5251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35262" y="2958366"/>
            <a:ext cx="9861629" cy="20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Transition Slide</a:t>
            </a: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-5" y="5246803"/>
            <a:ext cx="972272" cy="1621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5246802"/>
            <a:ext cx="12192000" cy="27867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-4" y="5232457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96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1" y="1378236"/>
            <a:ext cx="10738339" cy="4707761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458788" indent="-234950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917575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3pPr>
            <a:lvl4pPr marL="1201738" indent="-28416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42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2" y="1372844"/>
            <a:ext cx="5072644" cy="4778375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520700" indent="-344488"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687388" indent="-168275">
              <a:buClr>
                <a:schemeClr val="bg2"/>
              </a:buClr>
              <a:tabLst/>
              <a:defRPr sz="2200">
                <a:solidFill>
                  <a:schemeClr val="tx1"/>
                </a:solidFill>
              </a:defRPr>
            </a:lvl3pPr>
            <a:lvl4pPr marL="1027113" indent="-285750"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455213" y="1372844"/>
            <a:ext cx="5307105" cy="47783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200" dirty="0">
                <a:solidFill>
                  <a:schemeClr val="tx1"/>
                </a:solidFill>
              </a:defRPr>
            </a:lvl1pPr>
            <a:lvl2pPr>
              <a:defRPr lang="en-US" sz="2200" dirty="0">
                <a:solidFill>
                  <a:schemeClr val="tx1"/>
                </a:solidFill>
              </a:defRPr>
            </a:lvl2pPr>
            <a:lvl3pPr>
              <a:defRPr lang="en-US" sz="2200" dirty="0">
                <a:solidFill>
                  <a:schemeClr val="tx1"/>
                </a:solidFill>
              </a:defRPr>
            </a:lvl3pPr>
            <a:lvl4pPr>
              <a:defRPr lang="en-US" sz="2200" dirty="0">
                <a:solidFill>
                  <a:schemeClr val="tx1"/>
                </a:solidFill>
              </a:defRPr>
            </a:lvl4pPr>
          </a:lstStyle>
          <a:p>
            <a:pPr marL="176213" lvl="0" indent="-176213">
              <a:buClr>
                <a:schemeClr val="bg2"/>
              </a:buClr>
            </a:pPr>
            <a:r>
              <a:rPr lang="en-US" dirty="0"/>
              <a:t>Click to edit Master text styles</a:t>
            </a:r>
          </a:p>
          <a:p>
            <a:pPr marL="520700" lvl="1" indent="-344488">
              <a:buClr>
                <a:schemeClr val="bg2"/>
              </a:buClr>
            </a:pPr>
            <a:r>
              <a:rPr lang="en-US" dirty="0"/>
              <a:t>Second level</a:t>
            </a:r>
          </a:p>
          <a:p>
            <a:pPr marL="687388" lvl="2" indent="-168275">
              <a:buClr>
                <a:schemeClr val="bg2"/>
              </a:buClr>
              <a:tabLst/>
            </a:pPr>
            <a:r>
              <a:rPr lang="en-US" dirty="0"/>
              <a:t>Third level</a:t>
            </a:r>
          </a:p>
          <a:p>
            <a:pPr marL="1027113" lvl="3" indent="-285750">
              <a:buClr>
                <a:schemeClr val="bg2"/>
              </a:buClr>
            </a:pPr>
            <a:r>
              <a:rPr lang="en-US" dirty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0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-17" y="0"/>
            <a:ext cx="97228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972263" y="5246802"/>
            <a:ext cx="11219735" cy="16111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972266" y="-5023"/>
            <a:ext cx="11219711" cy="5251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35262" y="2958366"/>
            <a:ext cx="9861629" cy="20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Transition Slide</a:t>
            </a: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-5" y="5246803"/>
            <a:ext cx="972272" cy="1621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5246802"/>
            <a:ext cx="12192000" cy="27867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-4" y="5232457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99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6201" y="6603349"/>
            <a:ext cx="517527" cy="182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7A5351A-0B57-4F32-89C1-6EFE0B5B49B2}" type="slidenum">
              <a:rPr lang="en-US" sz="1000" smtClean="0">
                <a:solidFill>
                  <a:srgbClr val="B8822C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B8822C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8236"/>
            <a:ext cx="10972800" cy="4707761"/>
          </a:xfrm>
          <a:prstGeom prst="rect">
            <a:avLst/>
          </a:prstGeom>
        </p:spPr>
        <p:txBody>
          <a:bodyPr/>
          <a:lstStyle>
            <a:lvl1pPr marL="176213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1pPr>
            <a:lvl2pPr marL="458788" indent="-234950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2pPr>
            <a:lvl3pPr marL="917575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3pPr>
            <a:lvl4pPr marL="1201738" indent="-28416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8336"/>
            <a:ext cx="1097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5687" y="6247309"/>
            <a:ext cx="9655628" cy="364608"/>
          </a:xfrm>
          <a:prstGeom prst="rect">
            <a:avLst/>
          </a:prstGeom>
        </p:spPr>
        <p:txBody>
          <a:bodyPr anchor="b"/>
          <a:lstStyle>
            <a:lvl1pPr marL="117475" indent="-11747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Font typeface="+mj-lt"/>
              <a:buAutoNum type="arabicPeriod"/>
              <a:defRPr sz="9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744537" indent="-457200">
              <a:buFont typeface="+mj-lt"/>
              <a:buAutoNum type="arabicPeriod"/>
              <a:defRPr/>
            </a:lvl2pPr>
            <a:lvl3pPr marL="914400" indent="-342900">
              <a:buFont typeface="+mj-lt"/>
              <a:buAutoNum type="arabicPeriod"/>
              <a:defRPr/>
            </a:lvl3pPr>
            <a:lvl4pPr marL="1201737" indent="-342900">
              <a:buFont typeface="+mj-lt"/>
              <a:buAutoNum type="arabicPeriod"/>
              <a:defRPr/>
            </a:lvl4pPr>
            <a:lvl5pPr marL="14287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8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100000">
              <a:srgbClr val="625B94">
                <a:alpha val="60000"/>
              </a:srgbClr>
            </a:gs>
            <a:gs pos="9000">
              <a:schemeClr val="accent1">
                <a:alpha val="7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499596" y="1736763"/>
            <a:ext cx="6946760" cy="19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4000" b="0">
                <a:solidFill>
                  <a:schemeClr val="accent1"/>
                </a:solidFill>
                <a:latin typeface="+mj-lt"/>
                <a:ea typeface="Arial Narrow" charset="0"/>
                <a:cs typeface="Arial Narrow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157046" y="3848522"/>
            <a:ext cx="10034953" cy="30145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-2" y="-5023"/>
            <a:ext cx="2157047" cy="38485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0800000" flipV="1">
            <a:off x="-6" y="3843494"/>
            <a:ext cx="2157051" cy="30145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0" y="3848518"/>
            <a:ext cx="12192000" cy="273647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2499899" y="4270376"/>
            <a:ext cx="7173383" cy="1647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of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-4" y="3843495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6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-17" y="0"/>
            <a:ext cx="97228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972263" y="5246802"/>
            <a:ext cx="11219735" cy="16111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972266" y="-5023"/>
            <a:ext cx="11219711" cy="5251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35262" y="2958366"/>
            <a:ext cx="9861629" cy="20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Transition Slide</a:t>
            </a: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-5" y="5246803"/>
            <a:ext cx="972272" cy="1621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5246802"/>
            <a:ext cx="12192000" cy="27867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-4" y="5232457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60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1" y="1378236"/>
            <a:ext cx="10738339" cy="4707761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458788" indent="-234950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917575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3pPr>
            <a:lvl4pPr marL="1201738" indent="-28416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2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2" y="1372844"/>
            <a:ext cx="5072644" cy="4778375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520700" indent="-344488"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687388" indent="-168275">
              <a:buClr>
                <a:schemeClr val="bg2"/>
              </a:buClr>
              <a:tabLst/>
              <a:defRPr sz="2200">
                <a:solidFill>
                  <a:schemeClr val="tx1"/>
                </a:solidFill>
              </a:defRPr>
            </a:lvl3pPr>
            <a:lvl4pPr marL="1027113" indent="-285750"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455213" y="1372844"/>
            <a:ext cx="5307105" cy="47783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200" dirty="0">
                <a:solidFill>
                  <a:schemeClr val="tx1"/>
                </a:solidFill>
              </a:defRPr>
            </a:lvl1pPr>
            <a:lvl2pPr>
              <a:defRPr lang="en-US" sz="2200" dirty="0">
                <a:solidFill>
                  <a:schemeClr val="tx1"/>
                </a:solidFill>
              </a:defRPr>
            </a:lvl2pPr>
            <a:lvl3pPr>
              <a:defRPr lang="en-US" sz="2200" dirty="0">
                <a:solidFill>
                  <a:schemeClr val="tx1"/>
                </a:solidFill>
              </a:defRPr>
            </a:lvl3pPr>
            <a:lvl4pPr>
              <a:defRPr lang="en-US" sz="2200" dirty="0">
                <a:solidFill>
                  <a:schemeClr val="tx1"/>
                </a:solidFill>
              </a:defRPr>
            </a:lvl4pPr>
          </a:lstStyle>
          <a:p>
            <a:pPr marL="176213" lvl="0" indent="-176213">
              <a:buClr>
                <a:schemeClr val="bg2"/>
              </a:buClr>
            </a:pPr>
            <a:r>
              <a:rPr lang="en-US" dirty="0"/>
              <a:t>Click to edit Master text styles</a:t>
            </a:r>
          </a:p>
          <a:p>
            <a:pPr marL="520700" lvl="1" indent="-344488">
              <a:buClr>
                <a:schemeClr val="bg2"/>
              </a:buClr>
            </a:pPr>
            <a:r>
              <a:rPr lang="en-US" dirty="0"/>
              <a:t>Second level</a:t>
            </a:r>
          </a:p>
          <a:p>
            <a:pPr marL="687388" lvl="2" indent="-168275">
              <a:buClr>
                <a:schemeClr val="bg2"/>
              </a:buClr>
              <a:tabLst/>
            </a:pPr>
            <a:r>
              <a:rPr lang="en-US" dirty="0"/>
              <a:t>Third level</a:t>
            </a:r>
          </a:p>
          <a:p>
            <a:pPr marL="1027113" lvl="3" indent="-285750">
              <a:buClr>
                <a:schemeClr val="bg2"/>
              </a:buClr>
            </a:pPr>
            <a:r>
              <a:rPr lang="en-US" dirty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501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6201" y="6603349"/>
            <a:ext cx="517527" cy="182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7A5351A-0B57-4F32-89C1-6EFE0B5B49B2}" type="slidenum">
              <a:rPr lang="en-US" sz="1000" smtClean="0">
                <a:solidFill>
                  <a:srgbClr val="B8822C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B8822C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8236"/>
            <a:ext cx="10972800" cy="4707761"/>
          </a:xfrm>
          <a:prstGeom prst="rect">
            <a:avLst/>
          </a:prstGeom>
        </p:spPr>
        <p:txBody>
          <a:bodyPr/>
          <a:lstStyle>
            <a:lvl1pPr marL="176213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1pPr>
            <a:lvl2pPr marL="458788" indent="-234950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2pPr>
            <a:lvl3pPr marL="917575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3pPr>
            <a:lvl4pPr marL="1201738" indent="-28416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8336"/>
            <a:ext cx="1097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5687" y="6247309"/>
            <a:ext cx="9655628" cy="364608"/>
          </a:xfrm>
          <a:prstGeom prst="rect">
            <a:avLst/>
          </a:prstGeom>
        </p:spPr>
        <p:txBody>
          <a:bodyPr anchor="b"/>
          <a:lstStyle>
            <a:lvl1pPr marL="117475" indent="-11747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Font typeface="+mj-lt"/>
              <a:buAutoNum type="arabicPeriod"/>
              <a:defRPr sz="9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744537" indent="-457200">
              <a:buFont typeface="+mj-lt"/>
              <a:buAutoNum type="arabicPeriod"/>
              <a:defRPr/>
            </a:lvl2pPr>
            <a:lvl3pPr marL="914400" indent="-342900">
              <a:buFont typeface="+mj-lt"/>
              <a:buAutoNum type="arabicPeriod"/>
              <a:defRPr/>
            </a:lvl3pPr>
            <a:lvl4pPr marL="1201737" indent="-342900">
              <a:buFont typeface="+mj-lt"/>
              <a:buAutoNum type="arabicPeriod"/>
              <a:defRPr/>
            </a:lvl4pPr>
            <a:lvl5pPr marL="14287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6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1" y="1378236"/>
            <a:ext cx="10738339" cy="4707761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458788" indent="-234950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917575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3pPr>
            <a:lvl4pPr marL="1201738" indent="-28416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2" y="1372844"/>
            <a:ext cx="5072644" cy="4778375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520700" indent="-344488"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687388" indent="-168275">
              <a:buClr>
                <a:schemeClr val="bg2"/>
              </a:buClr>
              <a:tabLst/>
              <a:defRPr sz="2200">
                <a:solidFill>
                  <a:schemeClr val="tx1"/>
                </a:solidFill>
              </a:defRPr>
            </a:lvl3pPr>
            <a:lvl4pPr marL="1027113" indent="-285750"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455213" y="1372844"/>
            <a:ext cx="5307105" cy="47783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200" dirty="0">
                <a:solidFill>
                  <a:schemeClr val="tx1"/>
                </a:solidFill>
              </a:defRPr>
            </a:lvl1pPr>
            <a:lvl2pPr>
              <a:defRPr lang="en-US" sz="2200" dirty="0">
                <a:solidFill>
                  <a:schemeClr val="tx1"/>
                </a:solidFill>
              </a:defRPr>
            </a:lvl2pPr>
            <a:lvl3pPr>
              <a:defRPr lang="en-US" sz="2200" dirty="0">
                <a:solidFill>
                  <a:schemeClr val="tx1"/>
                </a:solidFill>
              </a:defRPr>
            </a:lvl3pPr>
            <a:lvl4pPr>
              <a:defRPr lang="en-US" sz="2200" dirty="0">
                <a:solidFill>
                  <a:schemeClr val="tx1"/>
                </a:solidFill>
              </a:defRPr>
            </a:lvl4pPr>
          </a:lstStyle>
          <a:p>
            <a:pPr marL="176213" lvl="0" indent="-176213">
              <a:buClr>
                <a:schemeClr val="bg2"/>
              </a:buClr>
            </a:pPr>
            <a:r>
              <a:rPr lang="en-US" dirty="0"/>
              <a:t>Click to edit Master text styles</a:t>
            </a:r>
          </a:p>
          <a:p>
            <a:pPr marL="520700" lvl="1" indent="-344488">
              <a:buClr>
                <a:schemeClr val="bg2"/>
              </a:buClr>
            </a:pPr>
            <a:r>
              <a:rPr lang="en-US" dirty="0"/>
              <a:t>Second level</a:t>
            </a:r>
          </a:p>
          <a:p>
            <a:pPr marL="687388" lvl="2" indent="-168275">
              <a:buClr>
                <a:schemeClr val="bg2"/>
              </a:buClr>
              <a:tabLst/>
            </a:pPr>
            <a:r>
              <a:rPr lang="en-US" dirty="0"/>
              <a:t>Third level</a:t>
            </a:r>
          </a:p>
          <a:p>
            <a:pPr marL="1027113" lvl="3" indent="-285750">
              <a:buClr>
                <a:schemeClr val="bg2"/>
              </a:buClr>
            </a:pPr>
            <a:r>
              <a:rPr lang="en-US" dirty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31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6201" y="6603349"/>
            <a:ext cx="517527" cy="182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7A5351A-0B57-4F32-89C1-6EFE0B5B49B2}" type="slidenum">
              <a:rPr lang="en-US" sz="1000" smtClean="0">
                <a:solidFill>
                  <a:srgbClr val="B8822C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B8822C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8236"/>
            <a:ext cx="10972800" cy="4707761"/>
          </a:xfrm>
          <a:prstGeom prst="rect">
            <a:avLst/>
          </a:prstGeom>
        </p:spPr>
        <p:txBody>
          <a:bodyPr/>
          <a:lstStyle>
            <a:lvl1pPr marL="176213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1pPr>
            <a:lvl2pPr marL="458788" indent="-234950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2pPr>
            <a:lvl3pPr marL="917575" indent="-17621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3pPr>
            <a:lvl4pPr marL="1201738" indent="-284163">
              <a:spcBef>
                <a:spcPts val="600"/>
              </a:spcBef>
              <a:spcAft>
                <a:spcPts val="600"/>
              </a:spcAft>
              <a:buClr>
                <a:srgbClr val="C4CBDA"/>
              </a:buClr>
              <a:defRPr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8336"/>
            <a:ext cx="1097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5687" y="6247309"/>
            <a:ext cx="9655628" cy="364608"/>
          </a:xfrm>
          <a:prstGeom prst="rect">
            <a:avLst/>
          </a:prstGeom>
        </p:spPr>
        <p:txBody>
          <a:bodyPr anchor="b"/>
          <a:lstStyle>
            <a:lvl1pPr marL="117475" indent="-11747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Font typeface="+mj-lt"/>
              <a:buAutoNum type="arabicPeriod"/>
              <a:defRPr sz="9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744537" indent="-457200">
              <a:buFont typeface="+mj-lt"/>
              <a:buAutoNum type="arabicPeriod"/>
              <a:defRPr/>
            </a:lvl2pPr>
            <a:lvl3pPr marL="914400" indent="-342900">
              <a:buFont typeface="+mj-lt"/>
              <a:buAutoNum type="arabicPeriod"/>
              <a:defRPr/>
            </a:lvl3pPr>
            <a:lvl4pPr marL="1201737" indent="-342900">
              <a:buFont typeface="+mj-lt"/>
              <a:buAutoNum type="arabicPeriod"/>
              <a:defRPr/>
            </a:lvl4pPr>
            <a:lvl5pPr marL="14287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16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100000">
              <a:srgbClr val="625B94">
                <a:alpha val="60000"/>
              </a:srgbClr>
            </a:gs>
            <a:gs pos="9000">
              <a:schemeClr val="accent1">
                <a:alpha val="7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499596" y="1736763"/>
            <a:ext cx="6946760" cy="19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4000" b="0">
                <a:solidFill>
                  <a:schemeClr val="accent1"/>
                </a:solidFill>
                <a:latin typeface="+mj-lt"/>
                <a:ea typeface="Arial Narrow" charset="0"/>
                <a:cs typeface="Arial Narrow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157046" y="3848522"/>
            <a:ext cx="10034953" cy="30145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-2" y="-5023"/>
            <a:ext cx="2157047" cy="38485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0800000" flipV="1">
            <a:off x="-6" y="3843494"/>
            <a:ext cx="2157051" cy="30145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0" y="3848518"/>
            <a:ext cx="12192000" cy="273647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2499899" y="4270376"/>
            <a:ext cx="7173383" cy="1647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of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-4" y="3843495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8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-17" y="0"/>
            <a:ext cx="97228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972263" y="5246802"/>
            <a:ext cx="11219735" cy="16111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972266" y="-5023"/>
            <a:ext cx="11219711" cy="5251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35262" y="2958366"/>
            <a:ext cx="9861629" cy="20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Transition Slide</a:t>
            </a: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-5" y="5246803"/>
            <a:ext cx="972272" cy="1621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5246802"/>
            <a:ext cx="12192000" cy="27867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-4" y="5232457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0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1" y="1378236"/>
            <a:ext cx="10738339" cy="4707761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458788" indent="-234950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917575" indent="-17621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3pPr>
            <a:lvl4pPr marL="1201738" indent="-284163">
              <a:spcBef>
                <a:spcPts val="800"/>
              </a:spcBef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2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062" y="1372844"/>
            <a:ext cx="5072644" cy="4778375"/>
          </a:xfrm>
          <a:prstGeom prst="rect">
            <a:avLst/>
          </a:prstGeom>
        </p:spPr>
        <p:txBody>
          <a:bodyPr lIns="0" tIns="0" rIns="0" bIns="0"/>
          <a:lstStyle>
            <a:lvl1pPr marL="176213" indent="-176213"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 marL="520700" indent="-344488">
              <a:buClr>
                <a:schemeClr val="bg2"/>
              </a:buClr>
              <a:defRPr sz="2200">
                <a:solidFill>
                  <a:schemeClr val="tx1"/>
                </a:solidFill>
              </a:defRPr>
            </a:lvl2pPr>
            <a:lvl3pPr marL="687388" indent="-168275">
              <a:buClr>
                <a:schemeClr val="bg2"/>
              </a:buClr>
              <a:tabLst/>
              <a:defRPr sz="2200">
                <a:solidFill>
                  <a:schemeClr val="tx1"/>
                </a:solidFill>
              </a:defRPr>
            </a:lvl3pPr>
            <a:lvl4pPr marL="1027113" indent="-285750">
              <a:buClr>
                <a:schemeClr val="bg2"/>
              </a:buClr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455213" y="1372844"/>
            <a:ext cx="5307105" cy="47783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200" dirty="0">
                <a:solidFill>
                  <a:schemeClr val="tx1"/>
                </a:solidFill>
              </a:defRPr>
            </a:lvl1pPr>
            <a:lvl2pPr>
              <a:defRPr lang="en-US" sz="2200" dirty="0">
                <a:solidFill>
                  <a:schemeClr val="tx1"/>
                </a:solidFill>
              </a:defRPr>
            </a:lvl2pPr>
            <a:lvl3pPr>
              <a:defRPr lang="en-US" sz="2200" dirty="0">
                <a:solidFill>
                  <a:schemeClr val="tx1"/>
                </a:solidFill>
              </a:defRPr>
            </a:lvl3pPr>
            <a:lvl4pPr>
              <a:defRPr lang="en-US" sz="2200" dirty="0">
                <a:solidFill>
                  <a:schemeClr val="tx1"/>
                </a:solidFill>
              </a:defRPr>
            </a:lvl4pPr>
          </a:lstStyle>
          <a:p>
            <a:pPr marL="176213" lvl="0" indent="-176213">
              <a:buClr>
                <a:schemeClr val="bg2"/>
              </a:buClr>
            </a:pPr>
            <a:r>
              <a:rPr lang="en-US" dirty="0"/>
              <a:t>Click to edit Master text styles</a:t>
            </a:r>
          </a:p>
          <a:p>
            <a:pPr marL="520700" lvl="1" indent="-344488">
              <a:buClr>
                <a:schemeClr val="bg2"/>
              </a:buClr>
            </a:pPr>
            <a:r>
              <a:rPr lang="en-US" dirty="0"/>
              <a:t>Second level</a:t>
            </a:r>
          </a:p>
          <a:p>
            <a:pPr marL="687388" lvl="2" indent="-168275">
              <a:buClr>
                <a:schemeClr val="bg2"/>
              </a:buClr>
              <a:tabLst/>
            </a:pPr>
            <a:r>
              <a:rPr lang="en-US" dirty="0"/>
              <a:t>Third level</a:t>
            </a:r>
          </a:p>
          <a:p>
            <a:pPr marL="1027113" lvl="3" indent="-285750">
              <a:buClr>
                <a:schemeClr val="bg2"/>
              </a:buClr>
            </a:pPr>
            <a:r>
              <a:rPr lang="en-US" dirty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" y="6584298"/>
            <a:ext cx="601884" cy="2737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A5351A-0B57-4F32-89C1-6EFE0B5B49B2}" type="slidenum">
              <a:rPr lang="en-US" sz="1000" smtClean="0">
                <a:solidFill>
                  <a:srgbClr val="FFFFFF">
                    <a:lumMod val="85000"/>
                  </a:srgbClr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96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-4" y="3"/>
            <a:ext cx="609603" cy="10095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-5" y="1004486"/>
            <a:ext cx="609605" cy="5853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-4" y="1009509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accent1"/>
          </a:solidFill>
          <a:latin typeface="Arial Narrow" charset="0"/>
          <a:ea typeface="Arial Narrow" charset="0"/>
          <a:cs typeface="Arial Narrow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-4" y="3"/>
            <a:ext cx="609603" cy="10095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-5" y="1004486"/>
            <a:ext cx="609605" cy="5853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-4" y="1009509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accent1"/>
          </a:solidFill>
          <a:latin typeface="Arial Narrow" charset="0"/>
          <a:ea typeface="Arial Narrow" charset="0"/>
          <a:cs typeface="Arial Narrow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-4" y="3"/>
            <a:ext cx="609603" cy="10095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-5" y="1004486"/>
            <a:ext cx="609605" cy="5853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-4" y="1009509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accent1"/>
          </a:solidFill>
          <a:latin typeface="Arial Narrow" charset="0"/>
          <a:ea typeface="Arial Narrow" charset="0"/>
          <a:cs typeface="Arial Narrow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-4" y="3"/>
            <a:ext cx="609603" cy="10095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-5" y="1004486"/>
            <a:ext cx="609605" cy="5853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-4" y="1009509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accent1"/>
          </a:solidFill>
          <a:latin typeface="Arial Narrow" charset="0"/>
          <a:ea typeface="Arial Narrow" charset="0"/>
          <a:cs typeface="Arial Narrow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44061" y="104636"/>
            <a:ext cx="1073833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-4" y="3"/>
            <a:ext cx="609603" cy="10095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-5" y="1004486"/>
            <a:ext cx="609605" cy="5853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-4" y="1009509"/>
            <a:ext cx="12192005" cy="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5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accent1"/>
          </a:solidFill>
          <a:latin typeface="Arial Narrow" charset="0"/>
          <a:ea typeface="Arial Narrow" charset="0"/>
          <a:cs typeface="Arial Narrow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alkingabouttd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7485" y="1736763"/>
            <a:ext cx="6952252" cy="1991175"/>
          </a:xfrm>
        </p:spPr>
        <p:txBody>
          <a:bodyPr/>
          <a:lstStyle/>
          <a:p>
            <a:r>
              <a:rPr lang="en-US" sz="3600" dirty="0"/>
              <a:t>Let’s Talk About Side Effects: </a:t>
            </a:r>
            <a:r>
              <a:rPr lang="en-US" sz="3600" i="1" dirty="0"/>
              <a:t>Benefits and Risks of Mental Illness Medication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079993" y="6488668"/>
            <a:ext cx="319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cs typeface="Arial" charset="0"/>
              </a:rPr>
              <a:t>©2017 </a:t>
            </a:r>
            <a:r>
              <a:rPr lang="en-US" sz="900" dirty="0" err="1">
                <a:solidFill>
                  <a:srgbClr val="FFFFFF"/>
                </a:solidFill>
                <a:cs typeface="Arial" charset="0"/>
              </a:rPr>
              <a:t>Neurocrine</a:t>
            </a:r>
            <a:r>
              <a:rPr lang="en-US" sz="900" dirty="0">
                <a:solidFill>
                  <a:srgbClr val="FFFFFF"/>
                </a:solidFill>
                <a:cs typeface="Arial" charset="0"/>
              </a:rPr>
              <a:t> Biosciences, Inc. All Rights Reserved.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cs typeface="Arial" charset="0"/>
              </a:rPr>
              <a:t>CP-TD-US-0158 </a:t>
            </a:r>
            <a:r>
              <a:rPr lang="en-US" sz="900" dirty="0">
                <a:solidFill>
                  <a:srgbClr val="FFFFFF"/>
                </a:solidFill>
                <a:cs typeface="Arial" charset="0"/>
              </a:rPr>
              <a:t>06/17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9" b="37601"/>
          <a:stretch/>
        </p:blipFill>
        <p:spPr>
          <a:xfrm>
            <a:off x="122279" y="6279818"/>
            <a:ext cx="1825393" cy="4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9273" y="1025718"/>
            <a:ext cx="8698727" cy="58322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9882" y="1180412"/>
            <a:ext cx="4631361" cy="5677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+mn-lt"/>
              </a:rPr>
              <a:t>Examples of Dyskinesia by Body Region</a:t>
            </a: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2139214" y="4952528"/>
            <a:ext cx="2547230" cy="771669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D39F08">
                    <a:lumMod val="20000"/>
                    <a:lumOff val="80000"/>
                  </a:srgbClr>
                </a:solidFill>
                <a:latin typeface="Arial" panose="020B0604020202020204"/>
              </a:rPr>
              <a:t>“P</a:t>
            </a:r>
            <a:r>
              <a:rPr lang="en-US" sz="1600" dirty="0" err="1">
                <a:solidFill>
                  <a:srgbClr val="D39F08">
                    <a:lumMod val="20000"/>
                    <a:lumOff val="80000"/>
                  </a:srgbClr>
                </a:solidFill>
                <a:latin typeface="Arial" panose="020B0604020202020204"/>
              </a:rPr>
              <a:t>iano</a:t>
            </a:r>
            <a:r>
              <a:rPr lang="en-US" sz="1600" dirty="0">
                <a:solidFill>
                  <a:srgbClr val="D39F08">
                    <a:lumMod val="20000"/>
                    <a:lumOff val="80000"/>
                  </a:srgbClr>
                </a:solidFill>
                <a:latin typeface="Arial" panose="020B0604020202020204"/>
              </a:rPr>
              <a:t>-playing” finger movements</a:t>
            </a:r>
          </a:p>
          <a:p>
            <a:pPr marL="0" indent="0">
              <a:buClr>
                <a:srgbClr val="D39F08"/>
              </a:buClr>
              <a:buNone/>
              <a:defRPr/>
            </a:pPr>
            <a:endParaRPr lang="en-US" u="sng" dirty="0">
              <a:solidFill>
                <a:srgbClr val="D39F08">
                  <a:lumMod val="20000"/>
                  <a:lumOff val="80000"/>
                </a:srgbClr>
              </a:solidFill>
              <a:latin typeface="Arial" panose="020B0604020202020204"/>
            </a:endParaRPr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2139214" y="1798189"/>
            <a:ext cx="3794740" cy="56690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Abnormal tongue and lip movements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794307" y="1925583"/>
            <a:ext cx="1170515" cy="420014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2139214" y="2180788"/>
            <a:ext cx="5933906" cy="573196"/>
          </a:xfrm>
          <a:prstGeom prst="rect">
            <a:avLst/>
          </a:prstGeom>
        </p:spPr>
        <p:txBody>
          <a:bodyPr lIns="0" tIns="0" rIns="0" bIns="0"/>
          <a:lstStyle>
            <a:lvl1pPr marL="0" indent="0" eaLnBrk="0" hangingPunct="0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Arial" charset="0"/>
              <a:buNone/>
              <a:defRPr sz="1600">
                <a:solidFill>
                  <a:schemeClr val="accent1"/>
                </a:solidFill>
                <a:latin typeface="+mn-lt"/>
                <a:cs typeface="+mn-cs"/>
              </a:defRPr>
            </a:lvl1pPr>
            <a:lvl2pPr marL="458788" indent="-234950" eaLnBrk="0" hangingPunct="0">
              <a:spcBef>
                <a:spcPts val="800"/>
              </a:spcBef>
              <a:buClr>
                <a:schemeClr val="bg2"/>
              </a:buClr>
              <a:buFont typeface="Arial" charset="0"/>
              <a:buChar char="–"/>
              <a:defRPr sz="2200">
                <a:latin typeface="+mn-lt"/>
                <a:cs typeface="+mn-cs"/>
              </a:defRPr>
            </a:lvl2pPr>
            <a:lvl3pPr marL="917575" indent="-176213" eaLnBrk="0" hangingPunct="0">
              <a:spcBef>
                <a:spcPts val="800"/>
              </a:spcBef>
              <a:buClr>
                <a:schemeClr val="bg2"/>
              </a:buClr>
              <a:buFont typeface="Arial" charset="0"/>
              <a:buChar char="•"/>
              <a:defRPr sz="2200">
                <a:latin typeface="+mn-lt"/>
                <a:cs typeface="+mn-cs"/>
              </a:defRPr>
            </a:lvl3pPr>
            <a:lvl4pPr marL="1201738" indent="-284163" eaLnBrk="0" hangingPunct="0">
              <a:spcBef>
                <a:spcPts val="800"/>
              </a:spcBef>
              <a:buClr>
                <a:schemeClr val="bg2"/>
              </a:buClr>
              <a:buFont typeface="Arial" charset="0"/>
              <a:buChar char="–"/>
              <a:defRPr sz="22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cs typeface="+mn-cs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cs typeface="+mn-cs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cs typeface="+mn-cs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cs typeface="+mn-cs"/>
              </a:defRPr>
            </a:lvl9pPr>
          </a:lstStyle>
          <a:p>
            <a:pPr defTabSz="457200" fontAlgn="base">
              <a:spcAft>
                <a:spcPct val="0"/>
              </a:spcAft>
              <a:buClr>
                <a:srgbClr val="D39F08"/>
              </a:buClr>
              <a:defRPr/>
            </a:pPr>
            <a:r>
              <a:rPr lang="en-US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  <a:t>Retractions of the corners </a:t>
            </a:r>
            <a:br>
              <a:rPr lang="en-US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</a:br>
            <a:r>
              <a:rPr lang="en-US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  <a:t>of the mouth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274092" y="2338687"/>
            <a:ext cx="3794740" cy="238082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  <a:t>Chewing movements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274092" y="1925584"/>
            <a:ext cx="3794740" cy="260753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  <a:t>Bulging of the cheeks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8274092" y="1377945"/>
            <a:ext cx="2169610" cy="512747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  <a:t>Abnormal eyeline </a:t>
            </a:r>
            <a:br>
              <a:rPr lang="en-US" sz="1600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</a:br>
            <a:r>
              <a:rPr lang="en-US" sz="1600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</a:rPr>
              <a:t>movement or twitching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2139214" y="5495369"/>
            <a:ext cx="2547230" cy="798455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D39F08">
                    <a:lumMod val="20000"/>
                    <a:lumOff val="80000"/>
                  </a:srgbClr>
                </a:solidFill>
                <a:latin typeface="Arial" panose="020B0604020202020204"/>
              </a:rPr>
              <a:t>Tapping foot movements</a:t>
            </a:r>
          </a:p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D39F08">
                    <a:lumMod val="20000"/>
                    <a:lumOff val="80000"/>
                  </a:srgbClr>
                </a:solidFill>
                <a:latin typeface="Arial" panose="020B0604020202020204"/>
              </a:rPr>
              <a:t>Dystonic extensor postures of the toes</a:t>
            </a:r>
          </a:p>
          <a:p>
            <a:pPr marL="0" indent="0">
              <a:buClr>
                <a:srgbClr val="D39F08"/>
              </a:buClr>
              <a:buNone/>
              <a:defRPr/>
            </a:pPr>
            <a:endParaRPr lang="en-US" u="sng" dirty="0">
              <a:solidFill>
                <a:srgbClr val="D39F08">
                  <a:lumMod val="20000"/>
                  <a:lumOff val="80000"/>
                </a:srgbClr>
              </a:solidFill>
              <a:latin typeface="Arial" panose="020B0604020202020204"/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7061698" y="1486894"/>
            <a:ext cx="910810" cy="33921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6804646" y="1987786"/>
            <a:ext cx="1036656" cy="98416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H="1">
            <a:off x="6851140" y="2447483"/>
            <a:ext cx="983390" cy="73176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1"/>
          <p:cNvSpPr txBox="1">
            <a:spLocks/>
          </p:cNvSpPr>
          <p:nvPr/>
        </p:nvSpPr>
        <p:spPr>
          <a:xfrm>
            <a:off x="8274093" y="5359587"/>
            <a:ext cx="2921037" cy="1304828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008897">
                    <a:lumMod val="20000"/>
                    <a:lumOff val="80000"/>
                  </a:srgbClr>
                </a:solidFill>
                <a:latin typeface="Arial" panose="020B0604020202020204"/>
              </a:rPr>
              <a:t>Rocking and swaying movements</a:t>
            </a:r>
          </a:p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008897">
                    <a:lumMod val="20000"/>
                    <a:lumOff val="80000"/>
                  </a:srgbClr>
                </a:solidFill>
                <a:latin typeface="Arial" panose="020B0604020202020204"/>
              </a:rPr>
              <a:t>Rotatory or thrusting hip movements</a:t>
            </a: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2150255" y="3825867"/>
            <a:ext cx="1265227" cy="213167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008897">
                    <a:lumMod val="20000"/>
                    <a:lumOff val="80000"/>
                  </a:srgbClr>
                </a:solidFill>
                <a:latin typeface="Arial" panose="020B0604020202020204"/>
              </a:rPr>
              <a:t>Axial dystonia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7155971" y="5479497"/>
            <a:ext cx="822799" cy="470149"/>
          </a:xfrm>
          <a:prstGeom prst="line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431455" y="2988539"/>
            <a:ext cx="523094" cy="456468"/>
          </a:xfrm>
          <a:prstGeom prst="line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1"/>
          <p:cNvSpPr txBox="1">
            <a:spLocks/>
          </p:cNvSpPr>
          <p:nvPr/>
        </p:nvSpPr>
        <p:spPr>
          <a:xfrm>
            <a:off x="8301863" y="3359523"/>
            <a:ext cx="2921037" cy="608655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600" dirty="0">
                <a:solidFill>
                  <a:srgbClr val="008897">
                    <a:lumMod val="20000"/>
                    <a:lumOff val="80000"/>
                  </a:srgbClr>
                </a:solidFill>
                <a:latin typeface="Arial" panose="020B0604020202020204"/>
              </a:rPr>
              <a:t>Shoulder shrugging</a:t>
            </a:r>
          </a:p>
          <a:p>
            <a:pPr marL="0" indent="0">
              <a:buClr>
                <a:srgbClr val="D39F08"/>
              </a:buClr>
              <a:buNone/>
              <a:defRPr/>
            </a:pPr>
            <a:endParaRPr lang="en-US" u="sng" dirty="0">
              <a:solidFill>
                <a:srgbClr val="008897">
                  <a:lumMod val="20000"/>
                  <a:lumOff val="80000"/>
                </a:srgbClr>
              </a:solidFill>
              <a:latin typeface="Arial" panose="020B0604020202020204"/>
            </a:endParaRP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 flipV="1">
            <a:off x="3533276" y="3925019"/>
            <a:ext cx="2398823" cy="3214"/>
          </a:xfrm>
          <a:prstGeom prst="line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5520490" y="1925583"/>
            <a:ext cx="273817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7954550" y="3445007"/>
            <a:ext cx="273817" cy="0"/>
          </a:xfrm>
          <a:prstGeom prst="line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4283355" y="5069140"/>
            <a:ext cx="1065586" cy="0"/>
          </a:xfrm>
          <a:prstGeom prst="line">
            <a:avLst/>
          </a:prstGeom>
          <a:ln w="1270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7834527" y="1987786"/>
            <a:ext cx="342688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7834527" y="2447483"/>
            <a:ext cx="342689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7969435" y="5479496"/>
            <a:ext cx="273817" cy="0"/>
          </a:xfrm>
          <a:prstGeom prst="line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7954550" y="1491540"/>
            <a:ext cx="260573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039901" y="1408206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39345F">
                    <a:lumMod val="20000"/>
                    <a:lumOff val="80000"/>
                  </a:srgbClr>
                </a:solidFill>
                <a:latin typeface="Arial" panose="020B0604020202020204"/>
                <a:cs typeface="Arial" charset="0"/>
              </a:rPr>
              <a:t>Oral and Facial Dyskinesia</a:t>
            </a:r>
          </a:p>
        </p:txBody>
      </p:sp>
      <p:sp>
        <p:nvSpPr>
          <p:cNvPr id="93" name="Content Placeholder 1"/>
          <p:cNvSpPr txBox="1">
            <a:spLocks/>
          </p:cNvSpPr>
          <p:nvPr/>
        </p:nvSpPr>
        <p:spPr>
          <a:xfrm>
            <a:off x="8274093" y="3008728"/>
            <a:ext cx="2921037" cy="634456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800" b="1" dirty="0">
                <a:solidFill>
                  <a:srgbClr val="008897">
                    <a:lumMod val="20000"/>
                    <a:lumOff val="80000"/>
                  </a:srgbClr>
                </a:solidFill>
                <a:latin typeface="Arial" panose="020B0604020202020204"/>
              </a:rPr>
              <a:t>Trunk Dyskinesia</a:t>
            </a:r>
          </a:p>
          <a:p>
            <a:pPr marL="0" indent="0">
              <a:buClr>
                <a:srgbClr val="D39F08"/>
              </a:buClr>
              <a:buNone/>
              <a:defRPr/>
            </a:pPr>
            <a:endParaRPr lang="en-US" sz="1800" u="sng" dirty="0">
              <a:solidFill>
                <a:srgbClr val="008897">
                  <a:lumMod val="20000"/>
                  <a:lumOff val="80000"/>
                </a:srgbClr>
              </a:solidFill>
              <a:latin typeface="Arial" panose="020B0604020202020204"/>
            </a:endParaRPr>
          </a:p>
        </p:txBody>
      </p:sp>
      <p:sp>
        <p:nvSpPr>
          <p:cNvPr id="95" name="Content Placeholder 1"/>
          <p:cNvSpPr txBox="1">
            <a:spLocks/>
          </p:cNvSpPr>
          <p:nvPr/>
        </p:nvSpPr>
        <p:spPr>
          <a:xfrm>
            <a:off x="2150255" y="4589987"/>
            <a:ext cx="2921037" cy="634456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39F08"/>
              </a:buClr>
              <a:buNone/>
              <a:defRPr/>
            </a:pPr>
            <a:r>
              <a:rPr lang="en-US" sz="1800" b="1" dirty="0">
                <a:solidFill>
                  <a:srgbClr val="D39F08">
                    <a:lumMod val="20000"/>
                    <a:lumOff val="80000"/>
                  </a:srgbClr>
                </a:solidFill>
                <a:latin typeface="Arial" panose="020B0604020202020204"/>
              </a:rPr>
              <a:t>Limb Dyskinesia</a:t>
            </a:r>
          </a:p>
          <a:p>
            <a:pPr marL="0" indent="0">
              <a:buClr>
                <a:srgbClr val="D39F08"/>
              </a:buClr>
              <a:buNone/>
              <a:defRPr/>
            </a:pPr>
            <a:endParaRPr lang="en-US" sz="1800" u="sng" dirty="0">
              <a:solidFill>
                <a:srgbClr val="D39F08">
                  <a:lumMod val="20000"/>
                  <a:lumOff val="8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994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40" y="1834767"/>
            <a:ext cx="2481287" cy="1560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645" y="1797607"/>
            <a:ext cx="2487384" cy="156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150" y="1797607"/>
            <a:ext cx="2487384" cy="1566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977" y="4172404"/>
            <a:ext cx="2487384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220" y="4200316"/>
            <a:ext cx="2487384" cy="1566808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en-US" dirty="0">
                <a:latin typeface="+mn-lt"/>
              </a:rPr>
              <a:t>TD Can Affect Multiple Regions of the Body and Has Several Distinct Presentations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7774" y="1220308"/>
            <a:ext cx="231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141313"/>
                </a:solidFill>
                <a:latin typeface="Arial" panose="020B0604020202020204"/>
                <a:cs typeface="Calibri" panose="020F0502020204030204" pitchFamily="34" charset="0"/>
              </a:rPr>
              <a:t>Lip smacking, pursing, or puckering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5645" y="1171232"/>
            <a:ext cx="239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141313"/>
                </a:solidFill>
                <a:latin typeface="Arial" panose="020B0604020202020204"/>
                <a:cs typeface="Calibri" panose="020F0502020204030204" pitchFamily="34" charset="0"/>
              </a:rPr>
              <a:t>Jaw distension, chewing, or grimacing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5951" y="1234145"/>
            <a:ext cx="263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141313"/>
                </a:solidFill>
                <a:latin typeface="Arial" panose="020B0604020202020204"/>
                <a:cs typeface="Calibri" panose="020F0502020204030204" pitchFamily="34" charset="0"/>
              </a:rPr>
              <a:t>Tongue movement or protrusion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9821" y="3746422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141313"/>
                </a:solidFill>
                <a:latin typeface="Arial" panose="020B0604020202020204"/>
                <a:cs typeface="Calibri" panose="020F0502020204030204" pitchFamily="34" charset="0"/>
              </a:rPr>
              <a:t>Blinking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0977" y="3746422"/>
            <a:ext cx="2842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141313"/>
                </a:solidFill>
                <a:latin typeface="Arial" panose="020B0604020202020204"/>
                <a:cs typeface="Calibri" panose="020F0502020204030204" pitchFamily="34" charset="0"/>
              </a:rPr>
              <a:t>Trunk and limb movements</a:t>
            </a:r>
          </a:p>
        </p:txBody>
      </p:sp>
    </p:spTree>
    <p:extLst>
      <p:ext uri="{BB962C8B-B14F-4D97-AF65-F5344CB8AC3E}">
        <p14:creationId xmlns:p14="http://schemas.microsoft.com/office/powerpoint/2010/main" val="195360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en-US" dirty="0">
                <a:latin typeface="+mn-lt"/>
              </a:rPr>
              <a:t>Factors Associated with Increased Risk for TD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3362" y="6014321"/>
            <a:ext cx="5338119" cy="11208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" y="1160514"/>
            <a:ext cx="11023600" cy="55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0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TD Is Estimated to Affect at Least 1 in 10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Exposed to Antipsychotics</a:t>
            </a:r>
          </a:p>
        </p:txBody>
      </p:sp>
      <p:pic>
        <p:nvPicPr>
          <p:cNvPr id="6" name="Picture 5" descr="TD-graphic_5mill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0" y="1229502"/>
            <a:ext cx="10107281" cy="50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TD</a:t>
            </a:r>
          </a:p>
        </p:txBody>
      </p:sp>
    </p:spTree>
    <p:extLst>
      <p:ext uri="{BB962C8B-B14F-4D97-AF65-F5344CB8AC3E}">
        <p14:creationId xmlns:p14="http://schemas.microsoft.com/office/powerpoint/2010/main" val="327675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262" y="254000"/>
            <a:ext cx="9861629" cy="63500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7076" y="1333501"/>
            <a:ext cx="9398000" cy="3618261"/>
            <a:chOff x="0" y="2276784"/>
            <a:chExt cx="9398000" cy="3618261"/>
          </a:xfrm>
        </p:grpSpPr>
        <p:sp>
          <p:nvSpPr>
            <p:cNvPr id="10" name="TextBox 9">
              <a:hlinkClick r:id="rId2"/>
            </p:cNvPr>
            <p:cNvSpPr txBox="1"/>
            <p:nvPr/>
          </p:nvSpPr>
          <p:spPr>
            <a:xfrm>
              <a:off x="2802471" y="2276784"/>
              <a:ext cx="3793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TalkingAboutTD.com</a:t>
              </a:r>
            </a:p>
          </p:txBody>
        </p:sp>
        <p:pic>
          <p:nvPicPr>
            <p:cNvPr id="11" name="Picture 10" descr="PPT-collag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8"/>
            <a:stretch/>
          </p:blipFill>
          <p:spPr>
            <a:xfrm>
              <a:off x="0" y="2960351"/>
              <a:ext cx="9398000" cy="2934694"/>
            </a:xfrm>
            <a:prstGeom prst="rect">
              <a:avLst/>
            </a:prstGeom>
            <a:ln w="19050" cmpd="sng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338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8680" y="3723903"/>
            <a:ext cx="2514600" cy="120831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The Trends in Mental Health Medication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Today’s Discussion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370567" y="3732971"/>
            <a:ext cx="1762606" cy="914400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Let’s Talk About TD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554109" y="3722426"/>
            <a:ext cx="2331362" cy="1005840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TD Incidence &amp; Prevalence </a:t>
            </a:r>
          </a:p>
        </p:txBody>
      </p:sp>
      <p:sp>
        <p:nvSpPr>
          <p:cNvPr id="4" name="Oval 3"/>
          <p:cNvSpPr/>
          <p:nvPr/>
        </p:nvSpPr>
        <p:spPr>
          <a:xfrm>
            <a:off x="1635852" y="1884250"/>
            <a:ext cx="1170432" cy="1170432"/>
          </a:xfrm>
          <a:prstGeom prst="ellipse">
            <a:avLst/>
          </a:prstGeom>
          <a:solidFill>
            <a:srgbClr val="EAA51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66654" y="1884250"/>
            <a:ext cx="1170432" cy="1170432"/>
          </a:xfrm>
          <a:prstGeom prst="ellipse">
            <a:avLst/>
          </a:prstGeom>
          <a:solidFill>
            <a:srgbClr val="EAA51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MultiSpeech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077" y="2118673"/>
            <a:ext cx="701587" cy="70158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989720" y="1884250"/>
            <a:ext cx="1170432" cy="1170432"/>
          </a:xfrm>
          <a:prstGeom prst="ellipse">
            <a:avLst/>
          </a:prstGeom>
          <a:solidFill>
            <a:srgbClr val="EAA51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bar-chart-7.png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5" b="9259"/>
          <a:stretch/>
        </p:blipFill>
        <p:spPr>
          <a:xfrm>
            <a:off x="7200286" y="2070383"/>
            <a:ext cx="749300" cy="79816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793847" y="3732971"/>
            <a:ext cx="2514600" cy="635000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/>
              <a:t>TD Overview</a:t>
            </a:r>
          </a:p>
        </p:txBody>
      </p:sp>
      <p:sp>
        <p:nvSpPr>
          <p:cNvPr id="16" name="Oval 15"/>
          <p:cNvSpPr/>
          <p:nvPr/>
        </p:nvSpPr>
        <p:spPr>
          <a:xfrm>
            <a:off x="4312786" y="1884250"/>
            <a:ext cx="1170432" cy="1170432"/>
          </a:xfrm>
          <a:prstGeom prst="ellipse">
            <a:avLst/>
          </a:prstGeom>
          <a:solidFill>
            <a:srgbClr val="EAA51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rain.png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983" y="2059838"/>
            <a:ext cx="870038" cy="819257"/>
          </a:xfrm>
          <a:prstGeom prst="rect">
            <a:avLst/>
          </a:prstGeom>
        </p:spPr>
      </p:pic>
      <p:pic>
        <p:nvPicPr>
          <p:cNvPr id="21" name="Picture 20" descr="image357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17" y="2111061"/>
            <a:ext cx="695719" cy="6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1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Trends in Mental Illness Medication</a:t>
            </a:r>
          </a:p>
        </p:txBody>
      </p:sp>
    </p:spTree>
    <p:extLst>
      <p:ext uri="{BB962C8B-B14F-4D97-AF65-F5344CB8AC3E}">
        <p14:creationId xmlns:p14="http://schemas.microsoft.com/office/powerpoint/2010/main" val="417976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1" y="76928"/>
            <a:ext cx="10738339" cy="9461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Medications Play an Important Role in Treating Mental Health Conditions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29753" y="1418012"/>
            <a:ext cx="5163039" cy="4707761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49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575" indent="-1762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8416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914" y="1330922"/>
            <a:ext cx="4883200" cy="48819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Antipsychotics, which have broad utility in patients with severe mental illness, have seen their usage increase over the past two decades.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However, these drugs may produce serious side effects that can range in intensity from mild to severe.</a:t>
            </a:r>
            <a:endParaRPr lang="en-US" sz="1800" baseline="30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As the severity of side effects increase, it is important to work with your doctor to manage your medications.</a:t>
            </a:r>
            <a:endParaRPr lang="en-US" sz="1800" i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The burden of side effects contributes to noncompliance.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Often, this burden is not fully recognized and, therefore, reduces the overall effectiveness of a given agent. Be sure to work with your doctor when you experience side effects.</a:t>
            </a:r>
            <a:endParaRPr lang="en-US" sz="18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9915" r="20816" b="16491"/>
          <a:stretch/>
        </p:blipFill>
        <p:spPr>
          <a:xfrm>
            <a:off x="726393" y="2119359"/>
            <a:ext cx="6083199" cy="31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1" y="58456"/>
            <a:ext cx="10738339" cy="9461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Most Common Side Effects?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52419"/>
              </p:ext>
            </p:extLst>
          </p:nvPr>
        </p:nvGraphicFramePr>
        <p:xfrm>
          <a:off x="844061" y="1318206"/>
          <a:ext cx="1106116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2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Antidepressants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Anti-Anxiety</a:t>
                      </a:r>
                      <a:r>
                        <a:rPr lang="en-US" sz="1600" baseline="0" dirty="0"/>
                        <a:t> Medications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Antipsychotic</a:t>
                      </a:r>
                      <a:r>
                        <a:rPr lang="en-US" sz="1600" baseline="0" dirty="0"/>
                        <a:t> Medications</a:t>
                      </a:r>
                      <a:endParaRPr lang="en-US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Drowsiness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appetite and weight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Blurred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Insomnia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Restlessness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Fatigue and drowsiness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gain (the risk is higher with some atypical antipsychotic medicines)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 mouth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r>
                        <a:rPr lang="en-US" sz="1300" dirty="0"/>
                        <a:t>Dry 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Nightmares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r>
                        <a:rPr lang="en-US" sz="1300" dirty="0"/>
                        <a:t>Blurred</a:t>
                      </a:r>
                      <a:r>
                        <a:rPr lang="en-US" sz="1300" baseline="0" dirty="0"/>
                        <a:t>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r>
                        <a:rPr lang="en-US" sz="1300" dirty="0"/>
                        <a:t>Constipation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Vomiting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r>
                        <a:rPr lang="en-US" sz="1300" dirty="0"/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Blurred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r>
                        <a:rPr lang="en-US" sz="1300" dirty="0"/>
                        <a:t>Agitation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blood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8931">
                <a:tc>
                  <a:txBody>
                    <a:bodyPr/>
                    <a:lstStyle/>
                    <a:p>
                      <a:r>
                        <a:rPr lang="en-US" sz="1300" dirty="0"/>
                        <a:t>Irritability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Uncontrollable movements, such as tics and tremors (the risk is higher with typical antipsychotic medicines)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993">
                <a:tc>
                  <a:txBody>
                    <a:bodyPr/>
                    <a:lstStyle/>
                    <a:p>
                      <a:r>
                        <a:rPr lang="en-US" sz="1300" dirty="0"/>
                        <a:t>Anxiety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Seizures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46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low number of white blood cells, which fight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47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Tardive Dyskinesia Overview</a:t>
            </a:r>
          </a:p>
        </p:txBody>
      </p:sp>
    </p:spTree>
    <p:extLst>
      <p:ext uri="{BB962C8B-B14F-4D97-AF65-F5344CB8AC3E}">
        <p14:creationId xmlns:p14="http://schemas.microsoft.com/office/powerpoint/2010/main" val="134056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1" y="1378236"/>
            <a:ext cx="5163039" cy="470776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TD is a condition characterized by involuntary movements developing in association with the use of a dopamine receptor blocking agent (DRBA) for at least a few months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Regions affected: generally the tongue, lower face and jaw, and extremities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Involuntary movements that persist 4-8 weeks after DRBA discontinuation, change or reduction in dose are considered TD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Tardive Dyskinesia?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094095"/>
            <a:ext cx="5212080" cy="26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7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92172"/>
              </p:ext>
            </p:extLst>
          </p:nvPr>
        </p:nvGraphicFramePr>
        <p:xfrm>
          <a:off x="844550" y="1377950"/>
          <a:ext cx="10737444" cy="257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401" marR="10240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 Used to Treat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401" marR="102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48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Antipsychotics</a:t>
                      </a:r>
                    </a:p>
                  </a:txBody>
                  <a:tcPr marL="102401" marR="10240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Schizophrenia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Bipolar disorder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Adjunctive treatment for major depressive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disorder; treatment-resistant depression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401" marR="102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Antiemetics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other drugs used for gastrointestinal (GI)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disorders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401" marR="10240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Indigestion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u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pset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stomach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 and vomiting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401" marR="102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Dopamine Receptor Blocking Agents (DRBAs) Have the Potential to Cause TD </a:t>
            </a:r>
          </a:p>
        </p:txBody>
      </p:sp>
    </p:spTree>
    <p:extLst>
      <p:ext uri="{BB962C8B-B14F-4D97-AF65-F5344CB8AC3E}">
        <p14:creationId xmlns:p14="http://schemas.microsoft.com/office/powerpoint/2010/main" val="407175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TD Must Be Differentiated from Several Movement Disorders that May Be Associated with DRBAs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057" y="44720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41313"/>
                </a:solidFill>
                <a:latin typeface="Calibri" pitchFamily="34" charset="0"/>
                <a:cs typeface="Arial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0550" y="1378236"/>
            <a:ext cx="3870251" cy="5048691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141313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92810"/>
              </p:ext>
            </p:extLst>
          </p:nvPr>
        </p:nvGraphicFramePr>
        <p:xfrm>
          <a:off x="2766581" y="1827577"/>
          <a:ext cx="6834684" cy="3222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70216">
                  <a:extLst>
                    <a:ext uri="{9D8B030D-6E8A-4147-A177-3AD203B41FA5}">
                      <a16:colId xmlns:a16="http://schemas.microsoft.com/office/drawing/2014/main" val="2086162266"/>
                    </a:ext>
                  </a:extLst>
                </a:gridCol>
                <a:gridCol w="3464468">
                  <a:extLst>
                    <a:ext uri="{9D8B030D-6E8A-4147-A177-3AD203B41FA5}">
                      <a16:colId xmlns:a16="http://schemas.microsoft.com/office/drawing/2014/main" val="3299518903"/>
                    </a:ext>
                  </a:extLst>
                </a:gridCol>
              </a:tblGrid>
              <a:tr h="591634">
                <a:tc>
                  <a:txBody>
                    <a:bodyPr/>
                    <a:lstStyle/>
                    <a:p>
                      <a:r>
                        <a:rPr lang="en-US" dirty="0"/>
                        <a:t>Acute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dystonia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Acute (subacute) akathisia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Acute (subacute) parkinsonism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27038"/>
                  </a:ext>
                </a:extLst>
              </a:tr>
              <a:tr h="23079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Tardive syndromes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Withdrawal emergent syndrome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Classic tardive dyskinesia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Tardive dystonia</a:t>
                      </a:r>
                    </a:p>
                    <a:p>
                      <a:r>
                        <a:rPr lang="en-US" dirty="0"/>
                        <a:t>Tardive akathisia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Tardive myoclonus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Tardive tremor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Tardive tics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Tardive chorea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7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4327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8">
      <a:dk1>
        <a:srgbClr val="141313"/>
      </a:dk1>
      <a:lt1>
        <a:srgbClr val="FFFFFF"/>
      </a:lt1>
      <a:dk2>
        <a:srgbClr val="919191"/>
      </a:dk2>
      <a:lt2>
        <a:srgbClr val="D39F08"/>
      </a:lt2>
      <a:accent1>
        <a:srgbClr val="39345F"/>
      </a:accent1>
      <a:accent2>
        <a:srgbClr val="6D6A7F"/>
      </a:accent2>
      <a:accent3>
        <a:srgbClr val="008897"/>
      </a:accent3>
      <a:accent4>
        <a:srgbClr val="B8822C"/>
      </a:accent4>
      <a:accent5>
        <a:srgbClr val="39A48A"/>
      </a:accent5>
      <a:accent6>
        <a:srgbClr val="636463"/>
      </a:accent6>
      <a:hlink>
        <a:srgbClr val="A4A5A4"/>
      </a:hlink>
      <a:folHlink>
        <a:srgbClr val="E47A2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wrap="square" rtlCol="0" anchor="ctr">
        <a:spAutoFit/>
      </a:bodyPr>
      <a:lstStyle>
        <a:defPPr marL="0" indent="0" algn="ctr">
          <a:buNone/>
          <a:defRPr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78">
      <a:dk1>
        <a:srgbClr val="141313"/>
      </a:dk1>
      <a:lt1>
        <a:srgbClr val="FFFFFF"/>
      </a:lt1>
      <a:dk2>
        <a:srgbClr val="919191"/>
      </a:dk2>
      <a:lt2>
        <a:srgbClr val="D39F08"/>
      </a:lt2>
      <a:accent1>
        <a:srgbClr val="39345F"/>
      </a:accent1>
      <a:accent2>
        <a:srgbClr val="6D6A7F"/>
      </a:accent2>
      <a:accent3>
        <a:srgbClr val="008897"/>
      </a:accent3>
      <a:accent4>
        <a:srgbClr val="B8822C"/>
      </a:accent4>
      <a:accent5>
        <a:srgbClr val="39A48A"/>
      </a:accent5>
      <a:accent6>
        <a:srgbClr val="636463"/>
      </a:accent6>
      <a:hlink>
        <a:srgbClr val="A4A5A4"/>
      </a:hlink>
      <a:folHlink>
        <a:srgbClr val="E47A2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wrap="square" rtlCol="0" anchor="ctr">
        <a:spAutoFit/>
      </a:bodyPr>
      <a:lstStyle>
        <a:defPPr marL="0" indent="0" algn="ctr">
          <a:buNone/>
          <a:defRPr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78">
      <a:dk1>
        <a:srgbClr val="141313"/>
      </a:dk1>
      <a:lt1>
        <a:srgbClr val="FFFFFF"/>
      </a:lt1>
      <a:dk2>
        <a:srgbClr val="919191"/>
      </a:dk2>
      <a:lt2>
        <a:srgbClr val="D39F08"/>
      </a:lt2>
      <a:accent1>
        <a:srgbClr val="39345F"/>
      </a:accent1>
      <a:accent2>
        <a:srgbClr val="6D6A7F"/>
      </a:accent2>
      <a:accent3>
        <a:srgbClr val="008897"/>
      </a:accent3>
      <a:accent4>
        <a:srgbClr val="B8822C"/>
      </a:accent4>
      <a:accent5>
        <a:srgbClr val="39A48A"/>
      </a:accent5>
      <a:accent6>
        <a:srgbClr val="636463"/>
      </a:accent6>
      <a:hlink>
        <a:srgbClr val="A4A5A4"/>
      </a:hlink>
      <a:folHlink>
        <a:srgbClr val="E47A2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wrap="square" rtlCol="0" anchor="ctr">
        <a:spAutoFit/>
      </a:bodyPr>
      <a:lstStyle>
        <a:defPPr marL="0" indent="0" algn="ctr">
          <a:buNone/>
          <a:defRPr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Custom 78">
      <a:dk1>
        <a:srgbClr val="141313"/>
      </a:dk1>
      <a:lt1>
        <a:srgbClr val="FFFFFF"/>
      </a:lt1>
      <a:dk2>
        <a:srgbClr val="919191"/>
      </a:dk2>
      <a:lt2>
        <a:srgbClr val="D39F08"/>
      </a:lt2>
      <a:accent1>
        <a:srgbClr val="39345F"/>
      </a:accent1>
      <a:accent2>
        <a:srgbClr val="6D6A7F"/>
      </a:accent2>
      <a:accent3>
        <a:srgbClr val="008897"/>
      </a:accent3>
      <a:accent4>
        <a:srgbClr val="B8822C"/>
      </a:accent4>
      <a:accent5>
        <a:srgbClr val="39A48A"/>
      </a:accent5>
      <a:accent6>
        <a:srgbClr val="636463"/>
      </a:accent6>
      <a:hlink>
        <a:srgbClr val="A4A5A4"/>
      </a:hlink>
      <a:folHlink>
        <a:srgbClr val="E47A2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wrap="square" rtlCol="0" anchor="ctr">
        <a:spAutoFit/>
      </a:bodyPr>
      <a:lstStyle>
        <a:defPPr marL="0" indent="0" algn="ctr">
          <a:buNone/>
          <a:defRPr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Custom 78">
      <a:dk1>
        <a:srgbClr val="141313"/>
      </a:dk1>
      <a:lt1>
        <a:srgbClr val="FFFFFF"/>
      </a:lt1>
      <a:dk2>
        <a:srgbClr val="919191"/>
      </a:dk2>
      <a:lt2>
        <a:srgbClr val="D39F08"/>
      </a:lt2>
      <a:accent1>
        <a:srgbClr val="39345F"/>
      </a:accent1>
      <a:accent2>
        <a:srgbClr val="6D6A7F"/>
      </a:accent2>
      <a:accent3>
        <a:srgbClr val="008897"/>
      </a:accent3>
      <a:accent4>
        <a:srgbClr val="B8822C"/>
      </a:accent4>
      <a:accent5>
        <a:srgbClr val="39A48A"/>
      </a:accent5>
      <a:accent6>
        <a:srgbClr val="636463"/>
      </a:accent6>
      <a:hlink>
        <a:srgbClr val="A4A5A4"/>
      </a:hlink>
      <a:folHlink>
        <a:srgbClr val="E47A2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wrap="square" rtlCol="0" anchor="ctr">
        <a:spAutoFit/>
      </a:bodyPr>
      <a:lstStyle>
        <a:defPPr marL="0" indent="0" algn="ctr">
          <a:buNone/>
          <a:defRPr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1298</Words>
  <Application>Microsoft Office PowerPoint</Application>
  <PresentationFormat>Widescreen</PresentationFormat>
  <Paragraphs>204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Let’s Talk About Side Effects: Benefits and Risks of Mental Illness Medication</vt:lpstr>
      <vt:lpstr>Today’s Discussion </vt:lpstr>
      <vt:lpstr>The Trends in Mental Illness Medication</vt:lpstr>
      <vt:lpstr>Medications Play an Important Role in Treating Mental Health Conditions</vt:lpstr>
      <vt:lpstr>What are the Most Common Side Effects?</vt:lpstr>
      <vt:lpstr>Tardive Dyskinesia Overview</vt:lpstr>
      <vt:lpstr>What is Tardive Dyskinesia?</vt:lpstr>
      <vt:lpstr>Dopamine Receptor Blocking Agents (DRBAs) Have the Potential to Cause TD </vt:lpstr>
      <vt:lpstr>TD Must Be Differentiated from Several Movement Disorders that May Be Associated with DRBAs </vt:lpstr>
      <vt:lpstr>Examples of Dyskinesia by Body Region</vt:lpstr>
      <vt:lpstr>TD Can Affect Multiple Regions of the Body and Has Several Distinct Presentations </vt:lpstr>
      <vt:lpstr>Factors Associated with Increased Risk for TD</vt:lpstr>
      <vt:lpstr>TD Is Estimated to Affect at Least 1 in 10  Patients Exposed to Antipsychotics</vt:lpstr>
      <vt:lpstr>Let’s Talk About TD</vt:lpstr>
      <vt:lpstr>FOR MORE INFORMATION VISIT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Diaz, Leticia</dc:creator>
  <cp:lastModifiedBy>Michael King</cp:lastModifiedBy>
  <cp:revision>65</cp:revision>
  <dcterms:created xsi:type="dcterms:W3CDTF">2017-05-08T17:21:39Z</dcterms:created>
  <dcterms:modified xsi:type="dcterms:W3CDTF">2017-06-16T14:12:34Z</dcterms:modified>
</cp:coreProperties>
</file>