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drawings/drawing1.xml" ContentType="application/vnd.openxmlformats-officedocument.drawingml.chartshapes+xml"/>
  <Override PartName="/ppt/charts/chart7.xml" ContentType="application/vnd.openxmlformats-officedocument.drawingml.chart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  <p:sldMasterId id="2147483888" r:id="rId2"/>
  </p:sldMasterIdLst>
  <p:notesMasterIdLst>
    <p:notesMasterId r:id="rId28"/>
  </p:notesMasterIdLst>
  <p:sldIdLst>
    <p:sldId id="256" r:id="rId3"/>
    <p:sldId id="258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69" r:id="rId12"/>
    <p:sldId id="270" r:id="rId13"/>
    <p:sldId id="271" r:id="rId14"/>
    <p:sldId id="265" r:id="rId15"/>
    <p:sldId id="266" r:id="rId16"/>
    <p:sldId id="268" r:id="rId17"/>
    <p:sldId id="257" r:id="rId18"/>
    <p:sldId id="274" r:id="rId19"/>
    <p:sldId id="275" r:id="rId20"/>
    <p:sldId id="276" r:id="rId21"/>
    <p:sldId id="277" r:id="rId22"/>
    <p:sldId id="278" r:id="rId23"/>
    <p:sldId id="280" r:id="rId24"/>
    <p:sldId id="281" r:id="rId25"/>
    <p:sldId id="279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84" y="-2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4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5133663847575E-2"/>
          <c:y val="6.7309653216343121E-2"/>
          <c:w val="0.91905730533683294"/>
          <c:h val="0.7484550801674693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poverty 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trendline>
            <c:spPr>
              <a:ln w="63500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18</c:v>
                </c:pt>
                <c:pt idx="1">
                  <c:v>13</c:v>
                </c:pt>
                <c:pt idx="2">
                  <c:v>9.3000000000000007</c:v>
                </c:pt>
                <c:pt idx="3">
                  <c:v>12.4</c:v>
                </c:pt>
                <c:pt idx="4">
                  <c:v>8.1</c:v>
                </c:pt>
                <c:pt idx="5">
                  <c:v>13.4</c:v>
                </c:pt>
                <c:pt idx="6">
                  <c:v>12.4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Poverty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trendline>
            <c:spPr>
              <a:ln w="63500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24</c:v>
                </c:pt>
                <c:pt idx="1">
                  <c:v>17</c:v>
                </c:pt>
                <c:pt idx="2">
                  <c:v>7.4</c:v>
                </c:pt>
                <c:pt idx="3">
                  <c:v>14.8</c:v>
                </c:pt>
                <c:pt idx="4">
                  <c:v>19.100000000000001</c:v>
                </c:pt>
                <c:pt idx="5">
                  <c:v>18.899999999999999</c:v>
                </c:pt>
                <c:pt idx="6">
                  <c:v>12.5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719680"/>
        <c:axId val="80318976"/>
      </c:lineChart>
      <c:catAx>
        <c:axId val="35719680"/>
        <c:scaling>
          <c:orientation val="minMax"/>
        </c:scaling>
        <c:delete val="0"/>
        <c:axPos val="b"/>
        <c:majorTickMark val="out"/>
        <c:minorTickMark val="none"/>
        <c:tickLblPos val="nextTo"/>
        <c:crossAx val="80318976"/>
        <c:crosses val="autoZero"/>
        <c:auto val="1"/>
        <c:lblAlgn val="ctr"/>
        <c:lblOffset val="100"/>
        <c:noMultiLvlLbl val="0"/>
      </c:catAx>
      <c:valAx>
        <c:axId val="8031897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57196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poverty 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trendline>
            <c:spPr>
              <a:ln w="63500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17.600000000000001</c:v>
                </c:pt>
                <c:pt idx="1">
                  <c:v>6.5</c:v>
                </c:pt>
                <c:pt idx="2">
                  <c:v>10.199999999999999</c:v>
                </c:pt>
                <c:pt idx="3">
                  <c:v>14</c:v>
                </c:pt>
                <c:pt idx="4">
                  <c:v>12.2</c:v>
                </c:pt>
                <c:pt idx="5">
                  <c:v>9.4</c:v>
                </c:pt>
                <c:pt idx="6">
                  <c:v>27.4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Poverty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trendline>
            <c:spPr>
              <a:ln w="63500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30.7</c:v>
                </c:pt>
                <c:pt idx="1">
                  <c:v>24.4</c:v>
                </c:pt>
                <c:pt idx="2">
                  <c:v>13</c:v>
                </c:pt>
                <c:pt idx="3">
                  <c:v>9.6999999999999993</c:v>
                </c:pt>
                <c:pt idx="4">
                  <c:v>19.600000000000001</c:v>
                </c:pt>
                <c:pt idx="5">
                  <c:v>32</c:v>
                </c:pt>
                <c:pt idx="6">
                  <c:v>17.7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4950656"/>
        <c:axId val="96141312"/>
      </c:lineChart>
      <c:catAx>
        <c:axId val="34950656"/>
        <c:scaling>
          <c:orientation val="minMax"/>
        </c:scaling>
        <c:delete val="0"/>
        <c:axPos val="b"/>
        <c:majorTickMark val="out"/>
        <c:minorTickMark val="none"/>
        <c:tickLblPos val="nextTo"/>
        <c:crossAx val="96141312"/>
        <c:crosses val="autoZero"/>
        <c:auto val="1"/>
        <c:lblAlgn val="ctr"/>
        <c:lblOffset val="100"/>
        <c:noMultiLvlLbl val="0"/>
      </c:catAx>
      <c:valAx>
        <c:axId val="9614131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3495065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poverty 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trendline>
            <c:spPr>
              <a:ln w="63500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16</c:v>
                </c:pt>
                <c:pt idx="1">
                  <c:v>11</c:v>
                </c:pt>
                <c:pt idx="2">
                  <c:v>7</c:v>
                </c:pt>
                <c:pt idx="3">
                  <c:v>10</c:v>
                </c:pt>
                <c:pt idx="4">
                  <c:v>7</c:v>
                </c:pt>
                <c:pt idx="5">
                  <c:v>13</c:v>
                </c:pt>
                <c:pt idx="6">
                  <c:v>13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Poverty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trendline>
            <c:spPr>
              <a:ln w="63500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29</c:v>
                </c:pt>
                <c:pt idx="1">
                  <c:v>23</c:v>
                </c:pt>
                <c:pt idx="2">
                  <c:v>17</c:v>
                </c:pt>
                <c:pt idx="3">
                  <c:v>25</c:v>
                </c:pt>
                <c:pt idx="4">
                  <c:v>19</c:v>
                </c:pt>
                <c:pt idx="5">
                  <c:v>20</c:v>
                </c:pt>
                <c:pt idx="6">
                  <c:v>11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87744"/>
        <c:axId val="35325056"/>
      </c:lineChart>
      <c:catAx>
        <c:axId val="94687744"/>
        <c:scaling>
          <c:orientation val="minMax"/>
        </c:scaling>
        <c:delete val="0"/>
        <c:axPos val="b"/>
        <c:majorTickMark val="out"/>
        <c:minorTickMark val="none"/>
        <c:tickLblPos val="nextTo"/>
        <c:crossAx val="35325056"/>
        <c:crosses val="autoZero"/>
        <c:auto val="1"/>
        <c:lblAlgn val="ctr"/>
        <c:lblOffset val="100"/>
        <c:noMultiLvlLbl val="0"/>
      </c:catAx>
      <c:valAx>
        <c:axId val="3532505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468774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insurance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trendline>
            <c:spPr>
              <a:ln w="63500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40</c:v>
                </c:pt>
                <c:pt idx="1">
                  <c:v>25</c:v>
                </c:pt>
                <c:pt idx="2">
                  <c:v>0</c:v>
                </c:pt>
                <c:pt idx="3">
                  <c:v>7.8</c:v>
                </c:pt>
                <c:pt idx="4">
                  <c:v>12.1</c:v>
                </c:pt>
                <c:pt idx="5">
                  <c:v>5.9</c:v>
                </c:pt>
                <c:pt idx="6">
                  <c:v>27.3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Public insurance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trendline>
            <c:spPr>
              <a:ln w="63500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4</c:v>
                </c:pt>
                <c:pt idx="1">
                  <c:v>11.3</c:v>
                </c:pt>
                <c:pt idx="2">
                  <c:v>9.1999999999999993</c:v>
                </c:pt>
                <c:pt idx="3">
                  <c:v>8.6999999999999993</c:v>
                </c:pt>
                <c:pt idx="4">
                  <c:v>7.6</c:v>
                </c:pt>
                <c:pt idx="5">
                  <c:v>37</c:v>
                </c:pt>
                <c:pt idx="6">
                  <c:v>55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Private insurance</c:v>
                </c:pt>
              </c:strCache>
            </c:strRef>
          </c:tx>
          <c:spPr>
            <a:ln w="9525">
              <a:solidFill>
                <a:schemeClr val="tx1">
                  <a:lumMod val="65000"/>
                  <a:lumOff val="35000"/>
                </a:schemeClr>
              </a:solidFill>
              <a:prstDash val="dashDot"/>
            </a:ln>
          </c:spPr>
          <c:marker>
            <c:symbol val="none"/>
          </c:marker>
          <c:trendline>
            <c:spPr>
              <a:ln w="63500"/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10</c:v>
                </c:pt>
                <c:pt idx="1">
                  <c:v>11</c:v>
                </c:pt>
                <c:pt idx="2">
                  <c:v>12</c:v>
                </c:pt>
                <c:pt idx="3">
                  <c:v>13</c:v>
                </c:pt>
                <c:pt idx="4">
                  <c:v>14</c:v>
                </c:pt>
                <c:pt idx="5">
                  <c:v>15</c:v>
                </c:pt>
                <c:pt idx="6">
                  <c:v>16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20</c:v>
                </c:pt>
                <c:pt idx="1">
                  <c:v>13.3</c:v>
                </c:pt>
                <c:pt idx="2">
                  <c:v>7.4</c:v>
                </c:pt>
                <c:pt idx="3">
                  <c:v>2.6</c:v>
                </c:pt>
                <c:pt idx="4">
                  <c:v>31.9</c:v>
                </c:pt>
                <c:pt idx="5">
                  <c:v>12.8</c:v>
                </c:pt>
                <c:pt idx="6">
                  <c:v>17.5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9208832"/>
        <c:axId val="93930048"/>
      </c:lineChart>
      <c:catAx>
        <c:axId val="89208832"/>
        <c:scaling>
          <c:orientation val="minMax"/>
        </c:scaling>
        <c:delete val="0"/>
        <c:axPos val="b"/>
        <c:majorTickMark val="out"/>
        <c:minorTickMark val="none"/>
        <c:tickLblPos val="nextTo"/>
        <c:crossAx val="93930048"/>
        <c:crosses val="autoZero"/>
        <c:auto val="1"/>
        <c:lblAlgn val="ctr"/>
        <c:lblOffset val="100"/>
        <c:noMultiLvlLbl val="0"/>
      </c:catAx>
      <c:valAx>
        <c:axId val="939300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89208832"/>
        <c:crosses val="autoZero"/>
        <c:crossBetween val="between"/>
      </c:valAx>
    </c:plotArea>
    <c:legend>
      <c:legendPos val="b"/>
      <c:legendEntry>
        <c:idx val="0"/>
        <c:delete val="1"/>
      </c:legendEntry>
      <c:legendEntry>
        <c:idx val="1"/>
        <c:delete val="1"/>
      </c:legendEntry>
      <c:legendEntry>
        <c:idx val="2"/>
        <c:delete val="1"/>
      </c:legendEntry>
      <c:layout/>
      <c:overlay val="0"/>
      <c:txPr>
        <a:bodyPr/>
        <a:lstStyle/>
        <a:p>
          <a:pPr>
            <a:defRPr sz="1400" baseline="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Non-poor, no hardship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Parental education low</c:v>
                </c:pt>
                <c:pt idx="1">
                  <c:v>Parental occupational status low</c:v>
                </c:pt>
                <c:pt idx="2">
                  <c:v>Parent unemployed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10.9</c:v>
                </c:pt>
                <c:pt idx="1">
                  <c:v>10.5</c:v>
                </c:pt>
                <c:pt idx="2">
                  <c:v>10.6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Non-poor, hardship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Parental education low</c:v>
                </c:pt>
                <c:pt idx="1">
                  <c:v>Parental occupational status low</c:v>
                </c:pt>
                <c:pt idx="2">
                  <c:v>Parent unemployed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12.2</c:v>
                </c:pt>
                <c:pt idx="1">
                  <c:v>11.9</c:v>
                </c:pt>
                <c:pt idx="2">
                  <c:v>17.2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Poor, no hardship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Parental education low</c:v>
                </c:pt>
                <c:pt idx="1">
                  <c:v>Parental occupational status low</c:v>
                </c:pt>
                <c:pt idx="2">
                  <c:v>Parent unemployed</c:v>
                </c:pt>
              </c:strCache>
            </c:strRef>
          </c:cat>
          <c:val>
            <c:numRef>
              <c:f>Sheet1!$D$2:$D$4</c:f>
              <c:numCache>
                <c:formatCode>General</c:formatCode>
                <c:ptCount val="3"/>
                <c:pt idx="0">
                  <c:v>19.600000000000001</c:v>
                </c:pt>
                <c:pt idx="1">
                  <c:v>18.899999999999999</c:v>
                </c:pt>
                <c:pt idx="2">
                  <c:v>17.7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Poor, hardship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Parental education low</c:v>
                </c:pt>
                <c:pt idx="1">
                  <c:v>Parental occupational status low</c:v>
                </c:pt>
                <c:pt idx="2">
                  <c:v>Parent unemployed</c:v>
                </c:pt>
              </c:strCache>
            </c:strRef>
          </c:cat>
          <c:val>
            <c:numRef>
              <c:f>Sheet1!$E$2:$E$4</c:f>
              <c:numCache>
                <c:formatCode>General</c:formatCode>
                <c:ptCount val="3"/>
                <c:pt idx="0">
                  <c:v>19.2</c:v>
                </c:pt>
                <c:pt idx="1">
                  <c:v>21.1</c:v>
                </c:pt>
                <c:pt idx="2">
                  <c:v>30.5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5340672"/>
        <c:axId val="151220736"/>
      </c:barChart>
      <c:catAx>
        <c:axId val="8534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151220736"/>
        <c:crosses val="autoZero"/>
        <c:auto val="1"/>
        <c:lblAlgn val="ctr"/>
        <c:lblOffset val="100"/>
        <c:noMultiLvlLbl val="0"/>
      </c:catAx>
      <c:valAx>
        <c:axId val="1512207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34067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No poverty 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  <a:prstDash val="dash"/>
            </a:ln>
          </c:spPr>
          <c:marker>
            <c:symbol val="none"/>
          </c:marker>
          <c:trendline>
            <c:spPr>
              <a:ln w="63500">
                <a:solidFill>
                  <a:schemeClr val="accent1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5</c:v>
                </c:pt>
                <c:pt idx="1">
                  <c:v>11.6</c:v>
                </c:pt>
                <c:pt idx="2">
                  <c:v>13.4</c:v>
                </c:pt>
                <c:pt idx="3">
                  <c:v>22.8</c:v>
                </c:pt>
                <c:pt idx="4">
                  <c:v>20.399999999999999</c:v>
                </c:pt>
                <c:pt idx="5">
                  <c:v>27.7</c:v>
                </c:pt>
                <c:pt idx="6">
                  <c:v>29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Poverty</c:v>
                </c:pt>
              </c:strCache>
            </c:strRef>
          </c:tx>
          <c:spPr>
            <a:ln>
              <a:solidFill>
                <a:schemeClr val="tx1">
                  <a:lumMod val="50000"/>
                  <a:lumOff val="50000"/>
                </a:schemeClr>
              </a:solidFill>
              <a:prstDash val="sysDot"/>
            </a:ln>
          </c:spPr>
          <c:marker>
            <c:symbol val="none"/>
          </c:marker>
          <c:trendline>
            <c:spPr>
              <a:ln w="63500">
                <a:solidFill>
                  <a:schemeClr val="accent2"/>
                </a:solidFill>
              </a:ln>
            </c:spPr>
            <c:trendlineType val="linear"/>
            <c:dispRSqr val="0"/>
            <c:dispEq val="0"/>
          </c:trendline>
          <c:cat>
            <c:strRef>
              <c:f>Sheet1!$B$1:$H$1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9.1</c:v>
                </c:pt>
                <c:pt idx="1">
                  <c:v>16.5</c:v>
                </c:pt>
                <c:pt idx="2">
                  <c:v>15.3</c:v>
                </c:pt>
                <c:pt idx="3">
                  <c:v>31.2</c:v>
                </c:pt>
                <c:pt idx="4">
                  <c:v>30.5</c:v>
                </c:pt>
                <c:pt idx="5">
                  <c:v>46.2</c:v>
                </c:pt>
                <c:pt idx="6">
                  <c:v>49.9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677952"/>
        <c:axId val="93929472"/>
      </c:lineChart>
      <c:catAx>
        <c:axId val="95677952"/>
        <c:scaling>
          <c:orientation val="minMax"/>
        </c:scaling>
        <c:delete val="0"/>
        <c:axPos val="b"/>
        <c:majorTickMark val="out"/>
        <c:minorTickMark val="none"/>
        <c:tickLblPos val="nextTo"/>
        <c:crossAx val="93929472"/>
        <c:crosses val="autoZero"/>
        <c:auto val="1"/>
        <c:lblAlgn val="ctr"/>
        <c:lblOffset val="100"/>
        <c:noMultiLvlLbl val="0"/>
      </c:catAx>
      <c:valAx>
        <c:axId val="9392947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9567795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1800" b="0" i="0" baseline="0">
                <a:effectLst/>
              </a:rPr>
              <a:t>Costs and Benefits to 4 Year Income Supplement Program to Households with Adolescents</a:t>
            </a:r>
            <a:endParaRPr lang="en-US">
              <a:effectLst/>
            </a:endParaRP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1"/>
          <c:order val="0"/>
          <c:tx>
            <c:strRef>
              <c:f>'Cost Benefit Graph New'!$J$11</c:f>
              <c:strCache>
                <c:ptCount val="1"/>
                <c:pt idx="0">
                  <c:v>Benefit with Edu</c:v>
                </c:pt>
              </c:strCache>
            </c:strRef>
          </c:tx>
          <c:spPr>
            <a:ln>
              <a:prstDash val="dash"/>
            </a:ln>
          </c:spPr>
          <c:marker>
            <c:symbol val="none"/>
          </c:marker>
          <c:val>
            <c:numRef>
              <c:f>'Cost Benefit Graph New'!$J$12:$J$21</c:f>
              <c:numCache>
                <c:formatCode>General</c:formatCode>
                <c:ptCount val="10"/>
                <c:pt idx="0">
                  <c:v>3558</c:v>
                </c:pt>
                <c:pt idx="1">
                  <c:v>6030</c:v>
                </c:pt>
                <c:pt idx="2">
                  <c:v>8502</c:v>
                </c:pt>
                <c:pt idx="3">
                  <c:v>10974</c:v>
                </c:pt>
                <c:pt idx="4">
                  <c:v>13446</c:v>
                </c:pt>
                <c:pt idx="5">
                  <c:v>15918</c:v>
                </c:pt>
                <c:pt idx="6">
                  <c:v>18390</c:v>
                </c:pt>
                <c:pt idx="7">
                  <c:v>20862</c:v>
                </c:pt>
                <c:pt idx="8">
                  <c:v>23334</c:v>
                </c:pt>
                <c:pt idx="9">
                  <c:v>25806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'Cost Benefit Graph New'!$L$11</c:f>
              <c:strCache>
                <c:ptCount val="1"/>
                <c:pt idx="0">
                  <c:v>Cost</c:v>
                </c:pt>
              </c:strCache>
            </c:strRef>
          </c:tx>
          <c:marker>
            <c:symbol val="none"/>
          </c:marker>
          <c:val>
            <c:numRef>
              <c:f>'Cost Benefit Graph New'!$L$12:$L$21</c:f>
              <c:numCache>
                <c:formatCode>General</c:formatCode>
                <c:ptCount val="10"/>
                <c:pt idx="0">
                  <c:v>9665</c:v>
                </c:pt>
                <c:pt idx="1">
                  <c:v>9665</c:v>
                </c:pt>
                <c:pt idx="2">
                  <c:v>9665</c:v>
                </c:pt>
                <c:pt idx="3">
                  <c:v>9665</c:v>
                </c:pt>
                <c:pt idx="4">
                  <c:v>9665</c:v>
                </c:pt>
                <c:pt idx="5">
                  <c:v>9665</c:v>
                </c:pt>
                <c:pt idx="6">
                  <c:v>9665</c:v>
                </c:pt>
                <c:pt idx="7">
                  <c:v>9665</c:v>
                </c:pt>
                <c:pt idx="8">
                  <c:v>9665</c:v>
                </c:pt>
                <c:pt idx="9">
                  <c:v>9665</c:v>
                </c:pt>
              </c:numCache>
            </c:numRef>
          </c:val>
          <c:smooth val="0"/>
        </c:ser>
        <c:ser>
          <c:idx val="0"/>
          <c:order val="2"/>
          <c:tx>
            <c:v>Benefit without Edu</c:v>
          </c:tx>
          <c:spPr>
            <a:ln>
              <a:solidFill>
                <a:srgbClr val="FFFF00"/>
              </a:solidFill>
            </a:ln>
          </c:spPr>
          <c:marker>
            <c:symbol val="none"/>
          </c:marker>
          <c:val>
            <c:numRef>
              <c:f>'Cost Benefit Graph New'!$K$12:$K$21</c:f>
              <c:numCache>
                <c:formatCode>General</c:formatCode>
                <c:ptCount val="10"/>
                <c:pt idx="0">
                  <c:v>2354</c:v>
                </c:pt>
                <c:pt idx="1">
                  <c:v>4708</c:v>
                </c:pt>
                <c:pt idx="2">
                  <c:v>7062</c:v>
                </c:pt>
                <c:pt idx="3">
                  <c:v>9416</c:v>
                </c:pt>
                <c:pt idx="4">
                  <c:v>11770</c:v>
                </c:pt>
                <c:pt idx="5">
                  <c:v>14124</c:v>
                </c:pt>
                <c:pt idx="6">
                  <c:v>16478</c:v>
                </c:pt>
                <c:pt idx="7">
                  <c:v>18832</c:v>
                </c:pt>
                <c:pt idx="8">
                  <c:v>21186</c:v>
                </c:pt>
                <c:pt idx="9">
                  <c:v>23540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57352704"/>
        <c:axId val="147689408"/>
      </c:lineChart>
      <c:catAx>
        <c:axId val="25735270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000"/>
                </a:pPr>
                <a:r>
                  <a:rPr lang="en-US" sz="1000" b="1" i="0" baseline="0">
                    <a:effectLst/>
                  </a:rPr>
                  <a:t>Years after Program Ends (19+)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majorTickMark val="out"/>
        <c:minorTickMark val="none"/>
        <c:tickLblPos val="nextTo"/>
        <c:crossAx val="147689408"/>
        <c:crosses val="autoZero"/>
        <c:auto val="1"/>
        <c:lblAlgn val="ctr"/>
        <c:lblOffset val="100"/>
        <c:noMultiLvlLbl val="0"/>
      </c:catAx>
      <c:valAx>
        <c:axId val="14768940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sz="1000" b="1" i="0" baseline="0">
                    <a:effectLst/>
                  </a:rPr>
                  <a:t>Dollars in 2013</a:t>
                </a:r>
                <a:endParaRPr lang="en-US" sz="1000">
                  <a:effectLst/>
                </a:endParaRP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25735270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0.12037</cdr:x>
      <cdr:y>0.13469</cdr:y>
    </cdr:from>
    <cdr:to>
      <cdr:x>0.48148</cdr:x>
      <cdr:y>0.26938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90600" y="609600"/>
          <a:ext cx="2971800" cy="609600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bg1">
              <a:lumMod val="75000"/>
            </a:schemeClr>
          </a:solidFill>
        </a:ln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Poverty interacts with family stressors</a:t>
          </a:r>
        </a:p>
        <a:p xmlns:a="http://schemas.openxmlformats.org/drawingml/2006/main">
          <a:r>
            <a:rPr lang="en-US" sz="1100" dirty="0" smtClean="0"/>
            <a:t> to increase the risk of mental illness in children</a:t>
          </a:r>
        </a:p>
        <a:p xmlns:a="http://schemas.openxmlformats.org/drawingml/2006/main">
          <a:r>
            <a:rPr lang="en-US" sz="1100" dirty="0" smtClean="0"/>
            <a:t>(poverty-by-family stress </a:t>
          </a:r>
          <a:r>
            <a:rPr lang="el-GR" sz="1100" dirty="0" smtClean="0"/>
            <a:t>β</a:t>
          </a:r>
          <a:r>
            <a:rPr lang="en-US" sz="1100" dirty="0" smtClean="0"/>
            <a:t>=2.0, Z=2.3, p=.0222)</a:t>
          </a:r>
        </a:p>
        <a:p xmlns:a="http://schemas.openxmlformats.org/drawingml/2006/main">
          <a:r>
            <a:rPr lang="en-US" sz="1100" dirty="0" smtClean="0"/>
            <a:t> </a:t>
          </a:r>
          <a:endParaRPr lang="en-US" sz="1100" dirty="0"/>
        </a:p>
      </cdr:txBody>
    </cdr:sp>
  </cdr:relSizeAnchor>
  <cdr:relSizeAnchor xmlns:cdr="http://schemas.openxmlformats.org/drawingml/2006/chartDrawing">
    <cdr:from>
      <cdr:x>0.41667</cdr:x>
      <cdr:y>0.25254</cdr:y>
    </cdr:from>
    <cdr:to>
      <cdr:x>0.52778</cdr:x>
      <cdr:y>0.43774</cdr:y>
    </cdr:to>
    <cdr:cxnSp macro="">
      <cdr:nvCxnSpPr>
        <cdr:cNvPr id="4" name="Straight Arrow Connector 3"/>
        <cdr:cNvCxnSpPr/>
      </cdr:nvCxnSpPr>
      <cdr:spPr>
        <a:xfrm xmlns:a="http://schemas.openxmlformats.org/drawingml/2006/main">
          <a:off x="3429000" y="1143000"/>
          <a:ext cx="914400" cy="838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0.42593</cdr:x>
      <cdr:y>0.25254</cdr:y>
    </cdr:from>
    <cdr:to>
      <cdr:x>0.78704</cdr:x>
      <cdr:y>0.43774</cdr:y>
    </cdr:to>
    <cdr:cxnSp macro="">
      <cdr:nvCxnSpPr>
        <cdr:cNvPr id="6" name="Straight Arrow Connector 5"/>
        <cdr:cNvCxnSpPr/>
      </cdr:nvCxnSpPr>
      <cdr:spPr>
        <a:xfrm xmlns:a="http://schemas.openxmlformats.org/drawingml/2006/main">
          <a:off x="3505200" y="1143000"/>
          <a:ext cx="2971800" cy="838200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</cdr:x>
      <cdr:y>0.87548</cdr:y>
    </cdr:from>
    <cdr:to>
      <cdr:x>0.11111</cdr:x>
      <cdr:y>0.98667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-457200" y="3962400"/>
          <a:ext cx="914400" cy="50323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N. Of family</a:t>
          </a:r>
        </a:p>
        <a:p xmlns:a="http://schemas.openxmlformats.org/drawingml/2006/main">
          <a:r>
            <a:rPr lang="en-US" dirty="0" smtClean="0"/>
            <a:t>stressors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367F76-E566-46DE-A174-1A1264F7FCD5}" type="datetimeFigureOut">
              <a:rPr lang="en-US" smtClean="0"/>
              <a:t>8/29/2014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FF54A0-5676-401F-B4F4-0F24EA308B3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664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F54A0-5676-401F-B4F4-0F24EA308B34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1815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50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08182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92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61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343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053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23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4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266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9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74264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792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578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117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760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563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601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2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24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005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01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A8871-A642-40F7-84E3-C35F2EE29D8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915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B4B9C-F0D1-48F2-80F0-B9092D4A3F6E}" type="datetimeFigureOut">
              <a:rPr lang="en-US" smtClean="0"/>
              <a:t>8/29/2014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8B13-9051-41BC-8250-65C21FB901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018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Determinants of Health: Income Inequality and Mental Health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8/28/2014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</a:t>
            </a:fld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514600" y="3429000"/>
            <a:ext cx="393870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E. Jane Costello</a:t>
            </a:r>
          </a:p>
          <a:p>
            <a:pPr algn="ctr"/>
            <a:r>
              <a:rPr lang="en-US" dirty="0" smtClean="0"/>
              <a:t>William E. Copeland</a:t>
            </a:r>
          </a:p>
          <a:p>
            <a:pPr algn="ctr"/>
            <a:r>
              <a:rPr lang="en-US" dirty="0" smtClean="0"/>
              <a:t>Adrian Angold</a:t>
            </a:r>
          </a:p>
          <a:p>
            <a:pPr algn="ctr"/>
            <a:endParaRPr lang="en-US" dirty="0"/>
          </a:p>
          <a:p>
            <a:pPr algn="ctr"/>
            <a:r>
              <a:rPr lang="en-US" dirty="0" smtClean="0"/>
              <a:t>Center for Developmental Epidemiology</a:t>
            </a:r>
          </a:p>
          <a:p>
            <a:pPr algn="ctr"/>
            <a:r>
              <a:rPr lang="en-US" dirty="0" smtClean="0"/>
              <a:t>Duke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8694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is not good for children’s present or future mental health. Why not?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Reduced access to treatment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Reduced access to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Poor children have worse parenting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6618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Impact of material hardship and poverty on rates of psychiatric disorder, age 9-16</a:t>
            </a:r>
            <a:endParaRPr lang="en-US" sz="24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18864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9732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Impact of material hardship and poverty on rates of psychiatric disorder, age 9-16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Poverty has a greater impact than specific types of material hardship at this 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426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is not good for children’s present or future mental health. Why not?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Reduced access to treatment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Reduced access to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Poor children have worse parenting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6362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676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700" dirty="0" smtClean="0"/>
              <a:t>Poor children have worse parenting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>
                <a:latin typeface="CG Omega" panose="020B0502050508020304" pitchFamily="34" charset="0"/>
              </a:rPr>
              <a:t>% </a:t>
            </a:r>
            <a:r>
              <a:rPr lang="en-US" sz="2000" dirty="0" smtClean="0">
                <a:latin typeface="CG Omega" panose="020B0502050508020304" pitchFamily="34" charset="0"/>
              </a:rPr>
              <a:t>with one or more DSM-IV psychiatric disorders in children with varying degrees of family stressors, (poverty= material hardship)</a:t>
            </a:r>
            <a:r>
              <a:rPr lang="en-US" sz="2400" dirty="0" smtClean="0">
                <a:latin typeface="CG Omega" panose="020B0502050508020304" pitchFamily="34" charset="0"/>
              </a:rPr>
              <a:t/>
            </a:r>
            <a:br>
              <a:rPr lang="en-US" sz="2400" dirty="0" smtClean="0">
                <a:latin typeface="CG Omega" panose="020B0502050508020304" pitchFamily="34" charset="0"/>
              </a:rPr>
            </a:br>
            <a:r>
              <a:rPr lang="en-US" sz="1300" dirty="0" smtClean="0">
                <a:latin typeface="CG Omega" panose="020B0502050508020304" pitchFamily="34" charset="0"/>
              </a:rPr>
              <a:t>*Material hardship: </a:t>
            </a:r>
            <a:r>
              <a:rPr lang="en-US" sz="1300" dirty="0"/>
              <a:t>No health </a:t>
            </a:r>
            <a:r>
              <a:rPr lang="en-US" sz="1300" dirty="0" smtClean="0"/>
              <a:t>insurance, Poor </a:t>
            </a:r>
            <a:r>
              <a:rPr lang="en-US" sz="1300" dirty="0"/>
              <a:t>financial </a:t>
            </a:r>
            <a:r>
              <a:rPr lang="en-US" sz="1300" dirty="0" smtClean="0"/>
              <a:t>coverage, Residential instability, No health or MH insurance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400" dirty="0">
              <a:latin typeface="CG Omega" panose="020B05020505080203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796022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9538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0" marR="0" lvl="1" indent="-28575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Poor children have worse parenting</a:t>
            </a:r>
            <a:b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Interaction: the worse the parenting the more at risk poor children are relative to non-poor children</a:t>
            </a:r>
            <a:endParaRPr lang="en-US" dirty="0" smtClean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332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changing family resources change children’s mental health?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 to be sure because of the chicken and egg problem:</a:t>
            </a:r>
          </a:p>
          <a:p>
            <a:pPr lvl="1"/>
            <a:r>
              <a:rPr lang="en-US" dirty="0" smtClean="0"/>
              <a:t>Does poverty cause child mental illness or does children’s mental illness cause poverty?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4844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03" name="Picture 3" descr="Casin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0"/>
            <a:ext cx="990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17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90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>
                <a:solidFill>
                  <a:srgbClr val="FF9933"/>
                </a:solidFill>
              </a:rPr>
              <a:t>Number of Cherokee families that moved out of poverty, 1996-2000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Blip>
                <a:blip r:embed="rId2"/>
              </a:buBlip>
            </a:pPr>
            <a:endParaRPr lang="en-US">
              <a:solidFill>
                <a:srgbClr val="E1A569"/>
              </a:solidFill>
            </a:endParaRPr>
          </a:p>
          <a:p>
            <a:r>
              <a:rPr lang="en-US"/>
              <a:t>Ex-poor: 14.4% </a:t>
            </a:r>
          </a:p>
          <a:p>
            <a:r>
              <a:rPr lang="en-US"/>
              <a:t>Persistently poor: 53.2% </a:t>
            </a:r>
          </a:p>
          <a:p>
            <a:r>
              <a:rPr lang="en-US"/>
              <a:t>Never poor: 32.4%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18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2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3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3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3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03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426" grpId="0"/>
      <p:bldP spid="10342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500" b="1">
                <a:solidFill>
                  <a:schemeClr val="folHlink"/>
                </a:solidFill>
                <a:latin typeface="CG Omega" pitchFamily="34" charset="0"/>
              </a:rPr>
              <a:t>Impact of casino opening on children’s behavioral symptoms; American Indians</a:t>
            </a:r>
          </a:p>
        </p:txBody>
      </p:sp>
      <p:graphicFrame>
        <p:nvGraphicFramePr>
          <p:cNvPr id="10445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9563" y="1524000"/>
          <a:ext cx="8421687" cy="5035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Chart" r:id="rId3" imgW="8458251" imgH="5057843" progId="MSGraph.Chart.8">
                  <p:embed followColorScheme="full"/>
                </p:oleObj>
              </mc:Choice>
              <mc:Fallback>
                <p:oleObj name="Chart" r:id="rId3" imgW="8458251" imgH="505784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3" y="1524000"/>
                        <a:ext cx="8421687" cy="5035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19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09620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4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4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Poverty is not good for children’s present or future mental health.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this true?</a:t>
            </a:r>
          </a:p>
          <a:p>
            <a:r>
              <a:rPr lang="en-US" dirty="0" smtClean="0"/>
              <a:t>If so, Why?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Reduced access to treatment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Reduced access to material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Poor children have worse parenting 		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Does poverty cause problems or do problems cause poverty? (social </a:t>
            </a:r>
            <a:r>
              <a:rPr lang="en-US" i="1" dirty="0" smtClean="0"/>
              <a:t>causation </a:t>
            </a:r>
            <a:r>
              <a:rPr lang="en-US" dirty="0" smtClean="0"/>
              <a:t>vs. social </a:t>
            </a:r>
            <a:r>
              <a:rPr lang="en-US" i="1" dirty="0" smtClean="0"/>
              <a:t>selection</a:t>
            </a:r>
            <a:r>
              <a:rPr lang="en-US" dirty="0" smtClean="0"/>
              <a:t>)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144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Impact of increased income on children’s psychiatric symptoms; Anglo and Indian children</a:t>
            </a:r>
          </a:p>
        </p:txBody>
      </p:sp>
      <p:graphicFrame>
        <p:nvGraphicFramePr>
          <p:cNvPr id="10649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600200"/>
          <a:ext cx="852487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Chart" r:id="rId3" imgW="8563024" imgH="5038657" progId="MSGraph.Chart.8">
                  <p:embed followColorScheme="full"/>
                </p:oleObj>
              </mc:Choice>
              <mc:Fallback>
                <p:oleObj name="Chart" r:id="rId3" imgW="8563024" imgH="50386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8524875" cy="501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20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05255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6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6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900" b="1"/>
              <a:t>Impact of increased income on children’s psychiatric symptoms; Anglo and Indian children</a:t>
            </a:r>
          </a:p>
        </p:txBody>
      </p:sp>
      <p:graphicFrame>
        <p:nvGraphicFramePr>
          <p:cNvPr id="14745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304800" y="1600200"/>
          <a:ext cx="8524875" cy="5016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Chart" r:id="rId3" imgW="8563024" imgH="5038657" progId="MSGraph.Chart.8">
                  <p:embed followColorScheme="full"/>
                </p:oleObj>
              </mc:Choice>
              <mc:Fallback>
                <p:oleObj name="Chart" r:id="rId3" imgW="8563024" imgH="5038657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1600200"/>
                        <a:ext cx="8524875" cy="5016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21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847798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7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7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22</a:t>
            </a:fld>
            <a:endParaRPr lang="en-US">
              <a:solidFill>
                <a:srgbClr val="FFFFFF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0"/>
            <a:ext cx="8996603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90600" y="326737"/>
            <a:ext cx="71144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G Omega"/>
                <a:ea typeface="MS Mincho"/>
                <a:cs typeface="Times New Roman"/>
              </a:rPr>
              <a:t>Estimation of Reduction in Total Societal and Individual Costs by Categories per Individual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2076163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4/25/2012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FB79-A9DE-4102-A74A-369F6D4EC3E4}" type="slidenum">
              <a:rPr lang="en-US" smtClean="0">
                <a:solidFill>
                  <a:srgbClr val="FFFFFF"/>
                </a:solidFill>
              </a:rPr>
              <a:pPr/>
              <a:t>23</a:t>
            </a:fld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951699"/>
              </p:ext>
            </p:extLst>
          </p:nvPr>
        </p:nvGraphicFramePr>
        <p:xfrm>
          <a:off x="457200" y="533400"/>
          <a:ext cx="82296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756770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Take-home message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Universal (primary) prevention gets over the access-to-care barrier</a:t>
            </a:r>
          </a:p>
          <a:p>
            <a:r>
              <a:rPr lang="en-US" dirty="0" smtClean="0"/>
              <a:t>Universal prevention avoids “labeling”</a:t>
            </a:r>
          </a:p>
          <a:p>
            <a:r>
              <a:rPr lang="en-US" dirty="0" smtClean="0"/>
              <a:t>Reducing poverty has a long-term effect on children’s mental health problems</a:t>
            </a:r>
          </a:p>
          <a:p>
            <a:r>
              <a:rPr lang="en-US" dirty="0" smtClean="0"/>
              <a:t>A universal intervention can have effects beyond the targeted area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A8871-A642-40F7-84E3-C35F2EE29D8B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393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8382000" cy="60900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953000" y="1066800"/>
            <a:ext cx="19380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Brush Script MT" panose="03060802040406070304" pitchFamily="66" charset="0"/>
              </a:rPr>
              <a:t>Thank you</a:t>
            </a:r>
            <a:endParaRPr lang="en-US" sz="4000" b="1" dirty="0"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347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935162"/>
          </a:xfrm>
        </p:spPr>
        <p:txBody>
          <a:bodyPr>
            <a:normAutofit fontScale="90000"/>
          </a:bodyPr>
          <a:lstStyle/>
          <a:p>
            <a:r>
              <a:rPr lang="en-US" sz="2400" dirty="0" smtClean="0">
                <a:latin typeface="CG Omega" panose="020B0502050508020304" pitchFamily="34" charset="0"/>
              </a:rPr>
              <a:t/>
            </a:r>
            <a:br>
              <a:rPr lang="en-US" sz="2400" dirty="0" smtClean="0">
                <a:latin typeface="CG Omega" panose="020B0502050508020304" pitchFamily="34" charset="0"/>
              </a:rPr>
            </a:br>
            <a:r>
              <a:rPr lang="en-US" sz="3600" dirty="0" smtClean="0"/>
              <a:t>Poverty is not good for children’s present or future mental health.</a:t>
            </a:r>
            <a:r>
              <a:rPr lang="en-US" sz="2400" dirty="0">
                <a:latin typeface="CG Omega" panose="020B0502050508020304" pitchFamily="34" charset="0"/>
              </a:rPr>
              <a:t/>
            </a:r>
            <a:br>
              <a:rPr lang="en-US" sz="2400" dirty="0">
                <a:latin typeface="CG Omega" panose="020B0502050508020304" pitchFamily="34" charset="0"/>
              </a:rPr>
            </a:br>
            <a:r>
              <a:rPr lang="en-US" sz="2400" dirty="0" smtClean="0">
                <a:latin typeface="CG Omega" panose="020B0502050508020304" pitchFamily="34" charset="0"/>
              </a:rPr>
              <a:t>3-month </a:t>
            </a:r>
            <a:r>
              <a:rPr lang="en-US" sz="2400" dirty="0" smtClean="0">
                <a:latin typeface="CG Omega" panose="020B0502050508020304" pitchFamily="34" charset="0"/>
              </a:rPr>
              <a:t>prevalence of one or more DSM-IV psychiatric disorders in poor/non-poor* children (</a:t>
            </a:r>
            <a:r>
              <a:rPr lang="en-US" sz="2400" dirty="0" smtClean="0">
                <a:solidFill>
                  <a:srgbClr val="FF0000"/>
                </a:solidFill>
                <a:latin typeface="CG Omega" panose="020B0502050508020304" pitchFamily="34" charset="0"/>
              </a:rPr>
              <a:t>poverty= low SES</a:t>
            </a:r>
            <a:r>
              <a:rPr lang="en-US" sz="2400" dirty="0" smtClean="0">
                <a:latin typeface="CG Omega" panose="020B0502050508020304" pitchFamily="34" charset="0"/>
              </a:rPr>
              <a:t>)</a:t>
            </a:r>
            <a:br>
              <a:rPr lang="en-US" sz="2400" dirty="0" smtClean="0">
                <a:latin typeface="CG Omega" panose="020B0502050508020304" pitchFamily="34" charset="0"/>
              </a:rPr>
            </a:br>
            <a:r>
              <a:rPr lang="en-US" sz="1300" dirty="0" smtClean="0">
                <a:latin typeface="CG Omega" panose="020B0502050508020304" pitchFamily="34" charset="0"/>
              </a:rPr>
              <a:t>2 out of 3 of 1)</a:t>
            </a:r>
            <a:r>
              <a:rPr lang="en-US" sz="1300" dirty="0" smtClean="0"/>
              <a:t>Household is below the federal poverty line; 2) low parental occupational level; 3) parental education less than </a:t>
            </a:r>
            <a:r>
              <a:rPr lang="en-US" sz="1300" dirty="0" err="1" smtClean="0"/>
              <a:t>highschool</a:t>
            </a:r>
            <a:r>
              <a:rPr lang="en-US" sz="1300" dirty="0" smtClean="0"/>
              <a:t> graduation</a:t>
            </a:r>
            <a:r>
              <a:rPr lang="en-US" sz="2000" dirty="0"/>
              <a:t/>
            </a:r>
            <a:br>
              <a:rPr lang="en-US" sz="2000" dirty="0"/>
            </a:br>
            <a:endParaRPr lang="en-US" sz="2400" dirty="0">
              <a:latin typeface="CG Omega" panose="020B05020505080203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816978"/>
              </p:ext>
            </p:extLst>
          </p:nvPr>
        </p:nvGraphicFramePr>
        <p:xfrm>
          <a:off x="685800" y="2332037"/>
          <a:ext cx="7848600" cy="3992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8/28/2014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758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Poverty is not good for children’s present or future mental health.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>
                <a:latin typeface="CG Omega" panose="020B0502050508020304" pitchFamily="34" charset="0"/>
              </a:rPr>
              <a:t>3-month </a:t>
            </a:r>
            <a:r>
              <a:rPr lang="en-US" sz="2400" dirty="0" smtClean="0">
                <a:latin typeface="CG Omega" panose="020B0502050508020304" pitchFamily="34" charset="0"/>
              </a:rPr>
              <a:t>prevalence of one or more DSM-IV psychiatric disorders in poor/non-poor* children (</a:t>
            </a:r>
            <a:r>
              <a:rPr lang="en-US" sz="2400" dirty="0" smtClean="0">
                <a:solidFill>
                  <a:srgbClr val="FF0000"/>
                </a:solidFill>
                <a:latin typeface="CG Omega" panose="020B0502050508020304" pitchFamily="34" charset="0"/>
              </a:rPr>
              <a:t>poverty= material hardship</a:t>
            </a:r>
            <a:r>
              <a:rPr lang="en-US" sz="2400" dirty="0" smtClean="0">
                <a:latin typeface="CG Omega" panose="020B0502050508020304" pitchFamily="34" charset="0"/>
              </a:rPr>
              <a:t>)</a:t>
            </a:r>
            <a:br>
              <a:rPr lang="en-US" sz="2400" dirty="0" smtClean="0">
                <a:latin typeface="CG Omega" panose="020B0502050508020304" pitchFamily="34" charset="0"/>
              </a:rPr>
            </a:br>
            <a:r>
              <a:rPr lang="en-US" sz="1300" dirty="0" smtClean="0">
                <a:latin typeface="CG Omega" panose="020B0502050508020304" pitchFamily="34" charset="0"/>
              </a:rPr>
              <a:t>*Material hardship: </a:t>
            </a:r>
            <a:r>
              <a:rPr lang="en-US" sz="1300" dirty="0"/>
              <a:t>No health </a:t>
            </a:r>
            <a:r>
              <a:rPr lang="en-US" sz="1300" dirty="0" smtClean="0"/>
              <a:t>insurance, Poor </a:t>
            </a:r>
            <a:r>
              <a:rPr lang="en-US" sz="1300" dirty="0"/>
              <a:t>financial </a:t>
            </a:r>
            <a:r>
              <a:rPr lang="en-US" sz="1300" dirty="0" smtClean="0"/>
              <a:t>coverage, Residential instability, No health or MH insurance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400" dirty="0">
              <a:latin typeface="CG Omega" panose="020B05020505080203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06849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33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Poverty is not good for children’s present or future mental health. Why not?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Reduced access to treatment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Reduced access to resources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>
                    <a:lumMod val="85000"/>
                  </a:schemeClr>
                </a:solidFill>
              </a:rPr>
              <a:t>Poor children have worse parenting</a:t>
            </a:r>
            <a:endParaRPr lang="en-US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37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295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000" dirty="0" smtClean="0">
                <a:latin typeface="CG Omega" panose="020B0502050508020304" pitchFamily="34" charset="0"/>
              </a:rPr>
              <a:t/>
            </a:r>
            <a:br>
              <a:rPr lang="en-US" sz="2000" dirty="0" smtClean="0">
                <a:latin typeface="CG Omega" panose="020B0502050508020304" pitchFamily="34" charset="0"/>
              </a:rPr>
            </a:br>
            <a:r>
              <a:rPr lang="en-US" dirty="0" smtClean="0"/>
              <a:t> </a:t>
            </a:r>
            <a:r>
              <a:rPr lang="en-US" sz="2700" dirty="0" smtClean="0"/>
              <a:t>Reasons: 1. Reduced access to treatment?</a:t>
            </a:r>
            <a:r>
              <a:rPr lang="en-US" sz="2000" dirty="0">
                <a:latin typeface="CG Omega" panose="020B0502050508020304" pitchFamily="34" charset="0"/>
              </a:rPr>
              <a:t/>
            </a:r>
            <a:br>
              <a:rPr lang="en-US" sz="2000" dirty="0">
                <a:latin typeface="CG Omega" panose="020B0502050508020304" pitchFamily="34" charset="0"/>
              </a:rPr>
            </a:br>
            <a:r>
              <a:rPr lang="en-US" sz="2000" dirty="0" smtClean="0">
                <a:latin typeface="CG Omega" panose="020B0502050508020304" pitchFamily="34" charset="0"/>
              </a:rPr>
              <a:t>3-month </a:t>
            </a:r>
            <a:r>
              <a:rPr lang="en-US" sz="2000" dirty="0" smtClean="0">
                <a:latin typeface="CG Omega" panose="020B0502050508020304" pitchFamily="34" charset="0"/>
              </a:rPr>
              <a:t>use of specialty mental health services by poor/non-poor* children with one or more DSM-IV psychiatric disorders in(poverty= material hardship)</a:t>
            </a:r>
            <a:r>
              <a:rPr lang="en-US" sz="2400" dirty="0" smtClean="0">
                <a:latin typeface="CG Omega" panose="020B0502050508020304" pitchFamily="34" charset="0"/>
              </a:rPr>
              <a:t/>
            </a:r>
            <a:br>
              <a:rPr lang="en-US" sz="2400" dirty="0" smtClean="0">
                <a:latin typeface="CG Omega" panose="020B0502050508020304" pitchFamily="34" charset="0"/>
              </a:rPr>
            </a:br>
            <a:r>
              <a:rPr lang="en-US" sz="1300" dirty="0" smtClean="0">
                <a:latin typeface="CG Omega" panose="020B0502050508020304" pitchFamily="34" charset="0"/>
              </a:rPr>
              <a:t>*Material hardship: </a:t>
            </a:r>
            <a:r>
              <a:rPr lang="en-US" sz="1300" dirty="0"/>
              <a:t>No health </a:t>
            </a:r>
            <a:r>
              <a:rPr lang="en-US" sz="1300" dirty="0" smtClean="0"/>
              <a:t>insurance, Poor </a:t>
            </a:r>
            <a:r>
              <a:rPr lang="en-US" sz="1300" dirty="0"/>
              <a:t>financial </a:t>
            </a:r>
            <a:r>
              <a:rPr lang="en-US" sz="1300" dirty="0" smtClean="0"/>
              <a:t>coverage, Residential instability, No health or MH insurance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400" dirty="0">
              <a:latin typeface="CG Omega" panose="020B05020505080203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769014"/>
              </p:ext>
            </p:extLst>
          </p:nvPr>
        </p:nvGraphicFramePr>
        <p:xfrm>
          <a:off x="497043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6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352800" y="1793023"/>
            <a:ext cx="53738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Children living in poverty had GREATER access </a:t>
            </a:r>
          </a:p>
          <a:p>
            <a:r>
              <a:rPr lang="en-US" dirty="0" smtClean="0"/>
              <a:t>To specialty mental health care than non-poor children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962400" y="2439354"/>
            <a:ext cx="1371600" cy="60864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4876800" y="2439354"/>
            <a:ext cx="457200" cy="167544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3857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black"/>
                </a:solidFill>
              </a:rPr>
              <a:t> Reduced access to 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Poor children had </a:t>
            </a:r>
            <a:r>
              <a:rPr lang="en-US" dirty="0" smtClean="0">
                <a:solidFill>
                  <a:schemeClr val="accent2"/>
                </a:solidFill>
              </a:rPr>
              <a:t>better </a:t>
            </a:r>
            <a:r>
              <a:rPr lang="en-US" dirty="0" smtClean="0"/>
              <a:t>access to services than non-poor children with a psychiatric disorder</a:t>
            </a:r>
            <a:r>
              <a:rPr lang="en-US" dirty="0" smtClean="0"/>
              <a:t>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78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04800"/>
            <a:ext cx="8229600" cy="1295400"/>
          </a:xfrm>
        </p:spPr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2000" dirty="0" smtClean="0">
                <a:latin typeface="CG Omega" panose="020B0502050508020304" pitchFamily="34" charset="0"/>
              </a:rPr>
              <a:t/>
            </a:r>
            <a:br>
              <a:rPr lang="en-US" sz="2000" dirty="0" smtClean="0">
                <a:latin typeface="CG Omega" panose="020B0502050508020304" pitchFamily="34" charset="0"/>
              </a:rPr>
            </a:br>
            <a:r>
              <a:rPr lang="en-US" dirty="0" smtClean="0"/>
              <a:t> </a:t>
            </a:r>
            <a:r>
              <a:rPr lang="en-US" sz="2700" dirty="0" smtClean="0"/>
              <a:t>Reasons: 1. Reduced access to treatment?</a:t>
            </a:r>
            <a:r>
              <a:rPr lang="en-US" sz="2000" dirty="0">
                <a:latin typeface="CG Omega" panose="020B0502050508020304" pitchFamily="34" charset="0"/>
              </a:rPr>
              <a:t/>
            </a:r>
            <a:br>
              <a:rPr lang="en-US" sz="2000" dirty="0">
                <a:latin typeface="CG Omega" panose="020B0502050508020304" pitchFamily="34" charset="0"/>
              </a:rPr>
            </a:br>
            <a:r>
              <a:rPr lang="en-US" sz="2000" dirty="0" smtClean="0">
                <a:latin typeface="CG Omega" panose="020B0502050508020304" pitchFamily="34" charset="0"/>
              </a:rPr>
              <a:t>3-month </a:t>
            </a:r>
            <a:r>
              <a:rPr lang="en-US" sz="2000" dirty="0" smtClean="0">
                <a:latin typeface="CG Omega" panose="020B0502050508020304" pitchFamily="34" charset="0"/>
              </a:rPr>
              <a:t>use of specialty mental health services by </a:t>
            </a:r>
            <a:r>
              <a:rPr lang="en-US" sz="2000" dirty="0" smtClean="0">
                <a:latin typeface="CG Omega" panose="020B0502050508020304" pitchFamily="34" charset="0"/>
              </a:rPr>
              <a:t>children </a:t>
            </a:r>
            <a:r>
              <a:rPr lang="en-US" sz="2000" dirty="0" smtClean="0">
                <a:latin typeface="CG Omega" panose="020B0502050508020304" pitchFamily="34" charset="0"/>
              </a:rPr>
              <a:t>with one or more DSM-IV psychiatric </a:t>
            </a:r>
            <a:r>
              <a:rPr lang="en-US" sz="2000" dirty="0" smtClean="0">
                <a:latin typeface="CG Omega" panose="020B0502050508020304" pitchFamily="34" charset="0"/>
              </a:rPr>
              <a:t>disorders by type of insurance</a:t>
            </a:r>
            <a:r>
              <a:rPr lang="en-US" sz="2000" dirty="0"/>
              <a:t/>
            </a:r>
            <a:br>
              <a:rPr lang="en-US" sz="2000" dirty="0"/>
            </a:br>
            <a:endParaRPr lang="en-US" sz="2400" dirty="0">
              <a:latin typeface="CG Omega" panose="020B0502050508020304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4315385"/>
              </p:ext>
            </p:extLst>
          </p:nvPr>
        </p:nvGraphicFramePr>
        <p:xfrm>
          <a:off x="497043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8/28/2014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333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>
                <a:solidFill>
                  <a:prstClr val="black"/>
                </a:solidFill>
              </a:rPr>
              <a:t> Reduced access to treatment?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Adolescents with public insurance (Medicaid, SCHIP, IHS) had better access to specialty MH care than adolescents with private insurance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8/28/2014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96AA8871-A642-40F7-84E3-C35F2EE29D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4205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</TotalTime>
  <Words>538</Words>
  <Application>Microsoft Office PowerPoint</Application>
  <PresentationFormat>On-screen Show (4:3)</PresentationFormat>
  <Paragraphs>119</Paragraphs>
  <Slides>25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Office Theme</vt:lpstr>
      <vt:lpstr>Custom Design</vt:lpstr>
      <vt:lpstr>Chart</vt:lpstr>
      <vt:lpstr>Determinants of Health: Income Inequality and Mental Health</vt:lpstr>
      <vt:lpstr> Poverty is not good for children’s present or future mental health.  </vt:lpstr>
      <vt:lpstr> Poverty is not good for children’s present or future mental health. 3-month prevalence of one or more DSM-IV psychiatric disorders in poor/non-poor* children (poverty= low SES) 2 out of 3 of 1)Household is below the federal poverty line; 2) low parental occupational level; 3) parental education less than highschool graduation </vt:lpstr>
      <vt:lpstr>Poverty is not good for children’s present or future mental health.  3-month prevalence of one or more DSM-IV psychiatric disorders in poor/non-poor* children (poverty= material hardship) *Material hardship: No health insurance, Poor financial coverage, Residential instability, No health or MH insurance </vt:lpstr>
      <vt:lpstr>PowerPoint Presentation</vt:lpstr>
      <vt:lpstr>  Reasons: 1. Reduced access to treatment? 3-month use of specialty mental health services by poor/non-poor* children with one or more DSM-IV psychiatric disorders in(poverty= material hardship) *Material hardship: No health insurance, Poor financial coverage, Residential instability, No health or MH insurance </vt:lpstr>
      <vt:lpstr> Reduced access to treatment?</vt:lpstr>
      <vt:lpstr>  Reasons: 1. Reduced access to treatment? 3-month use of specialty mental health services by children with one or more DSM-IV psychiatric disorders by type of insurance </vt:lpstr>
      <vt:lpstr> Reduced access to treatment?</vt:lpstr>
      <vt:lpstr>PowerPoint Presentation</vt:lpstr>
      <vt:lpstr>Impact of material hardship and poverty on rates of psychiatric disorder, age 9-16</vt:lpstr>
      <vt:lpstr>Impact of material hardship and poverty on rates of psychiatric disorder, age 9-16</vt:lpstr>
      <vt:lpstr>PowerPoint Presentation</vt:lpstr>
      <vt:lpstr>Poor children have worse parenting % with one or more DSM-IV psychiatric disorders in children with varying degrees of family stressors, (poverty= material hardship) *Material hardship: No health insurance, Poor financial coverage, Residential instability, No health or MH insurance </vt:lpstr>
      <vt:lpstr>Poor children have worse parenting </vt:lpstr>
      <vt:lpstr>Can changing family resources change children’s mental health?</vt:lpstr>
      <vt:lpstr>PowerPoint Presentation</vt:lpstr>
      <vt:lpstr>Number of Cherokee families that moved out of poverty, 1996-2000</vt:lpstr>
      <vt:lpstr>Impact of casino opening on children’s behavioral symptoms; American Indians</vt:lpstr>
      <vt:lpstr>Impact of increased income on children’s psychiatric symptoms; Anglo and Indian children</vt:lpstr>
      <vt:lpstr>Impact of increased income on children’s psychiatric symptoms; Anglo and Indian children</vt:lpstr>
      <vt:lpstr>PowerPoint Presentation</vt:lpstr>
      <vt:lpstr>PowerPoint Presentation</vt:lpstr>
      <vt:lpstr>Take-home message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Determinants of Health: Income Inequality and Mental Health</dc:title>
  <dc:creator>Jane Costello, Ph.D.</dc:creator>
  <cp:lastModifiedBy>Jane Costello, Ph.D.</cp:lastModifiedBy>
  <cp:revision>25</cp:revision>
  <dcterms:created xsi:type="dcterms:W3CDTF">2014-08-28T14:51:42Z</dcterms:created>
  <dcterms:modified xsi:type="dcterms:W3CDTF">2014-08-29T20:28:26Z</dcterms:modified>
</cp:coreProperties>
</file>