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31" r:id="rId3"/>
    <p:sldId id="354" r:id="rId4"/>
    <p:sldId id="273" r:id="rId5"/>
    <p:sldId id="270" r:id="rId6"/>
    <p:sldId id="334" r:id="rId7"/>
    <p:sldId id="332" r:id="rId8"/>
    <p:sldId id="372" r:id="rId9"/>
    <p:sldId id="368" r:id="rId10"/>
    <p:sldId id="369" r:id="rId11"/>
    <p:sldId id="370" r:id="rId12"/>
    <p:sldId id="371" r:id="rId13"/>
    <p:sldId id="373" r:id="rId14"/>
    <p:sldId id="277" r:id="rId15"/>
    <p:sldId id="339" r:id="rId16"/>
    <p:sldId id="366" r:id="rId17"/>
    <p:sldId id="340" r:id="rId18"/>
    <p:sldId id="343" r:id="rId19"/>
    <p:sldId id="344" r:id="rId20"/>
    <p:sldId id="348" r:id="rId21"/>
    <p:sldId id="358" r:id="rId22"/>
    <p:sldId id="326" r:id="rId23"/>
  </p:sldIdLst>
  <p:sldSz cx="9144000" cy="6858000" type="screen4x3"/>
  <p:notesSz cx="6858000" cy="9144000"/>
  <p:custDataLst>
    <p:tags r:id="rId25"/>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ice Genevro" initials="jl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800000"/>
    <a:srgbClr val="FF9900"/>
    <a:srgbClr val="FF9933"/>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30" autoAdjust="0"/>
    <p:restoredTop sz="81305" autoAdjust="0"/>
  </p:normalViewPr>
  <p:slideViewPr>
    <p:cSldViewPr>
      <p:cViewPr>
        <p:scale>
          <a:sx n="65" d="100"/>
          <a:sy n="65" d="100"/>
        </p:scale>
        <p:origin x="-167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latin typeface="+mj-lt"/>
              </a:defRPr>
            </a:pPr>
            <a:r>
              <a:rPr lang="en-US" sz="1600" dirty="0" smtClean="0">
                <a:solidFill>
                  <a:schemeClr val="tx1"/>
                </a:solidFill>
                <a:latin typeface="+mj-lt"/>
                <a:cs typeface="Arial" pitchFamily="34" charset="0"/>
              </a:rPr>
              <a:t>Any Mental Illness</a:t>
            </a:r>
            <a:endParaRPr lang="en-US" sz="1600" dirty="0">
              <a:solidFill>
                <a:schemeClr val="tx1"/>
              </a:solidFill>
              <a:latin typeface="+mj-lt"/>
              <a:cs typeface="Arial" pitchFamily="34" charset="0"/>
            </a:endParaRPr>
          </a:p>
        </c:rich>
      </c:tx>
      <c:overlay val="0"/>
    </c:title>
    <c:autoTitleDeleted val="0"/>
    <c:plotArea>
      <c:layout>
        <c:manualLayout>
          <c:layoutTarget val="inner"/>
          <c:xMode val="edge"/>
          <c:yMode val="edge"/>
          <c:x val="0.10376883445124976"/>
          <c:y val="0.12749988069673207"/>
          <c:w val="0.78751810537571432"/>
          <c:h val="0.63717704605106185"/>
        </c:manualLayout>
      </c:layout>
      <c:barChart>
        <c:barDir val="col"/>
        <c:grouping val="clustered"/>
        <c:varyColors val="0"/>
        <c:ser>
          <c:idx val="0"/>
          <c:order val="0"/>
          <c:tx>
            <c:strRef>
              <c:f>Sheet1!$B$1</c:f>
              <c:strCache>
                <c:ptCount val="1"/>
                <c:pt idx="0">
                  <c:v>Any Mental Illness</c:v>
                </c:pt>
              </c:strCache>
            </c:strRef>
          </c:tx>
          <c:spPr>
            <a:solidFill>
              <a:schemeClr val="tx2"/>
            </a:solidFill>
          </c:spPr>
          <c:invertIfNegative val="0"/>
          <c:dLbls>
            <c:txPr>
              <a:bodyPr/>
              <a:lstStyle/>
              <a:p>
                <a:pPr>
                  <a:defRPr sz="1400"/>
                </a:pPr>
                <a:endParaRPr lang="en-US"/>
              </a:p>
            </c:txPr>
            <c:dLblPos val="outEnd"/>
            <c:showLegendKey val="0"/>
            <c:showVal val="1"/>
            <c:showCatName val="0"/>
            <c:showSerName val="0"/>
            <c:showPercent val="0"/>
            <c:showBubbleSize val="0"/>
            <c:showLeaderLines val="0"/>
          </c:dLbls>
          <c:errBars>
            <c:errBarType val="both"/>
            <c:errValType val="cust"/>
            <c:noEndCap val="1"/>
            <c:plus>
              <c:numRef>
                <c:f>NSDUH!$G$57:$G$61</c:f>
                <c:numCache>
                  <c:formatCode>General</c:formatCode>
                  <c:ptCount val="5"/>
                  <c:pt idx="0">
                    <c:v>7.0000000000000071E-3</c:v>
                  </c:pt>
                  <c:pt idx="1">
                    <c:v>1.0999999999999979E-2</c:v>
                  </c:pt>
                  <c:pt idx="2">
                    <c:v>1.0999999999999979E-2</c:v>
                  </c:pt>
                  <c:pt idx="3">
                    <c:v>7.0000000000000071E-3</c:v>
                  </c:pt>
                  <c:pt idx="4">
                    <c:v>1.1000000000000048E-2</c:v>
                  </c:pt>
                </c:numCache>
              </c:numRef>
            </c:plus>
            <c:minus>
              <c:numRef>
                <c:f>NSDUH!$F$57:$F$61</c:f>
                <c:numCache>
                  <c:formatCode>General</c:formatCode>
                  <c:ptCount val="5"/>
                  <c:pt idx="0">
                    <c:v>7.0000000000000071E-3</c:v>
                  </c:pt>
                  <c:pt idx="1">
                    <c:v>1.0000000000000005E-2</c:v>
                  </c:pt>
                  <c:pt idx="2">
                    <c:v>1.0000000000000005E-2</c:v>
                  </c:pt>
                  <c:pt idx="3">
                    <c:v>7.0000000000000071E-3</c:v>
                  </c:pt>
                  <c:pt idx="4">
                    <c:v>1.1000000000000048E-2</c:v>
                  </c:pt>
                </c:numCache>
              </c:numRef>
            </c:minus>
          </c:errBars>
          <c:cat>
            <c:strRef>
              <c:f>Sheet1!$A$2:$A$6</c:f>
              <c:strCache>
                <c:ptCount val="5"/>
                <c:pt idx="0">
                  <c:v>Uninsured Adults
(8,938,373)
CI: 20.6-22.0%</c:v>
                </c:pt>
                <c:pt idx="1">
                  <c:v>Uninsured Adults
&lt;133% FPL
(3,811,510)
CI: 20.3-22.4%</c:v>
                </c:pt>
                <c:pt idx="2">
                  <c:v>Uninsured Adults
133-&lt;400% FPL
(4,066,602)
CI: 20.1-22.2%</c:v>
                </c:pt>
                <c:pt idx="3">
                  <c:v>Uninsured Adults
&lt;400% FPL
(7,879,491)
CI: 20.5-21.9%</c:v>
                </c:pt>
                <c:pt idx="4">
                  <c:v>Medicaid Adults
(6,598,793)
CI: 29.4-31.6%</c:v>
                </c:pt>
              </c:strCache>
            </c:strRef>
          </c:cat>
          <c:val>
            <c:numRef>
              <c:f>Sheet1!$B$2:$B$6</c:f>
              <c:numCache>
                <c:formatCode>0.0%</c:formatCode>
                <c:ptCount val="5"/>
                <c:pt idx="0">
                  <c:v>0.21300000000000024</c:v>
                </c:pt>
                <c:pt idx="1">
                  <c:v>0.21300000000000024</c:v>
                </c:pt>
                <c:pt idx="2">
                  <c:v>0.21100000000000024</c:v>
                </c:pt>
                <c:pt idx="3">
                  <c:v>0.21200000000000024</c:v>
                </c:pt>
                <c:pt idx="4">
                  <c:v>0.30500000000000038</c:v>
                </c:pt>
              </c:numCache>
            </c:numRef>
          </c:val>
        </c:ser>
        <c:dLbls>
          <c:showLegendKey val="0"/>
          <c:showVal val="1"/>
          <c:showCatName val="0"/>
          <c:showSerName val="0"/>
          <c:showPercent val="0"/>
          <c:showBubbleSize val="0"/>
        </c:dLbls>
        <c:gapWidth val="150"/>
        <c:axId val="42026880"/>
        <c:axId val="42028416"/>
      </c:barChart>
      <c:catAx>
        <c:axId val="42026880"/>
        <c:scaling>
          <c:orientation val="minMax"/>
        </c:scaling>
        <c:delete val="0"/>
        <c:axPos val="b"/>
        <c:majorTickMark val="out"/>
        <c:minorTickMark val="none"/>
        <c:tickLblPos val="nextTo"/>
        <c:txPr>
          <a:bodyPr/>
          <a:lstStyle/>
          <a:p>
            <a:pPr>
              <a:defRPr sz="1400"/>
            </a:pPr>
            <a:endParaRPr lang="en-US"/>
          </a:p>
        </c:txPr>
        <c:crossAx val="42028416"/>
        <c:crosses val="autoZero"/>
        <c:auto val="1"/>
        <c:lblAlgn val="ctr"/>
        <c:lblOffset val="100"/>
        <c:noMultiLvlLbl val="0"/>
      </c:catAx>
      <c:valAx>
        <c:axId val="42028416"/>
        <c:scaling>
          <c:orientation val="minMax"/>
        </c:scaling>
        <c:delete val="0"/>
        <c:axPos val="l"/>
        <c:title>
          <c:tx>
            <c:rich>
              <a:bodyPr rot="-5400000" vert="horz"/>
              <a:lstStyle/>
              <a:p>
                <a:pPr>
                  <a:defRPr sz="1400"/>
                </a:pPr>
                <a:r>
                  <a:rPr lang="en-US" sz="1400" dirty="0" smtClean="0"/>
                  <a:t>Percent with Condition</a:t>
                </a:r>
                <a:endParaRPr lang="en-US" sz="1400" dirty="0"/>
              </a:p>
            </c:rich>
          </c:tx>
          <c:overlay val="0"/>
        </c:title>
        <c:numFmt formatCode="0%" sourceLinked="0"/>
        <c:majorTickMark val="out"/>
        <c:minorTickMark val="none"/>
        <c:tickLblPos val="nextTo"/>
        <c:txPr>
          <a:bodyPr/>
          <a:lstStyle/>
          <a:p>
            <a:pPr>
              <a:defRPr sz="1400"/>
            </a:pPr>
            <a:endParaRPr lang="en-US"/>
          </a:p>
        </c:txPr>
        <c:crossAx val="420268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latin typeface="+mj-lt"/>
              </a:defRPr>
            </a:pPr>
            <a:r>
              <a:rPr lang="en-US" sz="1600" dirty="0" smtClean="0">
                <a:solidFill>
                  <a:schemeClr val="tx1"/>
                </a:solidFill>
                <a:latin typeface="+mj-lt"/>
                <a:cs typeface="Arial" pitchFamily="34" charset="0"/>
              </a:rPr>
              <a:t>Substance Use Disorder</a:t>
            </a:r>
            <a:endParaRPr lang="en-US" sz="1600" dirty="0">
              <a:solidFill>
                <a:schemeClr val="tx1"/>
              </a:solidFill>
              <a:latin typeface="+mj-lt"/>
              <a:cs typeface="Arial" pitchFamily="34" charset="0"/>
            </a:endParaRPr>
          </a:p>
        </c:rich>
      </c:tx>
      <c:overlay val="0"/>
    </c:title>
    <c:autoTitleDeleted val="0"/>
    <c:plotArea>
      <c:layout>
        <c:manualLayout>
          <c:layoutTarget val="inner"/>
          <c:xMode val="edge"/>
          <c:yMode val="edge"/>
          <c:x val="0.10376883445124981"/>
          <c:y val="0.12749988069673218"/>
          <c:w val="0.78751810537571409"/>
          <c:h val="0.63717704605106185"/>
        </c:manualLayout>
      </c:layout>
      <c:barChart>
        <c:barDir val="col"/>
        <c:grouping val="clustered"/>
        <c:varyColors val="0"/>
        <c:ser>
          <c:idx val="0"/>
          <c:order val="0"/>
          <c:tx>
            <c:strRef>
              <c:f>Sheet1!$B$1</c:f>
              <c:strCache>
                <c:ptCount val="1"/>
                <c:pt idx="0">
                  <c:v>Substance Use Disorder</c:v>
                </c:pt>
              </c:strCache>
            </c:strRef>
          </c:tx>
          <c:spPr>
            <a:solidFill>
              <a:srgbClr val="666633"/>
            </a:solidFill>
          </c:spPr>
          <c:invertIfNegative val="0"/>
          <c:dLbls>
            <c:dLbl>
              <c:idx val="1"/>
              <c:layout>
                <c:manualLayout>
                  <c:x val="-1.557632398753894E-3"/>
                  <c:y val="-8.9285714285714159E-3"/>
                </c:manualLayout>
              </c:layout>
              <c:dLblPos val="outEnd"/>
              <c:showLegendKey val="0"/>
              <c:showVal val="1"/>
              <c:showCatName val="0"/>
              <c:showSerName val="0"/>
              <c:showPercent val="0"/>
              <c:showBubbleSize val="0"/>
            </c:dLbl>
            <c:dLbl>
              <c:idx val="2"/>
              <c:layout>
                <c:manualLayout>
                  <c:x val="-3.1152647975077989E-3"/>
                  <c:y val="-1.7857142857142839E-2"/>
                </c:manualLayout>
              </c:layout>
              <c:dLblPos val="outEnd"/>
              <c:showLegendKey val="0"/>
              <c:showVal val="1"/>
              <c:showCatName val="0"/>
              <c:showSerName val="0"/>
              <c:showPercent val="0"/>
              <c:showBubbleSize val="0"/>
            </c:dLbl>
            <c:dLbl>
              <c:idx val="3"/>
              <c:layout>
                <c:manualLayout>
                  <c:x val="-3.3748906386701699E-4"/>
                  <c:y val="-1.7857377202849644E-2"/>
                </c:manualLayout>
              </c:layout>
              <c:dLblPos val="outEnd"/>
              <c:showLegendKey val="0"/>
              <c:showVal val="1"/>
              <c:showCatName val="0"/>
              <c:showSerName val="0"/>
              <c:showPercent val="0"/>
              <c:showBubbleSize val="0"/>
            </c:dLbl>
            <c:dLbl>
              <c:idx val="4"/>
              <c:layout>
                <c:manualLayout>
                  <c:x val="0"/>
                  <c:y val="-2.3809523809523812E-2"/>
                </c:manualLayout>
              </c:layout>
              <c:dLblPos val="outEnd"/>
              <c:showLegendKey val="0"/>
              <c:showVal val="1"/>
              <c:showCatName val="0"/>
              <c:showSerName val="0"/>
              <c:showPercent val="0"/>
              <c:showBubbleSize val="0"/>
            </c:dLbl>
            <c:txPr>
              <a:bodyPr/>
              <a:lstStyle/>
              <a:p>
                <a:pPr>
                  <a:defRPr sz="1400"/>
                </a:pPr>
                <a:endParaRPr lang="en-US"/>
              </a:p>
            </c:txPr>
            <c:dLblPos val="outEnd"/>
            <c:showLegendKey val="0"/>
            <c:showVal val="1"/>
            <c:showCatName val="0"/>
            <c:showSerName val="0"/>
            <c:showPercent val="0"/>
            <c:showBubbleSize val="0"/>
            <c:showLeaderLines val="0"/>
          </c:dLbls>
          <c:errBars>
            <c:errBarType val="both"/>
            <c:errValType val="cust"/>
            <c:noEndCap val="1"/>
            <c:plus>
              <c:numRef>
                <c:f>NSDUH!$J$57:$J$61</c:f>
                <c:numCache>
                  <c:formatCode>General</c:formatCode>
                  <c:ptCount val="5"/>
                  <c:pt idx="0">
                    <c:v>5.0000000000000105E-3</c:v>
                  </c:pt>
                  <c:pt idx="1">
                    <c:v>8.0000000000000227E-3</c:v>
                  </c:pt>
                  <c:pt idx="2">
                    <c:v>8.0000000000000123E-3</c:v>
                  </c:pt>
                  <c:pt idx="3">
                    <c:v>6.0000000000000088E-3</c:v>
                  </c:pt>
                  <c:pt idx="4">
                    <c:v>8.0000000000000123E-3</c:v>
                  </c:pt>
                </c:numCache>
              </c:numRef>
            </c:plus>
            <c:minus>
              <c:numRef>
                <c:f>NSDUH!$I$57:$I$61</c:f>
                <c:numCache>
                  <c:formatCode>General</c:formatCode>
                  <c:ptCount val="5"/>
                  <c:pt idx="0">
                    <c:v>6.0000000000000088E-3</c:v>
                  </c:pt>
                  <c:pt idx="1">
                    <c:v>7.0000000000000071E-3</c:v>
                  </c:pt>
                  <c:pt idx="2">
                    <c:v>8.0000000000000227E-3</c:v>
                  </c:pt>
                  <c:pt idx="3">
                    <c:v>5.0000000000000105E-3</c:v>
                  </c:pt>
                  <c:pt idx="4">
                    <c:v>7.0000000000000114E-3</c:v>
                  </c:pt>
                </c:numCache>
              </c:numRef>
            </c:minus>
          </c:errBars>
          <c:cat>
            <c:strRef>
              <c:f>Sheet1!$A$2:$A$6</c:f>
              <c:strCache>
                <c:ptCount val="5"/>
                <c:pt idx="0">
                  <c:v>Uninsured Adults
(6,042,844)
CI: 13.8-14.9%</c:v>
                </c:pt>
                <c:pt idx="1">
                  <c:v>Uninsured Adults
&lt;133% FPL
(2,433,640)
CI: 12.9-14.4%</c:v>
                </c:pt>
                <c:pt idx="2">
                  <c:v>Uninsured Adults
133-&lt;400% FPL
(2,756,039)
CI: 13.5-15.1%</c:v>
                </c:pt>
                <c:pt idx="3">
                  <c:v>Uninsured Adults
&lt;400% FPL
(5,166,270)
CI: 13.4-14.5%</c:v>
                </c:pt>
                <c:pt idx="4">
                  <c:v>Medicaid Adults
(2,574,611)
CI: 11.2-12.7%</c:v>
                </c:pt>
              </c:strCache>
            </c:strRef>
          </c:cat>
          <c:val>
            <c:numRef>
              <c:f>Sheet1!$B$2:$B$6</c:f>
              <c:numCache>
                <c:formatCode>0.0%</c:formatCode>
                <c:ptCount val="5"/>
                <c:pt idx="0">
                  <c:v>0.14400000000000004</c:v>
                </c:pt>
                <c:pt idx="1">
                  <c:v>0.13600000000000001</c:v>
                </c:pt>
                <c:pt idx="2">
                  <c:v>0.14300000000000004</c:v>
                </c:pt>
                <c:pt idx="3">
                  <c:v>0.13900000000000001</c:v>
                </c:pt>
                <c:pt idx="4">
                  <c:v>0.11900000000000002</c:v>
                </c:pt>
              </c:numCache>
            </c:numRef>
          </c:val>
        </c:ser>
        <c:dLbls>
          <c:showLegendKey val="0"/>
          <c:showVal val="1"/>
          <c:showCatName val="0"/>
          <c:showSerName val="0"/>
          <c:showPercent val="0"/>
          <c:showBubbleSize val="0"/>
        </c:dLbls>
        <c:gapWidth val="150"/>
        <c:axId val="42599936"/>
        <c:axId val="42601472"/>
      </c:barChart>
      <c:catAx>
        <c:axId val="42599936"/>
        <c:scaling>
          <c:orientation val="minMax"/>
        </c:scaling>
        <c:delete val="0"/>
        <c:axPos val="b"/>
        <c:majorTickMark val="out"/>
        <c:minorTickMark val="none"/>
        <c:tickLblPos val="nextTo"/>
        <c:txPr>
          <a:bodyPr/>
          <a:lstStyle/>
          <a:p>
            <a:pPr>
              <a:defRPr sz="1400"/>
            </a:pPr>
            <a:endParaRPr lang="en-US"/>
          </a:p>
        </c:txPr>
        <c:crossAx val="42601472"/>
        <c:crosses val="autoZero"/>
        <c:auto val="1"/>
        <c:lblAlgn val="ctr"/>
        <c:lblOffset val="100"/>
        <c:noMultiLvlLbl val="0"/>
      </c:catAx>
      <c:valAx>
        <c:axId val="42601472"/>
        <c:scaling>
          <c:orientation val="minMax"/>
        </c:scaling>
        <c:delete val="0"/>
        <c:axPos val="l"/>
        <c:title>
          <c:tx>
            <c:rich>
              <a:bodyPr rot="-5400000" vert="horz"/>
              <a:lstStyle/>
              <a:p>
                <a:pPr>
                  <a:defRPr sz="1400"/>
                </a:pPr>
                <a:r>
                  <a:rPr lang="en-US" sz="1400" dirty="0" smtClean="0"/>
                  <a:t>Percent with Condition</a:t>
                </a:r>
                <a:endParaRPr lang="en-US" sz="1400" dirty="0"/>
              </a:p>
            </c:rich>
          </c:tx>
          <c:overlay val="0"/>
        </c:title>
        <c:numFmt formatCode="0%" sourceLinked="0"/>
        <c:majorTickMark val="out"/>
        <c:minorTickMark val="none"/>
        <c:tickLblPos val="nextTo"/>
        <c:txPr>
          <a:bodyPr/>
          <a:lstStyle/>
          <a:p>
            <a:pPr>
              <a:defRPr sz="1400"/>
            </a:pPr>
            <a:endParaRPr lang="en-US"/>
          </a:p>
        </c:txPr>
        <c:crossAx val="425999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latin typeface="+mj-lt"/>
              </a:defRPr>
            </a:pPr>
            <a:r>
              <a:rPr lang="en-US" sz="1600" dirty="0" smtClean="0">
                <a:solidFill>
                  <a:schemeClr val="tx1"/>
                </a:solidFill>
                <a:latin typeface="+mj-lt"/>
                <a:cs typeface="Arial" pitchFamily="34" charset="0"/>
              </a:rPr>
              <a:t>Any Mental Illness </a:t>
            </a:r>
            <a:r>
              <a:rPr lang="en-US" sz="1600" u="sng" dirty="0" smtClean="0">
                <a:solidFill>
                  <a:schemeClr val="tx1"/>
                </a:solidFill>
                <a:latin typeface="+mj-lt"/>
                <a:cs typeface="Arial" pitchFamily="34" charset="0"/>
              </a:rPr>
              <a:t>or</a:t>
            </a:r>
            <a:r>
              <a:rPr lang="en-US" sz="1600" dirty="0" smtClean="0">
                <a:solidFill>
                  <a:schemeClr val="tx1"/>
                </a:solidFill>
                <a:latin typeface="+mj-lt"/>
                <a:cs typeface="Arial" pitchFamily="34" charset="0"/>
              </a:rPr>
              <a:t> Substance Use Disorder</a:t>
            </a:r>
            <a:endParaRPr lang="en-US" sz="1600" dirty="0">
              <a:solidFill>
                <a:schemeClr val="tx1"/>
              </a:solidFill>
              <a:latin typeface="+mj-lt"/>
              <a:cs typeface="Arial" pitchFamily="34" charset="0"/>
            </a:endParaRPr>
          </a:p>
        </c:rich>
      </c:tx>
      <c:overlay val="0"/>
    </c:title>
    <c:autoTitleDeleted val="0"/>
    <c:plotArea>
      <c:layout>
        <c:manualLayout>
          <c:layoutTarget val="inner"/>
          <c:xMode val="edge"/>
          <c:yMode val="edge"/>
          <c:x val="0.10376883445124981"/>
          <c:y val="0.12749988069673218"/>
          <c:w val="0.78751810537571409"/>
          <c:h val="0.63717704605106185"/>
        </c:manualLayout>
      </c:layout>
      <c:barChart>
        <c:barDir val="col"/>
        <c:grouping val="clustered"/>
        <c:varyColors val="0"/>
        <c:ser>
          <c:idx val="0"/>
          <c:order val="0"/>
          <c:tx>
            <c:strRef>
              <c:f>Sheet1!$B$1</c:f>
              <c:strCache>
                <c:ptCount val="1"/>
                <c:pt idx="0">
                  <c:v>Any Mental Illness or Substance Use Disorder</c:v>
                </c:pt>
              </c:strCache>
            </c:strRef>
          </c:tx>
          <c:spPr>
            <a:solidFill>
              <a:srgbClr val="B95213"/>
            </a:solidFill>
          </c:spPr>
          <c:invertIfNegative val="0"/>
          <c:dLbls>
            <c:txPr>
              <a:bodyPr/>
              <a:lstStyle/>
              <a:p>
                <a:pPr>
                  <a:defRPr sz="1400"/>
                </a:pPr>
                <a:endParaRPr lang="en-US"/>
              </a:p>
            </c:txPr>
            <c:dLblPos val="outEnd"/>
            <c:showLegendKey val="0"/>
            <c:showVal val="1"/>
            <c:showCatName val="0"/>
            <c:showSerName val="0"/>
            <c:showPercent val="0"/>
            <c:showBubbleSize val="0"/>
            <c:showLeaderLines val="0"/>
          </c:dLbls>
          <c:errBars>
            <c:errBarType val="both"/>
            <c:errValType val="cust"/>
            <c:noEndCap val="1"/>
            <c:plus>
              <c:numRef>
                <c:f>NSDUH!$G$57:$G$61</c:f>
                <c:numCache>
                  <c:formatCode>General</c:formatCode>
                  <c:ptCount val="5"/>
                  <c:pt idx="0">
                    <c:v>7.0000000000000071E-3</c:v>
                  </c:pt>
                  <c:pt idx="1">
                    <c:v>1.0999999999999979E-2</c:v>
                  </c:pt>
                  <c:pt idx="2">
                    <c:v>1.0999999999999979E-2</c:v>
                  </c:pt>
                  <c:pt idx="3">
                    <c:v>7.0000000000000071E-3</c:v>
                  </c:pt>
                  <c:pt idx="4">
                    <c:v>1.1000000000000048E-2</c:v>
                  </c:pt>
                </c:numCache>
              </c:numRef>
            </c:plus>
            <c:minus>
              <c:numRef>
                <c:f>NSDUH!$F$57:$F$61</c:f>
                <c:numCache>
                  <c:formatCode>General</c:formatCode>
                  <c:ptCount val="5"/>
                  <c:pt idx="0">
                    <c:v>7.0000000000000071E-3</c:v>
                  </c:pt>
                  <c:pt idx="1">
                    <c:v>1.0000000000000005E-2</c:v>
                  </c:pt>
                  <c:pt idx="2">
                    <c:v>1.0000000000000005E-2</c:v>
                  </c:pt>
                  <c:pt idx="3">
                    <c:v>7.0000000000000071E-3</c:v>
                  </c:pt>
                  <c:pt idx="4">
                    <c:v>1.1000000000000048E-2</c:v>
                  </c:pt>
                </c:numCache>
              </c:numRef>
            </c:minus>
          </c:errBars>
          <c:cat>
            <c:strRef>
              <c:f>Sheet1!$A$2:$A$6</c:f>
              <c:strCache>
                <c:ptCount val="5"/>
                <c:pt idx="0">
                  <c:v>Uninsured Adults
(12,673,186)
CI: 29.4-30.9%</c:v>
                </c:pt>
                <c:pt idx="1">
                  <c:v>Uninsured Adults
&lt;133% FPL
(5,314,641)
CI: 28.6-30.9%</c:v>
                </c:pt>
                <c:pt idx="2">
                  <c:v>Uninsured Adults
133-&lt;400% FPL
(5,762,626)
CI: 28.7-31.0%</c:v>
                </c:pt>
                <c:pt idx="3">
                  <c:v>Uninsured Adults
&lt;400% FPL
(11,075,888)
CI: 29.0-30.6%</c:v>
                </c:pt>
                <c:pt idx="4">
                  <c:v>Medicaid Adults
(7,788,739)
CI: 34.8-37.2%</c:v>
                </c:pt>
              </c:strCache>
            </c:strRef>
          </c:cat>
          <c:val>
            <c:numRef>
              <c:f>Sheet1!$B$2:$B$6</c:f>
              <c:numCache>
                <c:formatCode>0.0%</c:formatCode>
                <c:ptCount val="5"/>
                <c:pt idx="0">
                  <c:v>0.30200000000000032</c:v>
                </c:pt>
                <c:pt idx="1">
                  <c:v>0.29700000000000032</c:v>
                </c:pt>
                <c:pt idx="2">
                  <c:v>0.29900000000000032</c:v>
                </c:pt>
                <c:pt idx="3">
                  <c:v>0.29800000000000032</c:v>
                </c:pt>
                <c:pt idx="4">
                  <c:v>0.36000000000000032</c:v>
                </c:pt>
              </c:numCache>
            </c:numRef>
          </c:val>
        </c:ser>
        <c:dLbls>
          <c:showLegendKey val="0"/>
          <c:showVal val="1"/>
          <c:showCatName val="0"/>
          <c:showSerName val="0"/>
          <c:showPercent val="0"/>
          <c:showBubbleSize val="0"/>
        </c:dLbls>
        <c:gapWidth val="150"/>
        <c:axId val="44590208"/>
        <c:axId val="44591744"/>
      </c:barChart>
      <c:catAx>
        <c:axId val="44590208"/>
        <c:scaling>
          <c:orientation val="minMax"/>
        </c:scaling>
        <c:delete val="0"/>
        <c:axPos val="b"/>
        <c:majorTickMark val="out"/>
        <c:minorTickMark val="none"/>
        <c:tickLblPos val="nextTo"/>
        <c:txPr>
          <a:bodyPr/>
          <a:lstStyle/>
          <a:p>
            <a:pPr>
              <a:defRPr sz="1400"/>
            </a:pPr>
            <a:endParaRPr lang="en-US"/>
          </a:p>
        </c:txPr>
        <c:crossAx val="44591744"/>
        <c:crosses val="autoZero"/>
        <c:auto val="1"/>
        <c:lblAlgn val="ctr"/>
        <c:lblOffset val="100"/>
        <c:noMultiLvlLbl val="0"/>
      </c:catAx>
      <c:valAx>
        <c:axId val="44591744"/>
        <c:scaling>
          <c:orientation val="minMax"/>
        </c:scaling>
        <c:delete val="0"/>
        <c:axPos val="l"/>
        <c:title>
          <c:tx>
            <c:rich>
              <a:bodyPr rot="-5400000" vert="horz"/>
              <a:lstStyle/>
              <a:p>
                <a:pPr>
                  <a:defRPr sz="1400"/>
                </a:pPr>
                <a:r>
                  <a:rPr lang="en-US" sz="1400" dirty="0" smtClean="0"/>
                  <a:t>Percent with Condition</a:t>
                </a:r>
                <a:endParaRPr lang="en-US" sz="1400" dirty="0"/>
              </a:p>
            </c:rich>
          </c:tx>
          <c:overlay val="0"/>
        </c:title>
        <c:numFmt formatCode="0%" sourceLinked="0"/>
        <c:majorTickMark val="out"/>
        <c:minorTickMark val="none"/>
        <c:tickLblPos val="nextTo"/>
        <c:txPr>
          <a:bodyPr/>
          <a:lstStyle/>
          <a:p>
            <a:pPr>
              <a:defRPr sz="1400"/>
            </a:pPr>
            <a:endParaRPr lang="en-US"/>
          </a:p>
        </c:txPr>
        <c:crossAx val="445902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latin typeface="+mj-lt"/>
              </a:defRPr>
            </a:pPr>
            <a:r>
              <a:rPr lang="en-US" sz="1600" dirty="0" smtClean="0">
                <a:solidFill>
                  <a:schemeClr val="tx1"/>
                </a:solidFill>
                <a:latin typeface="+mj-lt"/>
                <a:cs typeface="Arial" pitchFamily="34" charset="0"/>
              </a:rPr>
              <a:t>Any Mental Illness </a:t>
            </a:r>
            <a:r>
              <a:rPr lang="en-US" sz="1600" u="sng" dirty="0" smtClean="0">
                <a:solidFill>
                  <a:schemeClr val="tx1"/>
                </a:solidFill>
                <a:latin typeface="+mj-lt"/>
                <a:cs typeface="Arial" pitchFamily="34" charset="0"/>
              </a:rPr>
              <a:t>and</a:t>
            </a:r>
            <a:r>
              <a:rPr lang="en-US" sz="1600" dirty="0" smtClean="0">
                <a:solidFill>
                  <a:schemeClr val="tx1"/>
                </a:solidFill>
                <a:latin typeface="+mj-lt"/>
                <a:cs typeface="Arial" pitchFamily="34" charset="0"/>
              </a:rPr>
              <a:t> Substance Use Disorder</a:t>
            </a:r>
            <a:endParaRPr lang="en-US" sz="1600" dirty="0">
              <a:solidFill>
                <a:schemeClr val="tx1"/>
              </a:solidFill>
              <a:latin typeface="+mj-lt"/>
              <a:cs typeface="Arial" pitchFamily="34" charset="0"/>
            </a:endParaRPr>
          </a:p>
        </c:rich>
      </c:tx>
      <c:overlay val="0"/>
    </c:title>
    <c:autoTitleDeleted val="0"/>
    <c:plotArea>
      <c:layout>
        <c:manualLayout>
          <c:layoutTarget val="inner"/>
          <c:xMode val="edge"/>
          <c:yMode val="edge"/>
          <c:x val="0.10376883445124989"/>
          <c:y val="0.12749988069673227"/>
          <c:w val="0.78751810537571387"/>
          <c:h val="0.63717704605106185"/>
        </c:manualLayout>
      </c:layout>
      <c:barChart>
        <c:barDir val="col"/>
        <c:grouping val="clustered"/>
        <c:varyColors val="0"/>
        <c:ser>
          <c:idx val="0"/>
          <c:order val="0"/>
          <c:tx>
            <c:strRef>
              <c:f>Sheet1!$B$1</c:f>
              <c:strCache>
                <c:ptCount val="1"/>
                <c:pt idx="0">
                  <c:v>Any Mental Illness and Substance Use Disorder</c:v>
                </c:pt>
              </c:strCache>
            </c:strRef>
          </c:tx>
          <c:spPr>
            <a:solidFill>
              <a:schemeClr val="accent4"/>
            </a:solidFill>
          </c:spPr>
          <c:invertIfNegative val="0"/>
          <c:dLbls>
            <c:dLbl>
              <c:idx val="0"/>
              <c:layout>
                <c:manualLayout>
                  <c:x val="0"/>
                  <c:y val="-5.9523809523809521E-3"/>
                </c:manualLayout>
              </c:layout>
              <c:dLblPos val="outEnd"/>
              <c:showLegendKey val="0"/>
              <c:showVal val="1"/>
              <c:showCatName val="0"/>
              <c:showSerName val="0"/>
              <c:showPercent val="0"/>
              <c:showBubbleSize val="0"/>
            </c:dLbl>
            <c:dLbl>
              <c:idx val="1"/>
              <c:layout>
                <c:manualLayout>
                  <c:x val="0"/>
                  <c:y val="-2.9761904761904791E-2"/>
                </c:manualLayout>
              </c:layout>
              <c:dLblPos val="outEnd"/>
              <c:showLegendKey val="0"/>
              <c:showVal val="1"/>
              <c:showCatName val="0"/>
              <c:showSerName val="0"/>
              <c:showPercent val="0"/>
              <c:showBubbleSize val="0"/>
            </c:dLbl>
            <c:dLbl>
              <c:idx val="2"/>
              <c:layout>
                <c:manualLayout>
                  <c:x val="8.3333333333333367E-3"/>
                  <c:y val="-2.3809758155230593E-2"/>
                </c:manualLayout>
              </c:layout>
              <c:dLblPos val="outEnd"/>
              <c:showLegendKey val="0"/>
              <c:showVal val="1"/>
              <c:showCatName val="0"/>
              <c:showSerName val="0"/>
              <c:showPercent val="0"/>
              <c:showBubbleSize val="0"/>
            </c:dLbl>
            <c:dLbl>
              <c:idx val="3"/>
              <c:layout>
                <c:manualLayout>
                  <c:x val="1.3888888888888937E-3"/>
                  <c:y val="-1.488095238095238E-2"/>
                </c:manualLayout>
              </c:layout>
              <c:dLblPos val="outEnd"/>
              <c:showLegendKey val="0"/>
              <c:showVal val="1"/>
              <c:showCatName val="0"/>
              <c:showSerName val="0"/>
              <c:showPercent val="0"/>
              <c:showBubbleSize val="0"/>
            </c:dLbl>
            <c:dLbl>
              <c:idx val="4"/>
              <c:layout>
                <c:manualLayout>
                  <c:x val="1.3888888888887924E-3"/>
                  <c:y val="-3.273809523809524E-2"/>
                </c:manualLayout>
              </c:layout>
              <c:dLblPos val="outEnd"/>
              <c:showLegendKey val="0"/>
              <c:showVal val="1"/>
              <c:showCatName val="0"/>
              <c:showSerName val="0"/>
              <c:showPercent val="0"/>
              <c:showBubbleSize val="0"/>
            </c:dLbl>
            <c:txPr>
              <a:bodyPr/>
              <a:lstStyle/>
              <a:p>
                <a:pPr>
                  <a:defRPr sz="1400"/>
                </a:pPr>
                <a:endParaRPr lang="en-US"/>
              </a:p>
            </c:txPr>
            <c:dLblPos val="outEnd"/>
            <c:showLegendKey val="0"/>
            <c:showVal val="1"/>
            <c:showCatName val="0"/>
            <c:showSerName val="0"/>
            <c:showPercent val="0"/>
            <c:showBubbleSize val="0"/>
            <c:showLeaderLines val="0"/>
          </c:dLbls>
          <c:errBars>
            <c:errBarType val="both"/>
            <c:errValType val="cust"/>
            <c:noEndCap val="1"/>
            <c:plus>
              <c:numRef>
                <c:f>NSDUH!$M$57:$M$61</c:f>
                <c:numCache>
                  <c:formatCode>General</c:formatCode>
                  <c:ptCount val="5"/>
                  <c:pt idx="0">
                    <c:v>2.9999999999999992E-3</c:v>
                  </c:pt>
                  <c:pt idx="1">
                    <c:v>5.0000000000000088E-3</c:v>
                  </c:pt>
                  <c:pt idx="2">
                    <c:v>5.0000000000000088E-3</c:v>
                  </c:pt>
                  <c:pt idx="3">
                    <c:v>2.9999999999999992E-3</c:v>
                  </c:pt>
                  <c:pt idx="4">
                    <c:v>6.0000000000000071E-3</c:v>
                  </c:pt>
                </c:numCache>
              </c:numRef>
            </c:plus>
            <c:minus>
              <c:numRef>
                <c:f>NSDUH!$L$57:$L$61</c:f>
                <c:numCache>
                  <c:formatCode>General</c:formatCode>
                  <c:ptCount val="5"/>
                  <c:pt idx="0">
                    <c:v>4.0000000000000114E-3</c:v>
                  </c:pt>
                  <c:pt idx="1">
                    <c:v>5.0000000000000088E-3</c:v>
                  </c:pt>
                  <c:pt idx="2">
                    <c:v>5.0000000000000088E-3</c:v>
                  </c:pt>
                  <c:pt idx="3">
                    <c:v>4.0000000000000114E-3</c:v>
                  </c:pt>
                  <c:pt idx="4">
                    <c:v>6.0000000000000071E-3</c:v>
                  </c:pt>
                </c:numCache>
              </c:numRef>
            </c:minus>
          </c:errBars>
          <c:cat>
            <c:strRef>
              <c:f>Sheet1!$A$2:$A$6</c:f>
              <c:strCache>
                <c:ptCount val="5"/>
                <c:pt idx="0">
                  <c:v>Uninsured Adults
(2,308,031)
CI: 5.1-5.8%</c:v>
                </c:pt>
                <c:pt idx="1">
                  <c:v>Uninsured Adults
&lt;133% FPL
(930,510)
CI: 4.7-5.7%</c:v>
                </c:pt>
                <c:pt idx="2">
                  <c:v>Uninsured Adults
133-&lt;400% FPL
(1,060,015)
CI: 5.0-6.0%</c:v>
                </c:pt>
                <c:pt idx="3">
                  <c:v>Uninsured Adults
&lt;400% FPL
(2,007,040)
CI: 5.0-5.7%</c:v>
                </c:pt>
                <c:pt idx="4">
                  <c:v>Medicaid Adults
(1,406,300)
CI: 5.9-7.1%</c:v>
                </c:pt>
              </c:strCache>
            </c:strRef>
          </c:cat>
          <c:val>
            <c:numRef>
              <c:f>Sheet1!$B$2:$B$6</c:f>
              <c:numCache>
                <c:formatCode>0.0%</c:formatCode>
                <c:ptCount val="5"/>
                <c:pt idx="0">
                  <c:v>5.5000000000000014E-2</c:v>
                </c:pt>
                <c:pt idx="1">
                  <c:v>5.2000000000000032E-2</c:v>
                </c:pt>
                <c:pt idx="2">
                  <c:v>5.5000000000000014E-2</c:v>
                </c:pt>
                <c:pt idx="3">
                  <c:v>5.4000000000000034E-2</c:v>
                </c:pt>
                <c:pt idx="4">
                  <c:v>6.5000000000000002E-2</c:v>
                </c:pt>
              </c:numCache>
            </c:numRef>
          </c:val>
        </c:ser>
        <c:dLbls>
          <c:showLegendKey val="0"/>
          <c:showVal val="1"/>
          <c:showCatName val="0"/>
          <c:showSerName val="0"/>
          <c:showPercent val="0"/>
          <c:showBubbleSize val="0"/>
        </c:dLbls>
        <c:gapWidth val="150"/>
        <c:axId val="45253376"/>
        <c:axId val="45254912"/>
      </c:barChart>
      <c:catAx>
        <c:axId val="45253376"/>
        <c:scaling>
          <c:orientation val="minMax"/>
        </c:scaling>
        <c:delete val="0"/>
        <c:axPos val="b"/>
        <c:majorTickMark val="out"/>
        <c:minorTickMark val="none"/>
        <c:tickLblPos val="nextTo"/>
        <c:txPr>
          <a:bodyPr/>
          <a:lstStyle/>
          <a:p>
            <a:pPr>
              <a:defRPr sz="1400"/>
            </a:pPr>
            <a:endParaRPr lang="en-US"/>
          </a:p>
        </c:txPr>
        <c:crossAx val="45254912"/>
        <c:crosses val="autoZero"/>
        <c:auto val="1"/>
        <c:lblAlgn val="ctr"/>
        <c:lblOffset val="100"/>
        <c:noMultiLvlLbl val="0"/>
      </c:catAx>
      <c:valAx>
        <c:axId val="45254912"/>
        <c:scaling>
          <c:orientation val="minMax"/>
        </c:scaling>
        <c:delete val="0"/>
        <c:axPos val="l"/>
        <c:title>
          <c:tx>
            <c:rich>
              <a:bodyPr rot="-5400000" vert="horz"/>
              <a:lstStyle/>
              <a:p>
                <a:pPr>
                  <a:defRPr sz="1400"/>
                </a:pPr>
                <a:r>
                  <a:rPr lang="en-US" sz="1400" dirty="0" smtClean="0"/>
                  <a:t>Percent with Condition</a:t>
                </a:r>
                <a:endParaRPr lang="en-US" sz="1400" dirty="0"/>
              </a:p>
            </c:rich>
          </c:tx>
          <c:overlay val="0"/>
        </c:title>
        <c:numFmt formatCode="0%" sourceLinked="0"/>
        <c:majorTickMark val="out"/>
        <c:minorTickMark val="none"/>
        <c:tickLblPos val="nextTo"/>
        <c:txPr>
          <a:bodyPr/>
          <a:lstStyle/>
          <a:p>
            <a:pPr>
              <a:defRPr sz="1400"/>
            </a:pPr>
            <a:endParaRPr lang="en-US"/>
          </a:p>
        </c:txPr>
        <c:crossAx val="452533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190813-2E85-41FC-9247-F12EA43CC4FA}" type="doc">
      <dgm:prSet loTypeId="urn:microsoft.com/office/officeart/2005/8/layout/pyramid1" loCatId="pyramid" qsTypeId="urn:microsoft.com/office/officeart/2005/8/quickstyle/simple1#2" qsCatId="simple" csTypeId="urn:microsoft.com/office/officeart/2005/8/colors/colorful5" csCatId="colorful" phldr="1"/>
      <dgm:spPr/>
    </dgm:pt>
    <dgm:pt modelId="{4B05E8DA-B58B-48DA-815E-021AEFF9922E}">
      <dgm:prSet phldrT="[Text]" custT="1"/>
      <dgm:spPr>
        <a:xfrm>
          <a:off x="1778000" y="0"/>
          <a:ext cx="1778000" cy="1202266"/>
        </a:xfrm>
        <a:prstGeom prst="trapezoid">
          <a:avLst>
            <a:gd name="adj" fmla="val 73944"/>
          </a:avLst>
        </a:prstGeom>
        <a:solidFill>
          <a:srgbClr val="FFC000"/>
        </a:solidFill>
        <a:ln w="25400" cap="flat" cmpd="sng" algn="ctr">
          <a:solidFill>
            <a:srgbClr val="FFFFFF">
              <a:hueOff val="0"/>
              <a:satOff val="0"/>
              <a:lumOff val="0"/>
              <a:alphaOff val="0"/>
            </a:srgbClr>
          </a:solidFill>
          <a:prstDash val="solid"/>
        </a:ln>
        <a:effectLst/>
      </dgm:spPr>
      <dgm:t>
        <a:bodyPr/>
        <a:lstStyle/>
        <a:p>
          <a:r>
            <a:rPr lang="en-US" sz="2400" dirty="0" smtClean="0">
              <a:solidFill>
                <a:srgbClr val="000000"/>
              </a:solidFill>
              <a:latin typeface="Arial"/>
              <a:ea typeface="+mn-ea"/>
              <a:cs typeface="Arial"/>
            </a:rPr>
            <a:t>4%</a:t>
          </a:r>
          <a:endParaRPr lang="en-US" sz="2400" dirty="0">
            <a:solidFill>
              <a:srgbClr val="000000"/>
            </a:solidFill>
            <a:latin typeface="Arial"/>
            <a:ea typeface="+mn-ea"/>
            <a:cs typeface="Arial"/>
          </a:endParaRPr>
        </a:p>
      </dgm:t>
    </dgm:pt>
    <dgm:pt modelId="{EF4D9681-042A-4CC5-ACDD-9D28CD235910}" type="parTrans" cxnId="{893A2BB4-28B0-4797-91D0-9F05B4EC5367}">
      <dgm:prSet/>
      <dgm:spPr/>
      <dgm:t>
        <a:bodyPr/>
        <a:lstStyle/>
        <a:p>
          <a:endParaRPr lang="en-US" sz="2400"/>
        </a:p>
      </dgm:t>
    </dgm:pt>
    <dgm:pt modelId="{21C99993-D30B-44EE-8A26-83CE0ECE13A8}" type="sibTrans" cxnId="{893A2BB4-28B0-4797-91D0-9F05B4EC5367}">
      <dgm:prSet/>
      <dgm:spPr/>
      <dgm:t>
        <a:bodyPr/>
        <a:lstStyle/>
        <a:p>
          <a:endParaRPr lang="en-US" sz="2400"/>
        </a:p>
      </dgm:t>
    </dgm:pt>
    <dgm:pt modelId="{8CEE465D-3BDE-4F13-A986-2923DCEA6A21}">
      <dgm:prSet phldrT="[Text]" custT="1"/>
      <dgm:spPr>
        <a:xfrm>
          <a:off x="889000" y="1202266"/>
          <a:ext cx="3556000" cy="1202266"/>
        </a:xfrm>
        <a:prstGeom prst="trapezoid">
          <a:avLst>
            <a:gd name="adj" fmla="val 73944"/>
          </a:avLst>
        </a:prstGeom>
        <a:solidFill>
          <a:srgbClr val="CC6600"/>
        </a:solidFill>
        <a:ln w="25400" cap="flat" cmpd="sng" algn="ctr">
          <a:solidFill>
            <a:srgbClr val="FFFFFF">
              <a:hueOff val="0"/>
              <a:satOff val="0"/>
              <a:lumOff val="0"/>
              <a:alphaOff val="0"/>
            </a:srgbClr>
          </a:solidFill>
          <a:prstDash val="solid"/>
        </a:ln>
        <a:effectLst/>
      </dgm:spPr>
      <dgm:t>
        <a:bodyPr/>
        <a:lstStyle/>
        <a:p>
          <a:r>
            <a:rPr lang="en-US" sz="2400" dirty="0" smtClean="0">
              <a:solidFill>
                <a:srgbClr val="FFFFFF"/>
              </a:solidFill>
              <a:latin typeface="Arial"/>
              <a:ea typeface="+mn-ea"/>
              <a:cs typeface="Arial"/>
            </a:rPr>
            <a:t>25%</a:t>
          </a:r>
          <a:endParaRPr lang="en-US" sz="2400" dirty="0">
            <a:solidFill>
              <a:srgbClr val="FFFFFF"/>
            </a:solidFill>
            <a:latin typeface="Arial"/>
            <a:ea typeface="+mn-ea"/>
            <a:cs typeface="Arial"/>
          </a:endParaRPr>
        </a:p>
      </dgm:t>
    </dgm:pt>
    <dgm:pt modelId="{0D1FD3A7-DD59-4B81-8642-93F449390A31}" type="parTrans" cxnId="{55958051-7A40-4878-B5C3-6E63D9FB51DE}">
      <dgm:prSet/>
      <dgm:spPr/>
      <dgm:t>
        <a:bodyPr/>
        <a:lstStyle/>
        <a:p>
          <a:endParaRPr lang="en-US" sz="2400"/>
        </a:p>
      </dgm:t>
    </dgm:pt>
    <dgm:pt modelId="{4C09E655-4E13-48BC-98A6-4364297AF879}" type="sibTrans" cxnId="{55958051-7A40-4878-B5C3-6E63D9FB51DE}">
      <dgm:prSet/>
      <dgm:spPr/>
      <dgm:t>
        <a:bodyPr/>
        <a:lstStyle/>
        <a:p>
          <a:endParaRPr lang="en-US" sz="2400"/>
        </a:p>
      </dgm:t>
    </dgm:pt>
    <dgm:pt modelId="{DBE4C24F-A41B-43DE-925C-6BE8E8211C4C}">
      <dgm:prSet phldrT="[Text]" custT="1"/>
      <dgm:spPr>
        <a:xfrm>
          <a:off x="0" y="2404533"/>
          <a:ext cx="5333999" cy="1202266"/>
        </a:xfrm>
        <a:prstGeom prst="trapezoid">
          <a:avLst>
            <a:gd name="adj" fmla="val 73944"/>
          </a:avLst>
        </a:prstGeom>
        <a:solidFill>
          <a:srgbClr val="680000"/>
        </a:solidFill>
        <a:ln w="25400" cap="flat" cmpd="sng" algn="ctr">
          <a:solidFill>
            <a:srgbClr val="FFFFFF">
              <a:hueOff val="0"/>
              <a:satOff val="0"/>
              <a:lumOff val="0"/>
              <a:alphaOff val="0"/>
            </a:srgbClr>
          </a:solidFill>
          <a:prstDash val="solid"/>
        </a:ln>
        <a:effectLst/>
      </dgm:spPr>
      <dgm:t>
        <a:bodyPr/>
        <a:lstStyle/>
        <a:p>
          <a:r>
            <a:rPr lang="en-US" sz="2400" dirty="0" smtClean="0">
              <a:solidFill>
                <a:srgbClr val="FFFFFF"/>
              </a:solidFill>
              <a:latin typeface="Arial"/>
              <a:ea typeface="+mn-ea"/>
              <a:cs typeface="Arial"/>
            </a:rPr>
            <a:t>71%</a:t>
          </a:r>
          <a:endParaRPr lang="en-US" sz="2400" dirty="0">
            <a:solidFill>
              <a:srgbClr val="FFFFFF"/>
            </a:solidFill>
            <a:latin typeface="Arial"/>
            <a:ea typeface="+mn-ea"/>
            <a:cs typeface="Arial"/>
          </a:endParaRPr>
        </a:p>
      </dgm:t>
    </dgm:pt>
    <dgm:pt modelId="{031C9076-2544-4534-8C3A-AE39ACCFC808}" type="sibTrans" cxnId="{4FCDFC05-1BDE-486E-A551-CECE3DDA5037}">
      <dgm:prSet/>
      <dgm:spPr/>
      <dgm:t>
        <a:bodyPr/>
        <a:lstStyle/>
        <a:p>
          <a:endParaRPr lang="en-US" sz="2400"/>
        </a:p>
      </dgm:t>
    </dgm:pt>
    <dgm:pt modelId="{98F24AC7-9974-47D6-9E75-57D4EFCB17FE}" type="parTrans" cxnId="{4FCDFC05-1BDE-486E-A551-CECE3DDA5037}">
      <dgm:prSet/>
      <dgm:spPr/>
      <dgm:t>
        <a:bodyPr/>
        <a:lstStyle/>
        <a:p>
          <a:endParaRPr lang="en-US" sz="2400"/>
        </a:p>
      </dgm:t>
    </dgm:pt>
    <dgm:pt modelId="{EA19A14C-E31A-45BA-B48D-6B85B7F3D3FB}" type="pres">
      <dgm:prSet presAssocID="{36190813-2E85-41FC-9247-F12EA43CC4FA}" presName="Name0" presStyleCnt="0">
        <dgm:presLayoutVars>
          <dgm:dir/>
          <dgm:animLvl val="lvl"/>
          <dgm:resizeHandles val="exact"/>
        </dgm:presLayoutVars>
      </dgm:prSet>
      <dgm:spPr/>
    </dgm:pt>
    <dgm:pt modelId="{8E10F7BB-213B-4D18-96E1-316DB6388365}" type="pres">
      <dgm:prSet presAssocID="{4B05E8DA-B58B-48DA-815E-021AEFF9922E}" presName="Name8" presStyleCnt="0"/>
      <dgm:spPr/>
    </dgm:pt>
    <dgm:pt modelId="{9D4C7604-5A4C-45C5-B864-D06EF7064CCF}" type="pres">
      <dgm:prSet presAssocID="{4B05E8DA-B58B-48DA-815E-021AEFF9922E}" presName="level" presStyleLbl="node1" presStyleIdx="0" presStyleCnt="3">
        <dgm:presLayoutVars>
          <dgm:chMax val="1"/>
          <dgm:bulletEnabled val="1"/>
        </dgm:presLayoutVars>
      </dgm:prSet>
      <dgm:spPr/>
      <dgm:t>
        <a:bodyPr/>
        <a:lstStyle/>
        <a:p>
          <a:endParaRPr lang="en-US"/>
        </a:p>
      </dgm:t>
    </dgm:pt>
    <dgm:pt modelId="{C76C0E41-51CC-495C-8C20-96F0AA15F0CC}" type="pres">
      <dgm:prSet presAssocID="{4B05E8DA-B58B-48DA-815E-021AEFF9922E}" presName="levelTx" presStyleLbl="revTx" presStyleIdx="0" presStyleCnt="0">
        <dgm:presLayoutVars>
          <dgm:chMax val="1"/>
          <dgm:bulletEnabled val="1"/>
        </dgm:presLayoutVars>
      </dgm:prSet>
      <dgm:spPr/>
      <dgm:t>
        <a:bodyPr/>
        <a:lstStyle/>
        <a:p>
          <a:endParaRPr lang="en-US"/>
        </a:p>
      </dgm:t>
    </dgm:pt>
    <dgm:pt modelId="{E13FD904-5A9D-4CEC-9814-A1251D34A8E2}" type="pres">
      <dgm:prSet presAssocID="{8CEE465D-3BDE-4F13-A986-2923DCEA6A21}" presName="Name8" presStyleCnt="0"/>
      <dgm:spPr/>
    </dgm:pt>
    <dgm:pt modelId="{41007B07-8E6D-4A20-88A5-D23C4167AA98}" type="pres">
      <dgm:prSet presAssocID="{8CEE465D-3BDE-4F13-A986-2923DCEA6A21}" presName="level" presStyleLbl="node1" presStyleIdx="1" presStyleCnt="3">
        <dgm:presLayoutVars>
          <dgm:chMax val="1"/>
          <dgm:bulletEnabled val="1"/>
        </dgm:presLayoutVars>
      </dgm:prSet>
      <dgm:spPr/>
      <dgm:t>
        <a:bodyPr/>
        <a:lstStyle/>
        <a:p>
          <a:endParaRPr lang="en-US"/>
        </a:p>
      </dgm:t>
    </dgm:pt>
    <dgm:pt modelId="{29570210-480C-4371-A1FA-550B3C9CF034}" type="pres">
      <dgm:prSet presAssocID="{8CEE465D-3BDE-4F13-A986-2923DCEA6A21}" presName="levelTx" presStyleLbl="revTx" presStyleIdx="0" presStyleCnt="0">
        <dgm:presLayoutVars>
          <dgm:chMax val="1"/>
          <dgm:bulletEnabled val="1"/>
        </dgm:presLayoutVars>
      </dgm:prSet>
      <dgm:spPr/>
      <dgm:t>
        <a:bodyPr/>
        <a:lstStyle/>
        <a:p>
          <a:endParaRPr lang="en-US"/>
        </a:p>
      </dgm:t>
    </dgm:pt>
    <dgm:pt modelId="{80D683F2-4336-482E-9051-3C2C36FFD263}" type="pres">
      <dgm:prSet presAssocID="{DBE4C24F-A41B-43DE-925C-6BE8E8211C4C}" presName="Name8" presStyleCnt="0"/>
      <dgm:spPr/>
    </dgm:pt>
    <dgm:pt modelId="{3ED9B32D-0EE0-4163-B4CE-6680DBFB6FA8}" type="pres">
      <dgm:prSet presAssocID="{DBE4C24F-A41B-43DE-925C-6BE8E8211C4C}" presName="level" presStyleLbl="node1" presStyleIdx="2" presStyleCnt="3" custLinFactNeighborY="8125">
        <dgm:presLayoutVars>
          <dgm:chMax val="1"/>
          <dgm:bulletEnabled val="1"/>
        </dgm:presLayoutVars>
      </dgm:prSet>
      <dgm:spPr/>
      <dgm:t>
        <a:bodyPr/>
        <a:lstStyle/>
        <a:p>
          <a:endParaRPr lang="en-US"/>
        </a:p>
      </dgm:t>
    </dgm:pt>
    <dgm:pt modelId="{4F05B2C8-E22C-47FC-8594-57ED5B367360}" type="pres">
      <dgm:prSet presAssocID="{DBE4C24F-A41B-43DE-925C-6BE8E8211C4C}" presName="levelTx" presStyleLbl="revTx" presStyleIdx="0" presStyleCnt="0">
        <dgm:presLayoutVars>
          <dgm:chMax val="1"/>
          <dgm:bulletEnabled val="1"/>
        </dgm:presLayoutVars>
      </dgm:prSet>
      <dgm:spPr/>
      <dgm:t>
        <a:bodyPr/>
        <a:lstStyle/>
        <a:p>
          <a:endParaRPr lang="en-US"/>
        </a:p>
      </dgm:t>
    </dgm:pt>
  </dgm:ptLst>
  <dgm:cxnLst>
    <dgm:cxn modelId="{06D4E90A-69B6-45E9-8E56-6A4B5EFE5EF4}" type="presOf" srcId="{8CEE465D-3BDE-4F13-A986-2923DCEA6A21}" destId="{41007B07-8E6D-4A20-88A5-D23C4167AA98}" srcOrd="0" destOrd="0" presId="urn:microsoft.com/office/officeart/2005/8/layout/pyramid1"/>
    <dgm:cxn modelId="{76291E18-EECE-48C1-9FB1-AF2449401D83}" type="presOf" srcId="{8CEE465D-3BDE-4F13-A986-2923DCEA6A21}" destId="{29570210-480C-4371-A1FA-550B3C9CF034}" srcOrd="1" destOrd="0" presId="urn:microsoft.com/office/officeart/2005/8/layout/pyramid1"/>
    <dgm:cxn modelId="{D7959BE9-A968-46C5-B241-B4FC5582DEEA}" type="presOf" srcId="{4B05E8DA-B58B-48DA-815E-021AEFF9922E}" destId="{9D4C7604-5A4C-45C5-B864-D06EF7064CCF}" srcOrd="0" destOrd="0" presId="urn:microsoft.com/office/officeart/2005/8/layout/pyramid1"/>
    <dgm:cxn modelId="{893A2BB4-28B0-4797-91D0-9F05B4EC5367}" srcId="{36190813-2E85-41FC-9247-F12EA43CC4FA}" destId="{4B05E8DA-B58B-48DA-815E-021AEFF9922E}" srcOrd="0" destOrd="0" parTransId="{EF4D9681-042A-4CC5-ACDD-9D28CD235910}" sibTransId="{21C99993-D30B-44EE-8A26-83CE0ECE13A8}"/>
    <dgm:cxn modelId="{9232F328-C58E-407A-BC1F-1A082C240BB0}" type="presOf" srcId="{36190813-2E85-41FC-9247-F12EA43CC4FA}" destId="{EA19A14C-E31A-45BA-B48D-6B85B7F3D3FB}" srcOrd="0" destOrd="0" presId="urn:microsoft.com/office/officeart/2005/8/layout/pyramid1"/>
    <dgm:cxn modelId="{BA1EF494-4C01-4BEC-86A9-24B3F09547DF}" type="presOf" srcId="{4B05E8DA-B58B-48DA-815E-021AEFF9922E}" destId="{C76C0E41-51CC-495C-8C20-96F0AA15F0CC}" srcOrd="1" destOrd="0" presId="urn:microsoft.com/office/officeart/2005/8/layout/pyramid1"/>
    <dgm:cxn modelId="{74AAF3CC-6252-48F0-BE72-FE4017C57B55}" type="presOf" srcId="{DBE4C24F-A41B-43DE-925C-6BE8E8211C4C}" destId="{4F05B2C8-E22C-47FC-8594-57ED5B367360}" srcOrd="1" destOrd="0" presId="urn:microsoft.com/office/officeart/2005/8/layout/pyramid1"/>
    <dgm:cxn modelId="{E0A591A3-5AF8-4041-80B7-49F6EA89E7C2}" type="presOf" srcId="{DBE4C24F-A41B-43DE-925C-6BE8E8211C4C}" destId="{3ED9B32D-0EE0-4163-B4CE-6680DBFB6FA8}" srcOrd="0" destOrd="0" presId="urn:microsoft.com/office/officeart/2005/8/layout/pyramid1"/>
    <dgm:cxn modelId="{4FCDFC05-1BDE-486E-A551-CECE3DDA5037}" srcId="{36190813-2E85-41FC-9247-F12EA43CC4FA}" destId="{DBE4C24F-A41B-43DE-925C-6BE8E8211C4C}" srcOrd="2" destOrd="0" parTransId="{98F24AC7-9974-47D6-9E75-57D4EFCB17FE}" sibTransId="{031C9076-2544-4534-8C3A-AE39ACCFC808}"/>
    <dgm:cxn modelId="{55958051-7A40-4878-B5C3-6E63D9FB51DE}" srcId="{36190813-2E85-41FC-9247-F12EA43CC4FA}" destId="{8CEE465D-3BDE-4F13-A986-2923DCEA6A21}" srcOrd="1" destOrd="0" parTransId="{0D1FD3A7-DD59-4B81-8642-93F449390A31}" sibTransId="{4C09E655-4E13-48BC-98A6-4364297AF879}"/>
    <dgm:cxn modelId="{E0BF2863-5616-4FCD-97CC-3F52A28E1795}" type="presParOf" srcId="{EA19A14C-E31A-45BA-B48D-6B85B7F3D3FB}" destId="{8E10F7BB-213B-4D18-96E1-316DB6388365}" srcOrd="0" destOrd="0" presId="urn:microsoft.com/office/officeart/2005/8/layout/pyramid1"/>
    <dgm:cxn modelId="{75B702C0-D107-465F-8AE4-7A64B5D8D4C4}" type="presParOf" srcId="{8E10F7BB-213B-4D18-96E1-316DB6388365}" destId="{9D4C7604-5A4C-45C5-B864-D06EF7064CCF}" srcOrd="0" destOrd="0" presId="urn:microsoft.com/office/officeart/2005/8/layout/pyramid1"/>
    <dgm:cxn modelId="{D312185F-1C0D-4AF7-A860-11364433E2E0}" type="presParOf" srcId="{8E10F7BB-213B-4D18-96E1-316DB6388365}" destId="{C76C0E41-51CC-495C-8C20-96F0AA15F0CC}" srcOrd="1" destOrd="0" presId="urn:microsoft.com/office/officeart/2005/8/layout/pyramid1"/>
    <dgm:cxn modelId="{82F29513-60E9-458C-A686-51BAFFEA60D9}" type="presParOf" srcId="{EA19A14C-E31A-45BA-B48D-6B85B7F3D3FB}" destId="{E13FD904-5A9D-4CEC-9814-A1251D34A8E2}" srcOrd="1" destOrd="0" presId="urn:microsoft.com/office/officeart/2005/8/layout/pyramid1"/>
    <dgm:cxn modelId="{A9C9A6FA-6B76-4DE6-B0D8-13BAED0385F3}" type="presParOf" srcId="{E13FD904-5A9D-4CEC-9814-A1251D34A8E2}" destId="{41007B07-8E6D-4A20-88A5-D23C4167AA98}" srcOrd="0" destOrd="0" presId="urn:microsoft.com/office/officeart/2005/8/layout/pyramid1"/>
    <dgm:cxn modelId="{DFB8E09E-A6F5-4667-954C-07BEF17528F3}" type="presParOf" srcId="{E13FD904-5A9D-4CEC-9814-A1251D34A8E2}" destId="{29570210-480C-4371-A1FA-550B3C9CF034}" srcOrd="1" destOrd="0" presId="urn:microsoft.com/office/officeart/2005/8/layout/pyramid1"/>
    <dgm:cxn modelId="{C8994C2A-1276-4722-8DE9-F10C219C8C47}" type="presParOf" srcId="{EA19A14C-E31A-45BA-B48D-6B85B7F3D3FB}" destId="{80D683F2-4336-482E-9051-3C2C36FFD263}" srcOrd="2" destOrd="0" presId="urn:microsoft.com/office/officeart/2005/8/layout/pyramid1"/>
    <dgm:cxn modelId="{F575E863-98B8-463E-864E-BA71D013EE8E}" type="presParOf" srcId="{80D683F2-4336-482E-9051-3C2C36FFD263}" destId="{3ED9B32D-0EE0-4163-B4CE-6680DBFB6FA8}" srcOrd="0" destOrd="0" presId="urn:microsoft.com/office/officeart/2005/8/layout/pyramid1"/>
    <dgm:cxn modelId="{EEF8073A-53D3-403C-84C4-02A63D9D3308}" type="presParOf" srcId="{80D683F2-4336-482E-9051-3C2C36FFD263}" destId="{4F05B2C8-E22C-47FC-8594-57ED5B367360}"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8B23F5-0F67-43DE-B6B1-845CE5531241}" type="datetimeFigureOut">
              <a:rPr lang="en-US" smtClean="0"/>
              <a:pPr/>
              <a:t>11/25/2013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84121D-778C-4423-B69F-954165FBE04B}" type="slidenum">
              <a:rPr lang="en-US" smtClean="0"/>
              <a:pPr/>
              <a:t>‹#›</a:t>
            </a:fld>
            <a:endParaRPr lang="en-US"/>
          </a:p>
        </p:txBody>
      </p:sp>
    </p:spTree>
    <p:extLst>
      <p:ext uri="{BB962C8B-B14F-4D97-AF65-F5344CB8AC3E}">
        <p14:creationId xmlns:p14="http://schemas.microsoft.com/office/powerpoint/2010/main" val="2897664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84121D-778C-4423-B69F-954165FBE04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84121D-778C-4423-B69F-954165FBE04B}"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txBox="1">
            <a:spLocks noGrp="1" noChangeArrowheads="1"/>
          </p:cNvSpPr>
          <p:nvPr/>
        </p:nvSpPr>
        <p:spPr bwMode="auto">
          <a:xfrm>
            <a:off x="3898900" y="8678863"/>
            <a:ext cx="2943225" cy="465137"/>
          </a:xfrm>
          <a:prstGeom prst="rect">
            <a:avLst/>
          </a:prstGeom>
          <a:noFill/>
          <a:ln w="9525">
            <a:noFill/>
            <a:miter lim="800000"/>
            <a:headEnd/>
            <a:tailEnd/>
          </a:ln>
        </p:spPr>
        <p:txBody>
          <a:bodyPr lIns="90041" tIns="45020" rIns="90041" bIns="45020" anchor="b"/>
          <a:lstStyle/>
          <a:p>
            <a:pPr algn="r" defTabSz="900113" eaLnBrk="0" hangingPunct="0"/>
            <a:fld id="{9EF18336-7893-4F60-B193-5A36FC050F2B}" type="slidenum">
              <a:rPr lang="en-US" sz="1200"/>
              <a:pPr algn="r" defTabSz="900113" eaLnBrk="0" hangingPunct="0"/>
              <a:t>17</a:t>
            </a:fld>
            <a:endParaRPr lang="en-US" sz="1200"/>
          </a:p>
        </p:txBody>
      </p:sp>
      <p:sp>
        <p:nvSpPr>
          <p:cNvPr id="146435" name="Rectangle 2"/>
          <p:cNvSpPr>
            <a:spLocks noGrp="1" noRot="1" noChangeAspect="1" noChangeArrowheads="1" noTextEdit="1"/>
          </p:cNvSpPr>
          <p:nvPr>
            <p:ph type="sldImg"/>
          </p:nvPr>
        </p:nvSpPr>
        <p:spPr>
          <a:xfrm>
            <a:off x="1187450" y="698500"/>
            <a:ext cx="4545013" cy="3408363"/>
          </a:xfrm>
          <a:ln/>
        </p:spPr>
      </p:sp>
      <p:sp>
        <p:nvSpPr>
          <p:cNvPr id="146436" name="Rectangle 3"/>
          <p:cNvSpPr>
            <a:spLocks noGrp="1" noChangeArrowheads="1"/>
          </p:cNvSpPr>
          <p:nvPr>
            <p:ph type="body" idx="1"/>
          </p:nvPr>
        </p:nvSpPr>
        <p:spPr>
          <a:xfrm>
            <a:off x="884238" y="4338638"/>
            <a:ext cx="5076825" cy="4106862"/>
          </a:xfrm>
        </p:spPr>
        <p:txBody>
          <a:bodyPr lIns="90041" tIns="45020" rIns="90041" bIns="45020"/>
          <a:lstStyle/>
          <a:p>
            <a:r>
              <a:rPr lang="en-US" dirty="0" smtClean="0"/>
              <a:t>If patient  is dependent/addicted; link to more</a:t>
            </a:r>
            <a:r>
              <a:rPr lang="en-US" baseline="0" dirty="0" smtClean="0"/>
              <a:t> intensive/specialty treatment providers; use of referral process </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898900" y="8678863"/>
            <a:ext cx="2943225" cy="465137"/>
          </a:xfrm>
          <a:prstGeom prst="rect">
            <a:avLst/>
          </a:prstGeom>
          <a:noFill/>
          <a:ln w="9525">
            <a:noFill/>
            <a:miter lim="800000"/>
            <a:headEnd/>
            <a:tailEnd/>
          </a:ln>
        </p:spPr>
        <p:txBody>
          <a:bodyPr lIns="90041" tIns="45020" rIns="90041" bIns="45020" anchor="b"/>
          <a:lstStyle/>
          <a:p>
            <a:pPr algn="r" defTabSz="900113" eaLnBrk="0" hangingPunct="0"/>
            <a:fld id="{0AF1D66D-3C13-40D6-8B90-E52EEF109376}" type="slidenum">
              <a:rPr lang="en-US" sz="1200"/>
              <a:pPr algn="r" defTabSz="900113" eaLnBrk="0" hangingPunct="0"/>
              <a:t>18</a:t>
            </a:fld>
            <a:endParaRPr lang="en-US" sz="1200"/>
          </a:p>
        </p:txBody>
      </p:sp>
      <p:sp>
        <p:nvSpPr>
          <p:cNvPr id="15053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7E241EFA-36B1-4B4A-902D-89A7384EB13E}" type="slidenum">
              <a:rPr lang="en-US" sz="1200">
                <a:latin typeface="Times New Roman" pitchFamily="18" charset="0"/>
              </a:rPr>
              <a:pPr algn="r"/>
              <a:t>18</a:t>
            </a:fld>
            <a:endParaRPr lang="en-US" sz="1200">
              <a:latin typeface="Times New Roman" pitchFamily="18" charset="0"/>
            </a:endParaRPr>
          </a:p>
        </p:txBody>
      </p:sp>
      <p:sp>
        <p:nvSpPr>
          <p:cNvPr id="150532" name="Rectangle 2"/>
          <p:cNvSpPr>
            <a:spLocks noGrp="1" noRot="1" noChangeAspect="1" noChangeArrowheads="1" noTextEdit="1"/>
          </p:cNvSpPr>
          <p:nvPr>
            <p:ph type="sldImg"/>
          </p:nvPr>
        </p:nvSpPr>
        <p:spPr>
          <a:xfrm>
            <a:off x="1144588" y="687388"/>
            <a:ext cx="4570412" cy="3427412"/>
          </a:xfrm>
          <a:ln/>
        </p:spPr>
      </p:sp>
      <p:sp>
        <p:nvSpPr>
          <p:cNvPr id="150533" name="Rectangle 3"/>
          <p:cNvSpPr>
            <a:spLocks noGrp="1" noChangeArrowheads="1"/>
          </p:cNvSpPr>
          <p:nvPr>
            <p:ph type="body" idx="1"/>
          </p:nvPr>
        </p:nvSpPr>
        <p:spPr>
          <a:xfrm>
            <a:off x="914400" y="4343400"/>
            <a:ext cx="5029200" cy="4113213"/>
          </a:xfrm>
        </p:spPr>
        <p:txBody>
          <a:bodyPr/>
          <a:lstStyle/>
          <a:p>
            <a:pPr>
              <a:buFontTx/>
              <a:buNone/>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898900" y="8678863"/>
            <a:ext cx="2943225" cy="465137"/>
          </a:xfrm>
          <a:prstGeom prst="rect">
            <a:avLst/>
          </a:prstGeom>
          <a:noFill/>
          <a:ln w="9525">
            <a:noFill/>
            <a:miter lim="800000"/>
            <a:headEnd/>
            <a:tailEnd/>
          </a:ln>
        </p:spPr>
        <p:txBody>
          <a:bodyPr lIns="90041" tIns="45020" rIns="90041" bIns="45020" anchor="b"/>
          <a:lstStyle/>
          <a:p>
            <a:pPr algn="r" defTabSz="900113" eaLnBrk="0" hangingPunct="0"/>
            <a:fld id="{75A85CF7-EF78-4B80-A4F6-AD6DBB6DB0DC}" type="slidenum">
              <a:rPr lang="en-US" sz="1200"/>
              <a:pPr algn="r" defTabSz="900113" eaLnBrk="0" hangingPunct="0"/>
              <a:t>19</a:t>
            </a:fld>
            <a:endParaRPr lang="en-US" sz="1200"/>
          </a:p>
        </p:txBody>
      </p:sp>
      <p:sp>
        <p:nvSpPr>
          <p:cNvPr id="15462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E1AE2A46-69E6-424F-A6B6-F3499FC7429B}" type="slidenum">
              <a:rPr lang="en-US" sz="1200">
                <a:latin typeface="Times New Roman" pitchFamily="18" charset="0"/>
              </a:rPr>
              <a:pPr algn="r"/>
              <a:t>19</a:t>
            </a:fld>
            <a:endParaRPr lang="en-US" sz="1200">
              <a:latin typeface="Times New Roman" pitchFamily="18" charset="0"/>
            </a:endParaRPr>
          </a:p>
        </p:txBody>
      </p:sp>
      <p:sp>
        <p:nvSpPr>
          <p:cNvPr id="154628" name="Rectangle 2"/>
          <p:cNvSpPr>
            <a:spLocks noGrp="1" noRot="1" noChangeAspect="1" noChangeArrowheads="1" noTextEdit="1"/>
          </p:cNvSpPr>
          <p:nvPr>
            <p:ph type="sldImg"/>
          </p:nvPr>
        </p:nvSpPr>
        <p:spPr>
          <a:xfrm>
            <a:off x="1144588" y="687388"/>
            <a:ext cx="4570412" cy="3427412"/>
          </a:xfrm>
          <a:ln/>
        </p:spPr>
      </p:sp>
      <p:sp>
        <p:nvSpPr>
          <p:cNvPr id="154629" name="Rectangle 3"/>
          <p:cNvSpPr>
            <a:spLocks noGrp="1" noChangeArrowheads="1"/>
          </p:cNvSpPr>
          <p:nvPr>
            <p:ph type="body" idx="1"/>
          </p:nvPr>
        </p:nvSpPr>
        <p:spPr>
          <a:xfrm>
            <a:off x="914400" y="4343400"/>
            <a:ext cx="5029200" cy="4113213"/>
          </a:xfrm>
        </p:spPr>
        <p:txBody>
          <a:bodyPr/>
          <a:lstStyle/>
          <a:p>
            <a:r>
              <a:rPr lang="en-US" dirty="0" smtClean="0"/>
              <a:t>Kellie</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latin typeface="Calibri" pitchFamily="34" charset="0"/>
              <a:cs typeface="Arial" pitchFamily="34" charset="0"/>
            </a:endParaRPr>
          </a:p>
          <a:p>
            <a:r>
              <a:rPr lang="en-US" sz="1200" dirty="0" smtClean="0">
                <a:latin typeface="Calibri" pitchFamily="34" charset="0"/>
                <a:cs typeface="Arial" pitchFamily="34" charset="0"/>
              </a:rPr>
              <a:t>Buy in</a:t>
            </a:r>
            <a:r>
              <a:rPr lang="en-US" sz="1200" baseline="0" dirty="0" smtClean="0">
                <a:latin typeface="Calibri" pitchFamily="34" charset="0"/>
                <a:cs typeface="Arial" pitchFamily="34" charset="0"/>
              </a:rPr>
              <a:t> issues:</a:t>
            </a:r>
            <a:r>
              <a:rPr lang="en-US" sz="1200" dirty="0" smtClean="0">
                <a:latin typeface="Calibri" pitchFamily="34" charset="0"/>
                <a:cs typeface="Arial" pitchFamily="34" charset="0"/>
              </a:rPr>
              <a:t> (time/work load, don’t want to deal with “addicts”, now that we’ve identified them, now what?, etc..)</a:t>
            </a:r>
            <a:endParaRPr lang="en-US" dirty="0"/>
          </a:p>
        </p:txBody>
      </p:sp>
      <p:sp>
        <p:nvSpPr>
          <p:cNvPr id="4" name="Slide Number Placeholder 3"/>
          <p:cNvSpPr>
            <a:spLocks noGrp="1"/>
          </p:cNvSpPr>
          <p:nvPr>
            <p:ph type="sldNum" sz="quarter" idx="10"/>
          </p:nvPr>
        </p:nvSpPr>
        <p:spPr/>
        <p:txBody>
          <a:bodyPr/>
          <a:lstStyle/>
          <a:p>
            <a:fld id="{A484121D-778C-4423-B69F-954165FBE04B}"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If you</a:t>
            </a:r>
            <a:r>
              <a:rPr lang="en-US" baseline="0" dirty="0" smtClean="0"/>
              <a:t> would like additional information we can provide an extensive list of resources upon request.  </a:t>
            </a:r>
            <a:endParaRPr lang="en-US" dirty="0"/>
          </a:p>
        </p:txBody>
      </p:sp>
      <p:sp>
        <p:nvSpPr>
          <p:cNvPr id="4" name="Slide Number Placeholder 3"/>
          <p:cNvSpPr>
            <a:spLocks noGrp="1"/>
          </p:cNvSpPr>
          <p:nvPr>
            <p:ph type="sldNum" sz="quarter" idx="10"/>
          </p:nvPr>
        </p:nvSpPr>
        <p:spPr/>
        <p:txBody>
          <a:bodyPr/>
          <a:lstStyle/>
          <a:p>
            <a:fld id="{A484121D-778C-4423-B69F-954165FBE04B}" type="slidenum">
              <a:rPr lang="en-US" smtClean="0"/>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My contact</a:t>
            </a:r>
            <a:r>
              <a:rPr lang="en-US" baseline="0" dirty="0" smtClean="0"/>
              <a:t> information is listed here. </a:t>
            </a:r>
            <a:endParaRPr lang="en-US" dirty="0"/>
          </a:p>
        </p:txBody>
      </p:sp>
      <p:sp>
        <p:nvSpPr>
          <p:cNvPr id="4" name="Slide Number Placeholder 3"/>
          <p:cNvSpPr>
            <a:spLocks noGrp="1"/>
          </p:cNvSpPr>
          <p:nvPr>
            <p:ph type="sldNum" sz="quarter" idx="10"/>
          </p:nvPr>
        </p:nvSpPr>
        <p:spPr/>
        <p:txBody>
          <a:bodyPr/>
          <a:lstStyle/>
          <a:p>
            <a:fld id="{A484121D-778C-4423-B69F-954165FBE04B}"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Introduction</a:t>
            </a:r>
          </a:p>
          <a:p>
            <a:endParaRPr lang="en-US" baseline="0" dirty="0" smtClean="0"/>
          </a:p>
          <a:p>
            <a:r>
              <a:rPr lang="en-US" dirty="0" smtClean="0"/>
              <a:t>Notice populations</a:t>
            </a:r>
            <a:r>
              <a:rPr lang="en-US" baseline="0" dirty="0" smtClean="0"/>
              <a:t> with most severe problems – aged and middle-high income earners (doesn’t fit “typical” profile for alcohol abuser; these are good candidates for SBIRT); 65+ age group most episodes of binge drinking per month (5.5)</a:t>
            </a:r>
          </a:p>
          <a:p>
            <a:r>
              <a:rPr lang="en-US" baseline="0" dirty="0" smtClean="0"/>
              <a:t>Age group with most binge drinkers – 18-34 y/o; income group that binge drinks the most and the highest levels of </a:t>
            </a:r>
            <a:r>
              <a:rPr lang="en-US" baseline="0" dirty="0" err="1" smtClean="0"/>
              <a:t>etoh</a:t>
            </a:r>
            <a:r>
              <a:rPr lang="en-US" baseline="0" dirty="0" smtClean="0"/>
              <a:t> - $25K or less. </a:t>
            </a:r>
            <a:endParaRPr lang="en-US" dirty="0"/>
          </a:p>
        </p:txBody>
      </p:sp>
      <p:sp>
        <p:nvSpPr>
          <p:cNvPr id="4" name="Slide Number Placeholder 3"/>
          <p:cNvSpPr>
            <a:spLocks noGrp="1"/>
          </p:cNvSpPr>
          <p:nvPr>
            <p:ph type="sldNum" sz="quarter" idx="10"/>
          </p:nvPr>
        </p:nvSpPr>
        <p:spPr/>
        <p:txBody>
          <a:bodyPr/>
          <a:lstStyle/>
          <a:p>
            <a:fld id="{A484121D-778C-4423-B69F-954165FBE04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dirty="0" smtClean="0"/>
              <a:t>States that most people who binge drink</a:t>
            </a:r>
            <a:r>
              <a:rPr lang="en-US" baseline="0" dirty="0" smtClean="0"/>
              <a:t> are not alcohol-dependent </a:t>
            </a:r>
            <a:endParaRPr lang="en-US" dirty="0"/>
          </a:p>
        </p:txBody>
      </p:sp>
      <p:sp>
        <p:nvSpPr>
          <p:cNvPr id="4" name="Slide Number Placeholder 3"/>
          <p:cNvSpPr>
            <a:spLocks noGrp="1"/>
          </p:cNvSpPr>
          <p:nvPr>
            <p:ph type="sldNum" sz="quarter" idx="10"/>
          </p:nvPr>
        </p:nvSpPr>
        <p:spPr/>
        <p:txBody>
          <a:bodyPr/>
          <a:lstStyle/>
          <a:p>
            <a:fld id="{A484121D-778C-4423-B69F-954165FBE04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Based on US population’s drinking usage;</a:t>
            </a:r>
            <a:r>
              <a:rPr lang="en-US" baseline="0" dirty="0" smtClean="0"/>
              <a:t> SBIRT mainly identifies those in 25% section “harmful or risky use” </a:t>
            </a:r>
            <a:endParaRPr lang="en-US" dirty="0"/>
          </a:p>
        </p:txBody>
      </p:sp>
      <p:sp>
        <p:nvSpPr>
          <p:cNvPr id="4" name="Slide Number Placeholder 3"/>
          <p:cNvSpPr>
            <a:spLocks noGrp="1"/>
          </p:cNvSpPr>
          <p:nvPr>
            <p:ph type="sldNum" sz="quarter" idx="10"/>
          </p:nvPr>
        </p:nvSpPr>
        <p:spPr/>
        <p:txBody>
          <a:bodyPr/>
          <a:lstStyle/>
          <a:p>
            <a:fld id="{A484121D-778C-4423-B69F-954165FBE04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Use of validated</a:t>
            </a:r>
            <a:r>
              <a:rPr lang="en-US" baseline="0" dirty="0" smtClean="0"/>
              <a:t> screening tools such as AUDIT, DAST, ASSIST; training and use of Motivational Interviewing – non-</a:t>
            </a:r>
            <a:r>
              <a:rPr lang="en-US" baseline="0" dirty="0" err="1" smtClean="0"/>
              <a:t>judgemental</a:t>
            </a:r>
            <a:r>
              <a:rPr lang="en-US" baseline="0" dirty="0" smtClean="0"/>
              <a:t> therapy based in “stages of change” model. Erich will talk more about the tools on a later slide.</a:t>
            </a:r>
            <a:endParaRPr lang="en-US" dirty="0"/>
          </a:p>
        </p:txBody>
      </p:sp>
      <p:sp>
        <p:nvSpPr>
          <p:cNvPr id="4" name="Slide Number Placeholder 3"/>
          <p:cNvSpPr>
            <a:spLocks noGrp="1"/>
          </p:cNvSpPr>
          <p:nvPr>
            <p:ph type="sldNum" sz="quarter" idx="10"/>
          </p:nvPr>
        </p:nvSpPr>
        <p:spPr/>
        <p:txBody>
          <a:bodyPr/>
          <a:lstStyle/>
          <a:p>
            <a:fld id="{A484121D-778C-4423-B69F-954165FBE04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898900" y="8678863"/>
            <a:ext cx="2943225" cy="465137"/>
          </a:xfrm>
          <a:prstGeom prst="rect">
            <a:avLst/>
          </a:prstGeom>
          <a:noFill/>
          <a:ln w="9525">
            <a:noFill/>
            <a:miter lim="800000"/>
            <a:headEnd/>
            <a:tailEnd/>
          </a:ln>
        </p:spPr>
        <p:txBody>
          <a:bodyPr lIns="90041" tIns="45020" rIns="90041" bIns="45020" anchor="b"/>
          <a:lstStyle/>
          <a:p>
            <a:pPr algn="r" defTabSz="900113" eaLnBrk="0" hangingPunct="0"/>
            <a:fld id="{AAAE86CA-9393-4B7E-A245-4579A88C164C}" type="slidenum">
              <a:rPr lang="en-US" sz="1200"/>
              <a:pPr algn="r" defTabSz="900113" eaLnBrk="0" hangingPunct="0"/>
              <a:t>6</a:t>
            </a:fld>
            <a:endParaRPr lang="en-US" sz="1200"/>
          </a:p>
        </p:txBody>
      </p:sp>
      <p:sp>
        <p:nvSpPr>
          <p:cNvPr id="80899" name="Rectangle 2"/>
          <p:cNvSpPr>
            <a:spLocks noGrp="1" noRot="1" noChangeAspect="1" noChangeArrowheads="1" noTextEdit="1"/>
          </p:cNvSpPr>
          <p:nvPr>
            <p:ph type="sldImg"/>
          </p:nvPr>
        </p:nvSpPr>
        <p:spPr>
          <a:xfrm>
            <a:off x="1187450" y="698500"/>
            <a:ext cx="4545013" cy="3408363"/>
          </a:xfrm>
          <a:ln/>
        </p:spPr>
      </p:sp>
      <p:sp>
        <p:nvSpPr>
          <p:cNvPr id="80900" name="Rectangle 3"/>
          <p:cNvSpPr>
            <a:spLocks noGrp="1" noChangeArrowheads="1"/>
          </p:cNvSpPr>
          <p:nvPr>
            <p:ph type="body" idx="1"/>
          </p:nvPr>
        </p:nvSpPr>
        <p:spPr>
          <a:xfrm>
            <a:off x="884238" y="4338638"/>
            <a:ext cx="5076825" cy="4106862"/>
          </a:xfrm>
        </p:spPr>
        <p:txBody>
          <a:bodyPr lIns="90041" tIns="45020" rIns="90041" bIns="45020"/>
          <a:lstStyle/>
          <a:p>
            <a:endParaRPr lang="en-US" dirty="0" smtClean="0"/>
          </a:p>
          <a:p>
            <a:r>
              <a:rPr lang="en-US" dirty="0" smtClean="0"/>
              <a:t>CDC reports Americans,</a:t>
            </a:r>
            <a:r>
              <a:rPr lang="en-US" baseline="0" dirty="0" smtClean="0"/>
              <a:t> on average, visit their primary care provider at least once per year.   Providers can link chronic health conditions and/or injuries that may be caused, or at least exacerbated, by excessive drinking or drug use.  Medical “crisis” often provides the motivation to pts that they may need to move into action.  </a:t>
            </a:r>
          </a:p>
          <a:p>
            <a:endParaRPr lang="en-US" baseline="0" dirty="0" smtClean="0"/>
          </a:p>
          <a:p>
            <a:r>
              <a:rPr lang="en-US" baseline="0" dirty="0" smtClean="0"/>
              <a:t>Example of dentist with tooth decay and/or doctor with pre-diabetic pts.  </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smtClean="0">
              <a:solidFill>
                <a:srgbClr val="000000"/>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smtClean="0">
                <a:solidFill>
                  <a:srgbClr val="000000"/>
                </a:solidFill>
                <a:latin typeface="Arial"/>
                <a:cs typeface="Arial"/>
              </a:rPr>
              <a:t>The National Commission on Prevention Priorities has ranked 25 clinical preventive services based on their relative health impact (number of deaths and diseases that would be prevented) and cost effectiveness.  </a:t>
            </a:r>
          </a:p>
          <a:p>
            <a:endParaRPr lang="en-US" dirty="0"/>
          </a:p>
        </p:txBody>
      </p:sp>
      <p:sp>
        <p:nvSpPr>
          <p:cNvPr id="4" name="Slide Number Placeholder 3"/>
          <p:cNvSpPr>
            <a:spLocks noGrp="1"/>
          </p:cNvSpPr>
          <p:nvPr>
            <p:ph type="sldNum" sz="quarter" idx="10"/>
          </p:nvPr>
        </p:nvSpPr>
        <p:spPr/>
        <p:txBody>
          <a:bodyPr/>
          <a:lstStyle/>
          <a:p>
            <a:fld id="{A484121D-778C-4423-B69F-954165FBE04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r>
              <a:rPr lang="en-US" dirty="0" smtClean="0"/>
              <a:t>Use of “pre-screening” provides fast preliminary</a:t>
            </a:r>
            <a:r>
              <a:rPr lang="en-US" baseline="0" dirty="0" smtClean="0"/>
              <a:t> identification of pts who may have substance abuse problems (use of two or three questions typically).  Very useful in time-stressed medical settings.   Positive pre-screenings go on to “full” screens” such as listed above. </a:t>
            </a:r>
            <a:endParaRPr lang="en-US" dirty="0"/>
          </a:p>
        </p:txBody>
      </p:sp>
      <p:sp>
        <p:nvSpPr>
          <p:cNvPr id="4" name="Slide Number Placeholder 3"/>
          <p:cNvSpPr>
            <a:spLocks noGrp="1"/>
          </p:cNvSpPr>
          <p:nvPr>
            <p:ph type="sldNum" sz="quarter" idx="10"/>
          </p:nvPr>
        </p:nvSpPr>
        <p:spPr/>
        <p:txBody>
          <a:bodyPr/>
          <a:lstStyle/>
          <a:p>
            <a:fld id="{A484121D-778C-4423-B69F-954165FBE04B}"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Based on GPRA reporting</a:t>
            </a:r>
            <a:r>
              <a:rPr lang="en-US" baseline="0" dirty="0" smtClean="0"/>
              <a:t> by past three cohort of SBIRT grantees. </a:t>
            </a:r>
          </a:p>
          <a:p>
            <a:r>
              <a:rPr lang="en-US" baseline="0" dirty="0" smtClean="0"/>
              <a:t> </a:t>
            </a:r>
            <a:r>
              <a:rPr lang="en-US" dirty="0" smtClean="0"/>
              <a:t>Based on our experiences from our SBIRT medical residency</a:t>
            </a:r>
            <a:r>
              <a:rPr lang="en-US" baseline="0" dirty="0" smtClean="0"/>
              <a:t> training grant program, many physicians don’t feel it’s their “job” to address substance abuse problems with their pts.  Many uncomfortable with discussing such topics or take a “motivation by threats” approach which puts pts on defensive mode.  </a:t>
            </a:r>
          </a:p>
          <a:p>
            <a:r>
              <a:rPr lang="en-US" baseline="0" dirty="0" smtClean="0"/>
              <a:t>NIAAA guidelines – 3 drinks per day for women (7 total per week) &amp; 4 drinks per day for men (14 total per wee</a:t>
            </a:r>
            <a:endParaRPr lang="en-US" dirty="0" smtClean="0"/>
          </a:p>
          <a:p>
            <a:endParaRPr lang="en-US" dirty="0"/>
          </a:p>
        </p:txBody>
      </p:sp>
      <p:sp>
        <p:nvSpPr>
          <p:cNvPr id="4" name="Slide Number Placeholder 3"/>
          <p:cNvSpPr>
            <a:spLocks noGrp="1"/>
          </p:cNvSpPr>
          <p:nvPr>
            <p:ph type="sldNum" sz="quarter" idx="10"/>
          </p:nvPr>
        </p:nvSpPr>
        <p:spPr/>
        <p:txBody>
          <a:bodyPr/>
          <a:lstStyle/>
          <a:p>
            <a:fld id="{A484121D-778C-4423-B69F-954165FBE04B}"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PPT Template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1905000" y="2435225"/>
            <a:ext cx="67818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2590800" y="4191000"/>
            <a:ext cx="6096000" cy="1371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a:xfrm>
            <a:off x="1801813" y="6356350"/>
            <a:ext cx="914400" cy="365125"/>
          </a:xfrm>
        </p:spPr>
        <p:txBody>
          <a:bodyPr/>
          <a:lstStyle>
            <a:lvl1pPr>
              <a:defRPr/>
            </a:lvl1pPr>
          </a:lstStyle>
          <a:p>
            <a:pPr>
              <a:defRPr/>
            </a:pPr>
            <a:fld id="{E1912D09-FE2B-47C1-8C4A-727C21A11F11}" type="datetimeFigureOut">
              <a:rPr lang="en-US"/>
              <a:pPr>
                <a:defRPr/>
              </a:pPr>
              <a:t>11/25/2013</a:t>
            </a:fld>
            <a:endParaRPr lang="en-US"/>
          </a:p>
        </p:txBody>
      </p:sp>
      <p:sp>
        <p:nvSpPr>
          <p:cNvPr id="6" name="Footer Placeholder 4"/>
          <p:cNvSpPr>
            <a:spLocks noGrp="1"/>
          </p:cNvSpPr>
          <p:nvPr>
            <p:ph type="ftr" sz="quarter" idx="11"/>
          </p:nvPr>
        </p:nvSpPr>
        <p:spPr>
          <a:xfrm>
            <a:off x="2944813" y="6356350"/>
            <a:ext cx="2133600" cy="365125"/>
          </a:xfrm>
          <a:prstGeom prst="rect">
            <a:avLst/>
          </a:prstGeom>
        </p:spPr>
        <p:txBody>
          <a:bodyPr/>
          <a:lstStyle>
            <a:lvl1pPr fontAlgn="auto">
              <a:spcBef>
                <a:spcPts val="0"/>
              </a:spcBef>
              <a:spcAft>
                <a:spcPts val="0"/>
              </a:spcAft>
              <a:defRPr lang="en-US">
                <a:latin typeface="+mn-lt"/>
                <a:cs typeface="+mn-cs"/>
              </a:defRPr>
            </a:lvl1pPr>
          </a:lstStyle>
          <a:p>
            <a:pPr>
              <a:defRPr/>
            </a:pPr>
            <a:endParaRPr/>
          </a:p>
        </p:txBody>
      </p:sp>
      <p:sp>
        <p:nvSpPr>
          <p:cNvPr id="7" name="Slide Number Placeholder 5"/>
          <p:cNvSpPr>
            <a:spLocks noGrp="1"/>
          </p:cNvSpPr>
          <p:nvPr>
            <p:ph type="sldNum" sz="quarter" idx="12"/>
          </p:nvPr>
        </p:nvSpPr>
        <p:spPr>
          <a:xfrm>
            <a:off x="5307013" y="6356350"/>
            <a:ext cx="685800" cy="365125"/>
          </a:xfrm>
        </p:spPr>
        <p:txBody>
          <a:bodyPr/>
          <a:lstStyle>
            <a:lvl1pPr>
              <a:defRPr/>
            </a:lvl1pPr>
          </a:lstStyle>
          <a:p>
            <a:pPr>
              <a:defRPr/>
            </a:pPr>
            <a:fld id="{5FB31013-FCA0-4BAF-8259-F5B9C56D3B4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71C136E-AABE-4782-93EE-0FD5BB97AADD}" type="datetimeFigureOut">
              <a:rPr lang="en-US"/>
              <a:pPr>
                <a:defRPr/>
              </a:pPr>
              <a:t>11/25/2013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60F7DB-1C0B-47F3-812A-4B4B452BFF6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FC4E248-5823-49A5-861B-61B0C2754128}" type="datetimeFigureOut">
              <a:rPr lang="en-US"/>
              <a:pPr>
                <a:defRPr/>
              </a:pPr>
              <a:t>11/25/2013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2F37AF-3063-41C2-9C7E-E6DA971CDDE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80EF4F-2D59-43F2-B256-AAC49AD0FFB4}" type="datetimeFigureOut">
              <a:rPr lang="en-US"/>
              <a:pPr>
                <a:defRPr/>
              </a:pPr>
              <a:t>11/25/2013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95159C-4B6A-4AF3-B6B9-19B5922FBDD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3DB949C-3080-432B-AB7A-BC4978C984FA}" type="datetimeFigureOut">
              <a:rPr lang="en-US"/>
              <a:pPr>
                <a:defRPr/>
              </a:pPr>
              <a:t>11/25/2013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8CF8A0-0241-467B-A1A5-2009EC69E39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0AA529F6-AA34-4043-896F-8C50BAB9FE87}" type="datetimeFigureOut">
              <a:rPr lang="en-US"/>
              <a:pPr>
                <a:defRPr/>
              </a:pPr>
              <a:t>11/25/2013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45E6E2D-87BA-4EE6-B6E1-DF2CAEDC6D9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9BD2B0CC-022B-4E8D-9090-A79199EDB507}" type="datetimeFigureOut">
              <a:rPr lang="en-US"/>
              <a:pPr>
                <a:defRPr/>
              </a:pPr>
              <a:t>11/25/2013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D81CAD0A-A4EC-4AB3-B7C3-8F9220310EB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6" descr="PPT Templat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descr="PPT Template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Title 1"/>
          <p:cNvSpPr>
            <a:spLocks noGrp="1"/>
          </p:cNvSpPr>
          <p:nvPr>
            <p:ph type="title"/>
          </p:nvPr>
        </p:nvSpPr>
        <p:spPr>
          <a:xfrm>
            <a:off x="457200" y="274320"/>
            <a:ext cx="8229600" cy="1020762"/>
          </a:xfrm>
        </p:spPr>
        <p:txBody>
          <a:bodyPr/>
          <a:lstStyle>
            <a:lvl1pPr algn="l">
              <a:defRPr/>
            </a:lvl1pPr>
          </a:lstStyle>
          <a:p>
            <a:r>
              <a:rPr lang="en-US" smtClean="0"/>
              <a:t>Click to edit Master title style</a:t>
            </a:r>
            <a:endParaRPr lang="en-US"/>
          </a:p>
        </p:txBody>
      </p:sp>
      <p:sp>
        <p:nvSpPr>
          <p:cNvPr id="9"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1"/>
          <p:cNvSpPr>
            <a:spLocks noGrp="1"/>
          </p:cNvSpPr>
          <p:nvPr>
            <p:ph type="dt" sz="half" idx="10"/>
          </p:nvPr>
        </p:nvSpPr>
        <p:spPr/>
        <p:txBody>
          <a:bodyPr/>
          <a:lstStyle>
            <a:lvl1pPr>
              <a:defRPr/>
            </a:lvl1pPr>
          </a:lstStyle>
          <a:p>
            <a:pPr>
              <a:defRPr/>
            </a:pPr>
            <a:fld id="{78BB1EE9-C8AD-4777-8B1F-E7FF47F9F3C7}" type="datetimeFigureOut">
              <a:rPr lang="en-US"/>
              <a:pPr>
                <a:defRPr/>
              </a:pPr>
              <a:t>11/25/2013</a:t>
            </a:fld>
            <a:endParaRPr lang="en-US"/>
          </a:p>
        </p:txBody>
      </p:sp>
      <p:sp>
        <p:nvSpPr>
          <p:cNvPr id="6"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pPr>
              <a:defRPr/>
            </a:pPr>
            <a:fld id="{BF8AB45B-33A1-44BF-B7C0-39C056ACD14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C5CE48D7-4F3B-4220-A9C1-881BB08F3AC2}" type="datetimeFigureOut">
              <a:rPr lang="en-US"/>
              <a:pPr>
                <a:defRPr/>
              </a:pPr>
              <a:t>11/25/2013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5B62B1E-2F77-4CD0-A077-91C25CAC990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264639AC-D04A-435D-96D5-E7342B136D05}" type="datetimeFigureOut">
              <a:rPr lang="en-US"/>
              <a:pPr>
                <a:defRPr/>
              </a:pPr>
              <a:t>11/25/2013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0C3840DB-8059-4A95-8424-9CBBC4145FA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PPT Template3.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8288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8194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F1D8847-1949-4BBD-83C1-8934B8EAF531}" type="datetimeFigureOut">
              <a:rPr lang="en-US"/>
              <a:pPr>
                <a:defRPr/>
              </a:pPr>
              <a:t>11/25/2013</a:t>
            </a:fld>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19248FC-3277-486D-B41A-55D904946B1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erich.kleinschmidt@samhsa.hhs.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mailto:April.velasco@hhs.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5"/>
          <p:cNvSpPr>
            <a:spLocks noGrp="1"/>
          </p:cNvSpPr>
          <p:nvPr>
            <p:ph type="ctrTitle"/>
          </p:nvPr>
        </p:nvSpPr>
        <p:spPr>
          <a:xfrm>
            <a:off x="1905000" y="2057400"/>
            <a:ext cx="6781800" cy="1847851"/>
          </a:xfrm>
          <a:noFill/>
        </p:spPr>
        <p:txBody>
          <a:bodyPr/>
          <a:lstStyle/>
          <a:p>
            <a:pPr eaLnBrk="1" hangingPunct="1"/>
            <a:r>
              <a:rPr lang="en-US" sz="4200" b="1" dirty="0" smtClean="0"/>
              <a:t>Screening, Brief Intervention, and Referral to Treatment</a:t>
            </a:r>
          </a:p>
        </p:txBody>
      </p:sp>
      <p:sp>
        <p:nvSpPr>
          <p:cNvPr id="7" name="Subtitle 6"/>
          <p:cNvSpPr>
            <a:spLocks noGrp="1"/>
          </p:cNvSpPr>
          <p:nvPr>
            <p:ph type="subTitle" idx="1"/>
          </p:nvPr>
        </p:nvSpPr>
        <p:spPr>
          <a:xfrm>
            <a:off x="1981200" y="3810000"/>
            <a:ext cx="6705600" cy="1524000"/>
          </a:xfrm>
        </p:spPr>
        <p:txBody>
          <a:bodyPr/>
          <a:lstStyle/>
          <a:p>
            <a:pPr eaLnBrk="1" hangingPunct="1">
              <a:spcBef>
                <a:spcPts val="0"/>
              </a:spcBef>
              <a:defRPr/>
            </a:pPr>
            <a:r>
              <a:rPr lang="en-US" sz="2800" dirty="0" smtClean="0">
                <a:solidFill>
                  <a:srgbClr val="990000"/>
                </a:solidFill>
              </a:rPr>
              <a:t>April Velasco, PhD</a:t>
            </a:r>
          </a:p>
          <a:p>
            <a:pPr eaLnBrk="1" hangingPunct="1">
              <a:spcBef>
                <a:spcPts val="0"/>
              </a:spcBef>
              <a:defRPr/>
            </a:pPr>
            <a:r>
              <a:rPr lang="en-US" sz="2800" dirty="0" smtClean="0">
                <a:solidFill>
                  <a:srgbClr val="990000"/>
                </a:solidFill>
              </a:rPr>
              <a:t>Deputy Regional Health Administrator</a:t>
            </a:r>
          </a:p>
          <a:p>
            <a:pPr eaLnBrk="1" hangingPunct="1">
              <a:spcBef>
                <a:spcPts val="0"/>
              </a:spcBef>
              <a:defRPr/>
            </a:pPr>
            <a:r>
              <a:rPr lang="en-US" sz="2800" dirty="0" smtClean="0">
                <a:solidFill>
                  <a:srgbClr val="990000"/>
                </a:solidFill>
              </a:rPr>
              <a:t>US Dept of Health and Human Services, Region II (NY, NJ, PR, USVI)</a:t>
            </a:r>
            <a:endParaRPr lang="en-US" sz="2800" dirty="0">
              <a:solidFill>
                <a:srgbClr val="99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sz="3200" b="1" dirty="0" smtClean="0">
                <a:latin typeface="Arial" pitchFamily="34" charset="0"/>
                <a:cs typeface="Arial" pitchFamily="34" charset="0"/>
              </a:rPr>
              <a:t>PREVALENCE OF </a:t>
            </a:r>
            <a:r>
              <a:rPr lang="en-US" sz="3200" b="1" i="1" dirty="0" smtClean="0">
                <a:solidFill>
                  <a:srgbClr val="666633"/>
                </a:solidFill>
                <a:latin typeface="Arial" pitchFamily="34" charset="0"/>
                <a:cs typeface="Arial" pitchFamily="34" charset="0"/>
              </a:rPr>
              <a:t>SUBSTANCE USE DISORDER</a:t>
            </a:r>
            <a:r>
              <a:rPr lang="en-US" sz="3200" b="1" dirty="0" smtClean="0">
                <a:solidFill>
                  <a:srgbClr val="666633"/>
                </a:solidFill>
                <a:latin typeface="Arial" pitchFamily="34" charset="0"/>
                <a:cs typeface="Arial" pitchFamily="34" charset="0"/>
              </a:rPr>
              <a:t> </a:t>
            </a:r>
            <a:r>
              <a:rPr lang="en-US" sz="3200" b="1" dirty="0" smtClean="0">
                <a:latin typeface="Arial" pitchFamily="34" charset="0"/>
                <a:cs typeface="Arial" pitchFamily="34" charset="0"/>
              </a:rPr>
              <a:t>BY POPULATION</a:t>
            </a:r>
            <a:endParaRPr lang="en-US" sz="3200" b="1" dirty="0">
              <a:latin typeface="Arial" pitchFamily="34" charset="0"/>
              <a:cs typeface="Arial" pitchFamily="34" charset="0"/>
            </a:endParaRPr>
          </a:p>
        </p:txBody>
      </p:sp>
      <p:graphicFrame>
        <p:nvGraphicFramePr>
          <p:cNvPr id="5" name="Chart 4"/>
          <p:cNvGraphicFramePr/>
          <p:nvPr/>
        </p:nvGraphicFramePr>
        <p:xfrm>
          <a:off x="228600" y="1905000"/>
          <a:ext cx="91440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7"/>
          <p:cNvSpPr txBox="1">
            <a:spLocks noChangeArrowheads="1"/>
          </p:cNvSpPr>
          <p:nvPr/>
        </p:nvSpPr>
        <p:spPr bwMode="auto">
          <a:xfrm>
            <a:off x="152400" y="6096000"/>
            <a:ext cx="5257800" cy="646113"/>
          </a:xfrm>
          <a:prstGeom prst="rect">
            <a:avLst/>
          </a:prstGeom>
          <a:noFill/>
          <a:ln w="9525">
            <a:noFill/>
            <a:miter lim="800000"/>
            <a:headEnd/>
            <a:tailEnd/>
          </a:ln>
        </p:spPr>
        <p:txBody>
          <a:bodyPr>
            <a:spAutoFit/>
          </a:bodyPr>
          <a:lstStyle/>
          <a:p>
            <a:r>
              <a:rPr lang="en-US" sz="1200" dirty="0">
                <a:latin typeface="+mj-lt"/>
              </a:rPr>
              <a:t>CI = Confidence Interval</a:t>
            </a:r>
          </a:p>
          <a:p>
            <a:r>
              <a:rPr lang="en-US" sz="1200" dirty="0">
                <a:latin typeface="+mj-lt"/>
              </a:rPr>
              <a:t>Sources: 2008 – </a:t>
            </a:r>
            <a:r>
              <a:rPr lang="en-US" sz="1200" dirty="0" smtClean="0">
                <a:latin typeface="+mj-lt"/>
              </a:rPr>
              <a:t>2011 </a:t>
            </a:r>
            <a:r>
              <a:rPr lang="en-US" sz="1200" dirty="0">
                <a:latin typeface="+mj-lt"/>
              </a:rPr>
              <a:t>National Survey of Drug Use and </a:t>
            </a:r>
            <a:r>
              <a:rPr lang="en-US" sz="1200" dirty="0" smtClean="0">
                <a:latin typeface="+mj-lt"/>
              </a:rPr>
              <a:t>Health, 2011 </a:t>
            </a:r>
            <a:r>
              <a:rPr lang="en-US" sz="1200" dirty="0">
                <a:latin typeface="+mj-lt"/>
              </a:rPr>
              <a:t>American Community Survey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sz="2800" b="1" dirty="0" smtClean="0">
                <a:latin typeface="Arial" pitchFamily="34" charset="0"/>
                <a:cs typeface="Arial" pitchFamily="34" charset="0"/>
              </a:rPr>
              <a:t>PREVALENCE OF </a:t>
            </a:r>
            <a:r>
              <a:rPr lang="en-US" sz="2800" b="1" i="1" dirty="0" smtClean="0">
                <a:solidFill>
                  <a:srgbClr val="B95213"/>
                </a:solidFill>
                <a:latin typeface="Arial" pitchFamily="34" charset="0"/>
                <a:cs typeface="Arial" pitchFamily="34" charset="0"/>
              </a:rPr>
              <a:t>ANY MENTAL ILLNESS </a:t>
            </a:r>
            <a:r>
              <a:rPr lang="en-US" sz="2800" b="1" i="1" u="sng" dirty="0" smtClean="0">
                <a:solidFill>
                  <a:srgbClr val="B95213"/>
                </a:solidFill>
                <a:latin typeface="Arial" pitchFamily="34" charset="0"/>
                <a:cs typeface="Arial" pitchFamily="34" charset="0"/>
              </a:rPr>
              <a:t>OR</a:t>
            </a:r>
            <a:r>
              <a:rPr lang="en-US" sz="2800" b="1" i="1" dirty="0" smtClean="0">
                <a:solidFill>
                  <a:srgbClr val="B95213"/>
                </a:solidFill>
                <a:latin typeface="Arial" pitchFamily="34" charset="0"/>
                <a:cs typeface="Arial" pitchFamily="34" charset="0"/>
              </a:rPr>
              <a:t> SUBSTANCE USE DISORDER </a:t>
            </a:r>
            <a:r>
              <a:rPr lang="en-US" sz="2800" b="1" dirty="0" smtClean="0">
                <a:latin typeface="Arial" pitchFamily="34" charset="0"/>
                <a:cs typeface="Arial" pitchFamily="34" charset="0"/>
              </a:rPr>
              <a:t>BY POPULATION</a:t>
            </a:r>
            <a:endParaRPr lang="en-US" sz="2800" b="1" dirty="0">
              <a:latin typeface="Arial" pitchFamily="34" charset="0"/>
              <a:cs typeface="Arial" pitchFamily="34" charset="0"/>
            </a:endParaRPr>
          </a:p>
        </p:txBody>
      </p:sp>
      <p:graphicFrame>
        <p:nvGraphicFramePr>
          <p:cNvPr id="5" name="Chart 4"/>
          <p:cNvGraphicFramePr/>
          <p:nvPr/>
        </p:nvGraphicFramePr>
        <p:xfrm>
          <a:off x="304800" y="1905000"/>
          <a:ext cx="91440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7"/>
          <p:cNvSpPr txBox="1">
            <a:spLocks noChangeArrowheads="1"/>
          </p:cNvSpPr>
          <p:nvPr/>
        </p:nvSpPr>
        <p:spPr bwMode="auto">
          <a:xfrm>
            <a:off x="152400" y="6096000"/>
            <a:ext cx="5257800" cy="646113"/>
          </a:xfrm>
          <a:prstGeom prst="rect">
            <a:avLst/>
          </a:prstGeom>
          <a:noFill/>
          <a:ln w="9525">
            <a:noFill/>
            <a:miter lim="800000"/>
            <a:headEnd/>
            <a:tailEnd/>
          </a:ln>
        </p:spPr>
        <p:txBody>
          <a:bodyPr>
            <a:spAutoFit/>
          </a:bodyPr>
          <a:lstStyle/>
          <a:p>
            <a:r>
              <a:rPr lang="en-US" sz="1200" dirty="0">
                <a:latin typeface="+mj-lt"/>
              </a:rPr>
              <a:t>CI = Confidence Interval</a:t>
            </a:r>
          </a:p>
          <a:p>
            <a:r>
              <a:rPr lang="en-US" sz="1200" dirty="0">
                <a:latin typeface="+mj-lt"/>
              </a:rPr>
              <a:t>Sources: 2008 – </a:t>
            </a:r>
            <a:r>
              <a:rPr lang="en-US" sz="1200" dirty="0" smtClean="0">
                <a:latin typeface="+mj-lt"/>
              </a:rPr>
              <a:t>2011 </a:t>
            </a:r>
            <a:r>
              <a:rPr lang="en-US" sz="1200" dirty="0">
                <a:latin typeface="+mj-lt"/>
              </a:rPr>
              <a:t>National Survey of Drug Use and </a:t>
            </a:r>
            <a:r>
              <a:rPr lang="en-US" sz="1200" dirty="0" smtClean="0">
                <a:latin typeface="+mj-lt"/>
              </a:rPr>
              <a:t>Health, 2011 </a:t>
            </a:r>
            <a:r>
              <a:rPr lang="en-US" sz="1200" dirty="0">
                <a:latin typeface="+mj-lt"/>
              </a:rPr>
              <a:t>American Community Survey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sz="2800" b="1" dirty="0" smtClean="0">
                <a:latin typeface="Arial" pitchFamily="34" charset="0"/>
                <a:cs typeface="Arial" pitchFamily="34" charset="0"/>
              </a:rPr>
              <a:t>PREVALENCE OF </a:t>
            </a:r>
            <a:r>
              <a:rPr lang="en-US" sz="2800" b="1" i="1" dirty="0" smtClean="0">
                <a:solidFill>
                  <a:schemeClr val="accent4"/>
                </a:solidFill>
                <a:latin typeface="Arial" pitchFamily="34" charset="0"/>
                <a:cs typeface="Arial" pitchFamily="34" charset="0"/>
              </a:rPr>
              <a:t>ANY MENTAL ILLNESS </a:t>
            </a:r>
            <a:r>
              <a:rPr lang="en-US" sz="2800" b="1" i="1" u="sng" dirty="0" smtClean="0">
                <a:solidFill>
                  <a:schemeClr val="accent4"/>
                </a:solidFill>
                <a:latin typeface="Arial" pitchFamily="34" charset="0"/>
                <a:cs typeface="Arial" pitchFamily="34" charset="0"/>
              </a:rPr>
              <a:t>AND</a:t>
            </a:r>
            <a:r>
              <a:rPr lang="en-US" sz="2800" b="1" i="1" dirty="0" smtClean="0">
                <a:solidFill>
                  <a:schemeClr val="accent4"/>
                </a:solidFill>
                <a:latin typeface="Arial" pitchFamily="34" charset="0"/>
                <a:cs typeface="Arial" pitchFamily="34" charset="0"/>
              </a:rPr>
              <a:t> SUBSTANCE USE DISORDER </a:t>
            </a:r>
            <a:r>
              <a:rPr lang="en-US" sz="2800" b="1" dirty="0" smtClean="0">
                <a:latin typeface="Arial" pitchFamily="34" charset="0"/>
                <a:cs typeface="Arial" pitchFamily="34" charset="0"/>
              </a:rPr>
              <a:t>BY POPULATION</a:t>
            </a:r>
            <a:endParaRPr lang="en-US" sz="2800" b="1" dirty="0">
              <a:latin typeface="Arial" pitchFamily="34" charset="0"/>
              <a:cs typeface="Arial" pitchFamily="34" charset="0"/>
            </a:endParaRPr>
          </a:p>
        </p:txBody>
      </p:sp>
      <p:graphicFrame>
        <p:nvGraphicFramePr>
          <p:cNvPr id="5" name="Chart 4"/>
          <p:cNvGraphicFramePr/>
          <p:nvPr/>
        </p:nvGraphicFramePr>
        <p:xfrm>
          <a:off x="304800" y="1905000"/>
          <a:ext cx="91440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7"/>
          <p:cNvSpPr txBox="1">
            <a:spLocks noChangeArrowheads="1"/>
          </p:cNvSpPr>
          <p:nvPr/>
        </p:nvSpPr>
        <p:spPr bwMode="auto">
          <a:xfrm>
            <a:off x="152400" y="6096000"/>
            <a:ext cx="5257800" cy="646113"/>
          </a:xfrm>
          <a:prstGeom prst="rect">
            <a:avLst/>
          </a:prstGeom>
          <a:noFill/>
          <a:ln w="9525">
            <a:noFill/>
            <a:miter lim="800000"/>
            <a:headEnd/>
            <a:tailEnd/>
          </a:ln>
        </p:spPr>
        <p:txBody>
          <a:bodyPr>
            <a:spAutoFit/>
          </a:bodyPr>
          <a:lstStyle/>
          <a:p>
            <a:r>
              <a:rPr lang="en-US" sz="1200" dirty="0">
                <a:latin typeface="+mj-lt"/>
              </a:rPr>
              <a:t>CI = Confidence Interval</a:t>
            </a:r>
          </a:p>
          <a:p>
            <a:r>
              <a:rPr lang="en-US" sz="1200" dirty="0">
                <a:latin typeface="+mj-lt"/>
              </a:rPr>
              <a:t>Sources: 2008 – </a:t>
            </a:r>
            <a:r>
              <a:rPr lang="en-US" sz="1200" dirty="0" smtClean="0">
                <a:latin typeface="+mj-lt"/>
              </a:rPr>
              <a:t>2011 </a:t>
            </a:r>
            <a:r>
              <a:rPr lang="en-US" sz="1200" dirty="0">
                <a:latin typeface="+mj-lt"/>
              </a:rPr>
              <a:t>National Survey of Drug Use and </a:t>
            </a:r>
            <a:r>
              <a:rPr lang="en-US" sz="1200" dirty="0" smtClean="0">
                <a:latin typeface="+mj-lt"/>
              </a:rPr>
              <a:t>Health, 2011 </a:t>
            </a:r>
            <a:r>
              <a:rPr lang="en-US" sz="1200" dirty="0">
                <a:latin typeface="+mj-lt"/>
              </a:rPr>
              <a:t>American Community Survey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SBIRT Implementation</a:t>
            </a:r>
            <a:endParaRPr lang="en-US" dirty="0"/>
          </a:p>
        </p:txBody>
      </p:sp>
      <p:sp>
        <p:nvSpPr>
          <p:cNvPr id="3" name="Content Placeholder 2"/>
          <p:cNvSpPr>
            <a:spLocks noGrp="1"/>
          </p:cNvSpPr>
          <p:nvPr>
            <p:ph idx="1"/>
          </p:nvPr>
        </p:nvSpPr>
        <p:spPr/>
        <p:txBody>
          <a:bodyPr/>
          <a:lstStyle/>
          <a:p>
            <a:r>
              <a:rPr lang="en-US" dirty="0" smtClean="0"/>
              <a:t>Implementation strategies </a:t>
            </a:r>
          </a:p>
          <a:p>
            <a:r>
              <a:rPr lang="en-US" dirty="0" smtClean="0"/>
              <a:t>Considerations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noChangeArrowheads="1"/>
          </p:cNvSpPr>
          <p:nvPr>
            <p:ph type="title"/>
          </p:nvPr>
        </p:nvSpPr>
        <p:spPr bwMode="auto">
          <a:xfrm>
            <a:off x="457200" y="274638"/>
            <a:ext cx="8077200" cy="792162"/>
          </a:xfrm>
          <a:prstGeom prst="rect">
            <a:avLst/>
          </a:prstGeom>
          <a:solidFill>
            <a:srgbClr val="680000"/>
          </a:solidFill>
          <a:ln w="9525">
            <a:solidFill>
              <a:srgbClr val="F9F9F9"/>
            </a:solidFill>
            <a:miter lim="800000"/>
            <a:headEnd/>
            <a:tailEnd/>
          </a:ln>
          <a:effectLst>
            <a:outerShdw blurRad="63500" dist="23000" dir="5400000" rotWithShape="0">
              <a:srgbClr val="000000">
                <a:alpha val="34999"/>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srgbClr val="FFFFFF"/>
                </a:solidFill>
                <a:effectLst/>
                <a:uLnTx/>
                <a:uFillTx/>
                <a:latin typeface="Arial"/>
                <a:cs typeface="Arial"/>
              </a:rPr>
              <a:t>Universal Prescreen </a:t>
            </a:r>
          </a:p>
        </p:txBody>
      </p:sp>
      <p:sp>
        <p:nvSpPr>
          <p:cNvPr id="7" name="Rectangle 6"/>
          <p:cNvSpPr/>
          <p:nvPr/>
        </p:nvSpPr>
        <p:spPr>
          <a:xfrm>
            <a:off x="4881562" y="1828800"/>
            <a:ext cx="3805238" cy="533400"/>
          </a:xfrm>
          <a:prstGeom prst="rect">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Provide </a:t>
            </a:r>
            <a:r>
              <a:rPr lang="en-US" b="1" dirty="0"/>
              <a:t>positive reinforcement</a:t>
            </a:r>
          </a:p>
        </p:txBody>
      </p:sp>
      <p:sp>
        <p:nvSpPr>
          <p:cNvPr id="8" name="Rectangle 7"/>
          <p:cNvSpPr/>
          <p:nvPr/>
        </p:nvSpPr>
        <p:spPr>
          <a:xfrm>
            <a:off x="1143000" y="2667000"/>
            <a:ext cx="3581400" cy="3351276"/>
          </a:xfrm>
          <a:prstGeom prst="rect">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FFFFFF"/>
                </a:solidFill>
              </a:rPr>
              <a:t>(+) Positive</a:t>
            </a:r>
          </a:p>
          <a:p>
            <a:pPr algn="ctr">
              <a:defRPr/>
            </a:pPr>
            <a:endParaRPr lang="en-US" dirty="0">
              <a:solidFill>
                <a:srgbClr val="FFFFFF"/>
              </a:solidFill>
            </a:endParaRPr>
          </a:p>
          <a:p>
            <a:pPr algn="ctr">
              <a:defRPr/>
            </a:pPr>
            <a:r>
              <a:rPr lang="en-US" sz="2000" dirty="0">
                <a:solidFill>
                  <a:srgbClr val="FFFFFF"/>
                </a:solidFill>
              </a:rPr>
              <a:t>Further screening with</a:t>
            </a:r>
          </a:p>
          <a:p>
            <a:pPr marL="173038" algn="ctr">
              <a:buFont typeface="Arial" charset="0"/>
              <a:buChar char="•"/>
              <a:defRPr/>
            </a:pPr>
            <a:r>
              <a:rPr lang="en-US" sz="2000" dirty="0">
                <a:solidFill>
                  <a:srgbClr val="FFFFFF"/>
                </a:solidFill>
              </a:rPr>
              <a:t> ASSIST</a:t>
            </a:r>
          </a:p>
          <a:p>
            <a:pPr algn="ctr">
              <a:buFont typeface="Arial" charset="0"/>
              <a:buChar char="•"/>
              <a:defRPr/>
            </a:pPr>
            <a:r>
              <a:rPr lang="en-US" sz="2000" dirty="0">
                <a:solidFill>
                  <a:srgbClr val="FFFFFF"/>
                </a:solidFill>
              </a:rPr>
              <a:t> AUDIT</a:t>
            </a:r>
          </a:p>
          <a:p>
            <a:pPr marL="284163" indent="61913" algn="ctr">
              <a:buFont typeface="Arial" charset="0"/>
              <a:buChar char="•"/>
              <a:defRPr/>
            </a:pPr>
            <a:r>
              <a:rPr lang="en-US" sz="2000" dirty="0">
                <a:solidFill>
                  <a:srgbClr val="FFFFFF"/>
                </a:solidFill>
              </a:rPr>
              <a:t> CRAFFT</a:t>
            </a:r>
          </a:p>
          <a:p>
            <a:pPr algn="ctr">
              <a:buFont typeface="Arial" charset="0"/>
              <a:buChar char="•"/>
              <a:defRPr/>
            </a:pPr>
            <a:r>
              <a:rPr lang="en-US" sz="2000" dirty="0">
                <a:solidFill>
                  <a:srgbClr val="FFFFFF"/>
                </a:solidFill>
              </a:rPr>
              <a:t> DAST</a:t>
            </a:r>
          </a:p>
          <a:p>
            <a:pPr algn="ctr">
              <a:buFont typeface="Arial" charset="0"/>
              <a:buChar char="•"/>
              <a:defRPr/>
            </a:pPr>
            <a:endParaRPr lang="en-US" sz="2400" dirty="0">
              <a:solidFill>
                <a:srgbClr val="FFFFFF"/>
              </a:solidFill>
            </a:endParaRPr>
          </a:p>
          <a:p>
            <a:pPr algn="ctr">
              <a:defRPr/>
            </a:pPr>
            <a:endParaRPr lang="en-US" sz="2400" dirty="0">
              <a:solidFill>
                <a:srgbClr val="FFFFFF"/>
              </a:solidFill>
            </a:endParaRPr>
          </a:p>
        </p:txBody>
      </p:sp>
      <p:sp>
        <p:nvSpPr>
          <p:cNvPr id="9" name="Rectangle 8"/>
          <p:cNvSpPr/>
          <p:nvPr/>
        </p:nvSpPr>
        <p:spPr>
          <a:xfrm>
            <a:off x="4881562" y="2667000"/>
            <a:ext cx="3805238" cy="685800"/>
          </a:xfrm>
          <a:prstGeom prst="rect">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Low risk: Provide </a:t>
            </a:r>
            <a:br>
              <a:rPr lang="en-US" dirty="0"/>
            </a:br>
            <a:r>
              <a:rPr lang="en-US" b="1" dirty="0"/>
              <a:t>positive reinforcement</a:t>
            </a:r>
          </a:p>
        </p:txBody>
      </p:sp>
      <p:sp>
        <p:nvSpPr>
          <p:cNvPr id="10" name="Rectangle 9"/>
          <p:cNvSpPr/>
          <p:nvPr/>
        </p:nvSpPr>
        <p:spPr>
          <a:xfrm>
            <a:off x="4881562" y="3581400"/>
            <a:ext cx="3805238" cy="609600"/>
          </a:xfrm>
          <a:prstGeom prst="rect">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Moderate risk: Provide </a:t>
            </a:r>
            <a:br>
              <a:rPr lang="en-US" dirty="0"/>
            </a:br>
            <a:r>
              <a:rPr lang="en-US" b="1" dirty="0"/>
              <a:t>Brief Intervention</a:t>
            </a:r>
          </a:p>
        </p:txBody>
      </p:sp>
      <p:sp>
        <p:nvSpPr>
          <p:cNvPr id="11" name="Rectangle 10"/>
          <p:cNvSpPr/>
          <p:nvPr/>
        </p:nvSpPr>
        <p:spPr>
          <a:xfrm>
            <a:off x="4876800" y="4495800"/>
            <a:ext cx="3805238" cy="609600"/>
          </a:xfrm>
          <a:prstGeom prst="rect">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Moderate high-risk: Provide </a:t>
            </a:r>
            <a:br>
              <a:rPr lang="en-US" dirty="0"/>
            </a:br>
            <a:r>
              <a:rPr lang="en-US" b="1" dirty="0"/>
              <a:t>Brief Therapy</a:t>
            </a:r>
          </a:p>
        </p:txBody>
      </p:sp>
      <p:sp>
        <p:nvSpPr>
          <p:cNvPr id="12" name="Rectangle 11"/>
          <p:cNvSpPr/>
          <p:nvPr/>
        </p:nvSpPr>
        <p:spPr>
          <a:xfrm>
            <a:off x="4881562" y="5410200"/>
            <a:ext cx="3805238" cy="609600"/>
          </a:xfrm>
          <a:prstGeom prst="rect">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High risk: </a:t>
            </a:r>
          </a:p>
          <a:p>
            <a:pPr algn="ctr">
              <a:defRPr/>
            </a:pPr>
            <a:r>
              <a:rPr lang="en-US" b="1" dirty="0"/>
              <a:t>Refer to treatment</a:t>
            </a:r>
          </a:p>
        </p:txBody>
      </p:sp>
      <p:sp>
        <p:nvSpPr>
          <p:cNvPr id="13" name="Right Arrow 12"/>
          <p:cNvSpPr/>
          <p:nvPr/>
        </p:nvSpPr>
        <p:spPr>
          <a:xfrm>
            <a:off x="4343400" y="2743200"/>
            <a:ext cx="820738" cy="52071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ight Arrow 13"/>
          <p:cNvSpPr/>
          <p:nvPr/>
        </p:nvSpPr>
        <p:spPr>
          <a:xfrm>
            <a:off x="4343400" y="4495800"/>
            <a:ext cx="820738" cy="52071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ight Arrow 14"/>
          <p:cNvSpPr/>
          <p:nvPr/>
        </p:nvSpPr>
        <p:spPr>
          <a:xfrm>
            <a:off x="4343400" y="5410200"/>
            <a:ext cx="820738" cy="52071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ight Arrow 15"/>
          <p:cNvSpPr/>
          <p:nvPr/>
        </p:nvSpPr>
        <p:spPr>
          <a:xfrm>
            <a:off x="4343400" y="3581400"/>
            <a:ext cx="820738" cy="52071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Content Placeholder 16"/>
          <p:cNvSpPr>
            <a:spLocks noGrp="1"/>
          </p:cNvSpPr>
          <p:nvPr>
            <p:ph idx="1"/>
          </p:nvPr>
        </p:nvSpPr>
        <p:spPr>
          <a:xfrm>
            <a:off x="1143000" y="1828800"/>
            <a:ext cx="3581400" cy="533399"/>
          </a:xfrm>
          <a:prstGeom prst="rect">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t>(-) Negative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p:cNvSpPr>
          <p:nvPr>
            <p:ph type="title" idx="4294967295"/>
          </p:nvPr>
        </p:nvSpPr>
        <p:spPr>
          <a:xfrm>
            <a:off x="457200" y="274638"/>
            <a:ext cx="8229600" cy="801687"/>
          </a:xfrm>
        </p:spPr>
        <p:txBody>
          <a:bodyPr/>
          <a:lstStyle/>
          <a:p>
            <a:r>
              <a:rPr lang="en-US" sz="3200" smtClean="0">
                <a:latin typeface="Tahoma" pitchFamily="34" charset="0"/>
              </a:rPr>
              <a:t>Effective Screening Program Typically Yields…</a:t>
            </a:r>
          </a:p>
        </p:txBody>
      </p:sp>
      <p:sp>
        <p:nvSpPr>
          <p:cNvPr id="138243" name="Rectangle 3"/>
          <p:cNvSpPr>
            <a:spLocks noGrp="1"/>
          </p:cNvSpPr>
          <p:nvPr>
            <p:ph type="body" sz="half" idx="4294967295"/>
          </p:nvPr>
        </p:nvSpPr>
        <p:spPr>
          <a:xfrm>
            <a:off x="4724400" y="1676400"/>
            <a:ext cx="3886200" cy="4419600"/>
          </a:xfrm>
        </p:spPr>
        <p:txBody>
          <a:bodyPr/>
          <a:lstStyle/>
          <a:p>
            <a:r>
              <a:rPr lang="en-US" sz="2000" dirty="0" smtClean="0">
                <a:latin typeface="Calibri" pitchFamily="34" charset="0"/>
              </a:rPr>
              <a:t>Approximately 25% of all patients will screen positive for some level of substance misuse or abuse</a:t>
            </a:r>
          </a:p>
          <a:p>
            <a:endParaRPr lang="en-US" sz="2000" dirty="0" smtClean="0">
              <a:latin typeface="Calibri" pitchFamily="34" charset="0"/>
            </a:endParaRPr>
          </a:p>
          <a:p>
            <a:r>
              <a:rPr lang="en-US" sz="2000" dirty="0" smtClean="0">
                <a:latin typeface="Calibri" pitchFamily="34" charset="0"/>
              </a:rPr>
              <a:t>Of those, the approximately 70% will be “at-risk” </a:t>
            </a:r>
            <a:r>
              <a:rPr lang="en-US" sz="2000" i="1" dirty="0" smtClean="0">
                <a:latin typeface="Calibri" pitchFamily="34" charset="0"/>
              </a:rPr>
              <a:t>drinkers</a:t>
            </a:r>
          </a:p>
          <a:p>
            <a:endParaRPr lang="en-US" sz="2000" i="1" dirty="0" smtClean="0">
              <a:latin typeface="Calibri" pitchFamily="34" charset="0"/>
            </a:endParaRPr>
          </a:p>
          <a:p>
            <a:r>
              <a:rPr lang="en-US" sz="2000" dirty="0" smtClean="0">
                <a:latin typeface="Calibri" pitchFamily="34" charset="0"/>
              </a:rPr>
              <a:t>Most will be open to addressing their substance abuse problems (if discussed in a non-judgmental manner)</a:t>
            </a:r>
          </a:p>
        </p:txBody>
      </p:sp>
      <p:pic>
        <p:nvPicPr>
          <p:cNvPr id="138244" name="Picture 4" descr="patient_education"/>
          <p:cNvPicPr>
            <a:picLocks noGrp="1" noChangeAspect="1" noChangeArrowheads="1"/>
          </p:cNvPicPr>
          <p:nvPr>
            <p:ph sz="half" idx="4294967295"/>
          </p:nvPr>
        </p:nvPicPr>
        <p:blipFill>
          <a:blip r:embed="rId3" cstate="print"/>
          <a:srcRect/>
          <a:stretch>
            <a:fillRect/>
          </a:stretch>
        </p:blipFill>
        <p:spPr>
          <a:xfrm>
            <a:off x="1219200" y="1600200"/>
            <a:ext cx="2743200" cy="396081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Brief Intervention Approach</a:t>
            </a:r>
            <a:endParaRPr lang="en-US" sz="3600" dirty="0"/>
          </a:p>
        </p:txBody>
      </p:sp>
      <p:sp>
        <p:nvSpPr>
          <p:cNvPr id="3" name="Content Placeholder 2"/>
          <p:cNvSpPr>
            <a:spLocks noGrp="1"/>
          </p:cNvSpPr>
          <p:nvPr>
            <p:ph idx="1"/>
          </p:nvPr>
        </p:nvSpPr>
        <p:spPr/>
        <p:txBody>
          <a:bodyPr/>
          <a:lstStyle/>
          <a:p>
            <a:r>
              <a:rPr lang="en-US" sz="2400" dirty="0" smtClean="0"/>
              <a:t>Uses “Motivational Interviewing” techniques </a:t>
            </a:r>
          </a:p>
          <a:p>
            <a:r>
              <a:rPr lang="en-US" sz="2400" dirty="0" smtClean="0"/>
              <a:t>Discuss healthy drinking levels for male/females (NIAAA standards) </a:t>
            </a:r>
          </a:p>
          <a:p>
            <a:r>
              <a:rPr lang="en-US" sz="2400" dirty="0" smtClean="0"/>
              <a:t>Weigh pros/cons of cutting down or quitting</a:t>
            </a:r>
          </a:p>
          <a:p>
            <a:r>
              <a:rPr lang="en-US" sz="2400" dirty="0" smtClean="0"/>
              <a:t>Use “scaling” to assess for readiness (</a:t>
            </a:r>
            <a:r>
              <a:rPr lang="en-US" sz="2400" dirty="0" err="1" smtClean="0"/>
              <a:t>i.e</a:t>
            </a:r>
            <a:r>
              <a:rPr lang="en-US" sz="2400" dirty="0" smtClean="0"/>
              <a:t> – on a 1 to 10 scale….)</a:t>
            </a:r>
          </a:p>
          <a:p>
            <a:r>
              <a:rPr lang="en-US" sz="2400" dirty="0" smtClean="0"/>
              <a:t>Effects on quality of life and/or existing medical conditions</a:t>
            </a:r>
          </a:p>
          <a:p>
            <a:r>
              <a:rPr lang="en-US" sz="2400" dirty="0" smtClean="0"/>
              <a:t>Plan to talk about it more than once (at future doctor visits) </a:t>
            </a:r>
          </a:p>
          <a:p>
            <a:r>
              <a:rPr lang="en-US" sz="2400" dirty="0" smtClean="0"/>
              <a:t>Small, obtainable goals (let patient tell you want he/she can handle)</a:t>
            </a:r>
          </a:p>
          <a:p>
            <a:pPr>
              <a:buNone/>
            </a:pP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idx="4294967295"/>
          </p:nvPr>
        </p:nvSpPr>
        <p:spPr/>
        <p:txBody>
          <a:bodyPr/>
          <a:lstStyle/>
          <a:p>
            <a:r>
              <a:rPr lang="en-US" sz="4000" smtClean="0"/>
              <a:t>Identify Referral Resources</a:t>
            </a:r>
          </a:p>
        </p:txBody>
      </p:sp>
      <p:sp>
        <p:nvSpPr>
          <p:cNvPr id="145411" name="AutoShape 3"/>
          <p:cNvSpPr>
            <a:spLocks noChangeArrowheads="1"/>
          </p:cNvSpPr>
          <p:nvPr/>
        </p:nvSpPr>
        <p:spPr bwMode="ltGray">
          <a:xfrm>
            <a:off x="2508333" y="3940145"/>
            <a:ext cx="3639971" cy="400110"/>
          </a:xfrm>
          <a:prstGeom prst="flowChartProcess">
            <a:avLst/>
          </a:prstGeom>
          <a:noFill/>
          <a:ln w="9525">
            <a:solidFill>
              <a:schemeClr val="accent2"/>
            </a:solidFill>
            <a:miter lim="800000"/>
            <a:headEnd/>
            <a:tailEnd/>
          </a:ln>
          <a:effectLst/>
        </p:spPr>
        <p:txBody>
          <a:bodyPr wrap="none" anchor="ctr">
            <a:spAutoFit/>
          </a:bodyPr>
          <a:lstStyle/>
          <a:p>
            <a:pPr algn="ctr">
              <a:spcBef>
                <a:spcPct val="20000"/>
              </a:spcBef>
              <a:buClr>
                <a:srgbClr val="FF9900"/>
              </a:buClr>
            </a:pPr>
            <a:r>
              <a:rPr lang="en-US" sz="2000" dirty="0">
                <a:latin typeface="+mn-lt"/>
              </a:rPr>
              <a:t>Community agencies for referrals</a:t>
            </a:r>
          </a:p>
        </p:txBody>
      </p:sp>
      <p:sp>
        <p:nvSpPr>
          <p:cNvPr id="145412" name="AutoShape 4"/>
          <p:cNvSpPr>
            <a:spLocks noChangeArrowheads="1"/>
          </p:cNvSpPr>
          <p:nvPr/>
        </p:nvSpPr>
        <p:spPr bwMode="ltGray">
          <a:xfrm>
            <a:off x="1219200" y="3327400"/>
            <a:ext cx="6705600" cy="406400"/>
          </a:xfrm>
          <a:prstGeom prst="flowChartProcess">
            <a:avLst/>
          </a:prstGeom>
          <a:noFill/>
          <a:ln w="9525">
            <a:solidFill>
              <a:schemeClr val="accent2"/>
            </a:solidFill>
            <a:miter lim="800000"/>
            <a:headEnd/>
            <a:tailEnd/>
          </a:ln>
          <a:effectLst/>
        </p:spPr>
        <p:txBody>
          <a:bodyPr anchor="ctr">
            <a:spAutoFit/>
          </a:bodyPr>
          <a:lstStyle/>
          <a:p>
            <a:pPr algn="ctr">
              <a:spcBef>
                <a:spcPct val="20000"/>
              </a:spcBef>
              <a:buClr>
                <a:srgbClr val="FF9900"/>
              </a:buClr>
            </a:pPr>
            <a:r>
              <a:rPr lang="en-US" sz="2000" dirty="0">
                <a:latin typeface="Calibri" pitchFamily="34" charset="0"/>
              </a:rPr>
              <a:t>Short-term and long-term residential treatment centers</a:t>
            </a:r>
          </a:p>
        </p:txBody>
      </p:sp>
      <p:sp>
        <p:nvSpPr>
          <p:cNvPr id="145413" name="AutoShape 5"/>
          <p:cNvSpPr>
            <a:spLocks noChangeArrowheads="1"/>
          </p:cNvSpPr>
          <p:nvPr/>
        </p:nvSpPr>
        <p:spPr bwMode="ltGray">
          <a:xfrm>
            <a:off x="2133600" y="4648200"/>
            <a:ext cx="4468813" cy="406400"/>
          </a:xfrm>
          <a:prstGeom prst="flowChartProcess">
            <a:avLst/>
          </a:prstGeom>
          <a:noFill/>
          <a:ln w="9525">
            <a:solidFill>
              <a:schemeClr val="accent2"/>
            </a:solidFill>
            <a:miter lim="800000"/>
            <a:headEnd/>
            <a:tailEnd/>
          </a:ln>
          <a:effectLst/>
        </p:spPr>
        <p:txBody>
          <a:bodyPr wrap="none" anchor="ctr">
            <a:spAutoFit/>
          </a:bodyPr>
          <a:lstStyle/>
          <a:p>
            <a:pPr algn="ctr">
              <a:spcBef>
                <a:spcPct val="20000"/>
              </a:spcBef>
              <a:buClr>
                <a:srgbClr val="FF9900"/>
              </a:buClr>
            </a:pPr>
            <a:r>
              <a:rPr lang="en-US" sz="2000" dirty="0">
                <a:latin typeface="Calibri" pitchFamily="34" charset="0"/>
              </a:rPr>
              <a:t>Hospital inpatient and outpatient centers</a:t>
            </a:r>
          </a:p>
        </p:txBody>
      </p:sp>
      <p:sp>
        <p:nvSpPr>
          <p:cNvPr id="145414" name="AutoShape 6"/>
          <p:cNvSpPr>
            <a:spLocks noChangeArrowheads="1"/>
          </p:cNvSpPr>
          <p:nvPr/>
        </p:nvSpPr>
        <p:spPr bwMode="ltGray">
          <a:xfrm>
            <a:off x="2887663" y="5257800"/>
            <a:ext cx="2674937" cy="406400"/>
          </a:xfrm>
          <a:prstGeom prst="flowChartProcess">
            <a:avLst/>
          </a:prstGeom>
          <a:noFill/>
          <a:ln w="9525">
            <a:solidFill>
              <a:schemeClr val="accent2"/>
            </a:solidFill>
            <a:miter lim="800000"/>
            <a:headEnd/>
            <a:tailEnd/>
          </a:ln>
          <a:effectLst/>
        </p:spPr>
        <p:txBody>
          <a:bodyPr wrap="none" anchor="ctr">
            <a:spAutoFit/>
          </a:bodyPr>
          <a:lstStyle/>
          <a:p>
            <a:pPr algn="ctr">
              <a:spcBef>
                <a:spcPct val="20000"/>
              </a:spcBef>
              <a:buClr>
                <a:srgbClr val="FF9900"/>
              </a:buClr>
            </a:pPr>
            <a:r>
              <a:rPr lang="en-US" sz="2000" dirty="0">
                <a:latin typeface="Calibri" pitchFamily="34" charset="0"/>
              </a:rPr>
              <a:t>State treatment centers</a:t>
            </a:r>
          </a:p>
        </p:txBody>
      </p:sp>
      <p:sp>
        <p:nvSpPr>
          <p:cNvPr id="145415" name="AutoShape 7"/>
          <p:cNvSpPr>
            <a:spLocks noChangeArrowheads="1"/>
          </p:cNvSpPr>
          <p:nvPr/>
        </p:nvSpPr>
        <p:spPr bwMode="ltGray">
          <a:xfrm rot="10800000">
            <a:off x="6705600" y="1600200"/>
            <a:ext cx="2286000" cy="4495800"/>
          </a:xfrm>
          <a:prstGeom prst="curvedRightArrow">
            <a:avLst>
              <a:gd name="adj1" fmla="val 27442"/>
              <a:gd name="adj2" fmla="val 66776"/>
              <a:gd name="adj3" fmla="val 33333"/>
            </a:avLst>
          </a:prstGeom>
          <a:solidFill>
            <a:srgbClr val="CC3300"/>
          </a:solidFill>
          <a:ln w="9525">
            <a:solidFill>
              <a:schemeClr val="bg1"/>
            </a:solidFill>
            <a:miter lim="800000"/>
            <a:headEnd/>
            <a:tailEnd/>
          </a:ln>
          <a:effectLst/>
        </p:spPr>
        <p:txBody>
          <a:bodyPr anchor="ctr">
            <a:spAutoFit/>
          </a:bodyPr>
          <a:lstStyle/>
          <a:p>
            <a:endParaRPr lang="en-US"/>
          </a:p>
        </p:txBody>
      </p:sp>
      <p:sp>
        <p:nvSpPr>
          <p:cNvPr id="145416" name="AutoShape 8"/>
          <p:cNvSpPr>
            <a:spLocks noChangeArrowheads="1"/>
          </p:cNvSpPr>
          <p:nvPr/>
        </p:nvSpPr>
        <p:spPr bwMode="ltGray">
          <a:xfrm rot="408831">
            <a:off x="152400" y="1905000"/>
            <a:ext cx="2286000" cy="4495800"/>
          </a:xfrm>
          <a:prstGeom prst="curvedRightArrow">
            <a:avLst>
              <a:gd name="adj1" fmla="val 27442"/>
              <a:gd name="adj2" fmla="val 66776"/>
              <a:gd name="adj3" fmla="val 33333"/>
            </a:avLst>
          </a:prstGeom>
          <a:solidFill>
            <a:srgbClr val="CC3300">
              <a:alpha val="95000"/>
            </a:srgbClr>
          </a:solidFill>
          <a:ln w="9525">
            <a:solidFill>
              <a:schemeClr val="bg1"/>
            </a:solidFill>
            <a:miter lim="800000"/>
            <a:headEnd/>
            <a:tailEnd/>
          </a:ln>
          <a:effectLst/>
        </p:spPr>
        <p:txBody>
          <a:bodyPr anchor="ctr">
            <a:spAutoFit/>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rrowheads="1"/>
          </p:cNvSpPr>
          <p:nvPr>
            <p:ph type="title"/>
          </p:nvPr>
        </p:nvSpPr>
        <p:spPr/>
        <p:txBody>
          <a:bodyPr/>
          <a:lstStyle/>
          <a:p>
            <a:r>
              <a:rPr lang="en-US" sz="3600" dirty="0" smtClean="0"/>
              <a:t>Key Considerations for Starting SBI Program</a:t>
            </a:r>
          </a:p>
        </p:txBody>
      </p:sp>
      <p:sp>
        <p:nvSpPr>
          <p:cNvPr id="4" name="Content Placeholder 3"/>
          <p:cNvSpPr>
            <a:spLocks noGrp="1"/>
          </p:cNvSpPr>
          <p:nvPr>
            <p:ph sz="half" idx="2"/>
          </p:nvPr>
        </p:nvSpPr>
        <p:spPr/>
        <p:txBody>
          <a:bodyPr/>
          <a:lstStyle/>
          <a:p>
            <a:r>
              <a:rPr lang="en-US" sz="2000" dirty="0" smtClean="0">
                <a:cs typeface="Arial" pitchFamily="34" charset="0"/>
              </a:rPr>
              <a:t>Identify target population and location(s)</a:t>
            </a:r>
          </a:p>
          <a:p>
            <a:endParaRPr lang="en-US" sz="2000" dirty="0" smtClean="0">
              <a:cs typeface="Arial" pitchFamily="34" charset="0"/>
            </a:endParaRPr>
          </a:p>
          <a:p>
            <a:r>
              <a:rPr lang="en-US" sz="2000" dirty="0" smtClean="0">
                <a:cs typeface="Arial" pitchFamily="34" charset="0"/>
              </a:rPr>
              <a:t>Develop a Screening protocol</a:t>
            </a:r>
          </a:p>
          <a:p>
            <a:endParaRPr lang="en-US" sz="2000" dirty="0" smtClean="0">
              <a:cs typeface="Arial" pitchFamily="34" charset="0"/>
            </a:endParaRPr>
          </a:p>
          <a:p>
            <a:r>
              <a:rPr lang="en-US" sz="2000" dirty="0" smtClean="0">
                <a:cs typeface="Arial" pitchFamily="34" charset="0"/>
              </a:rPr>
              <a:t>Develop a Brief Intervention protocol  </a:t>
            </a:r>
          </a:p>
          <a:p>
            <a:endParaRPr lang="en-US" sz="2000" dirty="0" smtClean="0">
              <a:cs typeface="Arial" pitchFamily="34" charset="0"/>
            </a:endParaRPr>
          </a:p>
          <a:p>
            <a:r>
              <a:rPr lang="en-US" sz="2000" dirty="0" smtClean="0">
                <a:cs typeface="Arial" pitchFamily="34" charset="0"/>
              </a:rPr>
              <a:t>Identify staff to monitor and evaluate program (strong QI mgt essential)</a:t>
            </a:r>
          </a:p>
          <a:p>
            <a:endParaRPr lang="en-US" dirty="0"/>
          </a:p>
        </p:txBody>
      </p:sp>
      <p:sp>
        <p:nvSpPr>
          <p:cNvPr id="6" name="Content Placeholder 5"/>
          <p:cNvSpPr>
            <a:spLocks noGrp="1"/>
          </p:cNvSpPr>
          <p:nvPr>
            <p:ph sz="quarter" idx="4"/>
          </p:nvPr>
        </p:nvSpPr>
        <p:spPr>
          <a:xfrm>
            <a:off x="4648200" y="2133600"/>
            <a:ext cx="4041775" cy="3951288"/>
          </a:xfrm>
        </p:spPr>
        <p:txBody>
          <a:bodyPr/>
          <a:lstStyle/>
          <a:p>
            <a:r>
              <a:rPr lang="en-US" sz="2000" dirty="0" smtClean="0">
                <a:latin typeface="Calibri" pitchFamily="34" charset="0"/>
                <a:cs typeface="Arial" pitchFamily="34" charset="0"/>
              </a:rPr>
              <a:t>Reimbursement strategy &amp; considerations</a:t>
            </a:r>
          </a:p>
          <a:p>
            <a:endParaRPr lang="en-US" sz="2000" dirty="0" smtClean="0">
              <a:latin typeface="Calibri" pitchFamily="34" charset="0"/>
              <a:cs typeface="Arial" pitchFamily="34" charset="0"/>
            </a:endParaRPr>
          </a:p>
          <a:p>
            <a:r>
              <a:rPr lang="en-US" sz="2000" dirty="0" smtClean="0">
                <a:latin typeface="Calibri" pitchFamily="34" charset="0"/>
                <a:cs typeface="Arial" pitchFamily="34" charset="0"/>
              </a:rPr>
              <a:t>Staff training needs and supervision </a:t>
            </a:r>
          </a:p>
          <a:p>
            <a:pPr>
              <a:buNone/>
            </a:pPr>
            <a:endParaRPr lang="en-US" sz="2000" dirty="0" smtClean="0">
              <a:cs typeface="Arial" pitchFamily="34" charset="0"/>
            </a:endParaRPr>
          </a:p>
          <a:p>
            <a:r>
              <a:rPr lang="en-US" sz="2000" dirty="0" smtClean="0">
                <a:latin typeface="Calibri" pitchFamily="34" charset="0"/>
                <a:cs typeface="Arial" pitchFamily="34" charset="0"/>
              </a:rPr>
              <a:t>Program “champions” and buy-in from CEO/Admin staff</a:t>
            </a:r>
          </a:p>
          <a:p>
            <a:pPr>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4"/>
          <p:cNvSpPr>
            <a:spLocks noGrp="1" noRot="1" noChangeArrowheads="1"/>
          </p:cNvSpPr>
          <p:nvPr>
            <p:ph type="title" idx="4294967295"/>
          </p:nvPr>
        </p:nvSpPr>
        <p:spPr>
          <a:xfrm>
            <a:off x="457200" y="420688"/>
            <a:ext cx="8229600" cy="742950"/>
          </a:xfrm>
        </p:spPr>
        <p:txBody>
          <a:bodyPr/>
          <a:lstStyle/>
          <a:p>
            <a:r>
              <a:rPr lang="en-US" sz="3600" dirty="0" smtClean="0"/>
              <a:t>Additional Considerations </a:t>
            </a:r>
          </a:p>
        </p:txBody>
      </p:sp>
      <p:sp>
        <p:nvSpPr>
          <p:cNvPr id="153603" name="Rectangle 5"/>
          <p:cNvSpPr>
            <a:spLocks noGrp="1" noChangeArrowheads="1"/>
          </p:cNvSpPr>
          <p:nvPr>
            <p:ph type="body" sz="half" idx="4294967295"/>
          </p:nvPr>
        </p:nvSpPr>
        <p:spPr>
          <a:xfrm>
            <a:off x="1676400" y="1676400"/>
            <a:ext cx="7467600" cy="4724400"/>
          </a:xfrm>
        </p:spPr>
        <p:txBody>
          <a:bodyPr/>
          <a:lstStyle/>
          <a:p>
            <a:pPr>
              <a:lnSpc>
                <a:spcPct val="80000"/>
              </a:lnSpc>
              <a:buFont typeface="Arial" charset="0"/>
              <a:buNone/>
            </a:pPr>
            <a:r>
              <a:rPr lang="en-US" sz="2400" b="1" dirty="0" smtClean="0">
                <a:latin typeface="+mj-lt"/>
                <a:cs typeface="Arial" pitchFamily="34" charset="0"/>
              </a:rPr>
              <a:t>Who Will Do the Screening and Brief Intervention?</a:t>
            </a:r>
          </a:p>
          <a:p>
            <a:pPr>
              <a:lnSpc>
                <a:spcPct val="80000"/>
              </a:lnSpc>
              <a:buFont typeface="Arial" charset="0"/>
              <a:buNone/>
            </a:pPr>
            <a:endParaRPr lang="en-US" sz="2400" b="1" dirty="0" smtClean="0">
              <a:latin typeface="Calibri" pitchFamily="34" charset="0"/>
              <a:cs typeface="Arial" pitchFamily="34" charset="0"/>
            </a:endParaRPr>
          </a:p>
          <a:p>
            <a:pPr>
              <a:lnSpc>
                <a:spcPct val="80000"/>
              </a:lnSpc>
            </a:pPr>
            <a:r>
              <a:rPr lang="en-US" sz="2400" dirty="0" smtClean="0">
                <a:latin typeface="Calibri" pitchFamily="34" charset="0"/>
                <a:cs typeface="Arial" pitchFamily="34" charset="0"/>
              </a:rPr>
              <a:t>“SBIRT” counselors/health educator model</a:t>
            </a:r>
          </a:p>
          <a:p>
            <a:pPr>
              <a:lnSpc>
                <a:spcPct val="80000"/>
              </a:lnSpc>
            </a:pPr>
            <a:r>
              <a:rPr lang="en-US" sz="2400" dirty="0" smtClean="0">
                <a:latin typeface="Calibri" pitchFamily="34" charset="0"/>
                <a:cs typeface="Arial" pitchFamily="34" charset="0"/>
              </a:rPr>
              <a:t>Social Workers</a:t>
            </a:r>
          </a:p>
          <a:p>
            <a:pPr>
              <a:lnSpc>
                <a:spcPct val="80000"/>
              </a:lnSpc>
            </a:pPr>
            <a:r>
              <a:rPr lang="en-US" sz="2400" dirty="0" smtClean="0">
                <a:latin typeface="Calibri" pitchFamily="34" charset="0"/>
                <a:cs typeface="Arial" pitchFamily="34" charset="0"/>
              </a:rPr>
              <a:t>Registered Nurses</a:t>
            </a:r>
          </a:p>
          <a:p>
            <a:pPr>
              <a:lnSpc>
                <a:spcPct val="80000"/>
              </a:lnSpc>
            </a:pPr>
            <a:r>
              <a:rPr lang="en-US" sz="2400" dirty="0" smtClean="0">
                <a:latin typeface="Calibri" pitchFamily="34" charset="0"/>
                <a:cs typeface="Arial" pitchFamily="34" charset="0"/>
              </a:rPr>
              <a:t>Psychologists</a:t>
            </a:r>
          </a:p>
          <a:p>
            <a:pPr>
              <a:lnSpc>
                <a:spcPct val="80000"/>
              </a:lnSpc>
            </a:pPr>
            <a:r>
              <a:rPr lang="en-US" sz="2400" dirty="0" smtClean="0">
                <a:latin typeface="Calibri" pitchFamily="34" charset="0"/>
                <a:cs typeface="Arial" pitchFamily="34" charset="0"/>
              </a:rPr>
              <a:t>Physicians </a:t>
            </a:r>
          </a:p>
          <a:p>
            <a:pPr>
              <a:lnSpc>
                <a:spcPct val="80000"/>
              </a:lnSpc>
            </a:pPr>
            <a:r>
              <a:rPr lang="en-US" sz="2400" dirty="0" smtClean="0">
                <a:latin typeface="Calibri" pitchFamily="34" charset="0"/>
                <a:cs typeface="Arial" pitchFamily="34" charset="0"/>
              </a:rPr>
              <a:t>Dedicated contracted personnel</a:t>
            </a:r>
          </a:p>
          <a:p>
            <a:pPr>
              <a:lnSpc>
                <a:spcPct val="80000"/>
              </a:lnSpc>
              <a:buClr>
                <a:srgbClr val="00248F"/>
              </a:buClr>
            </a:pPr>
            <a:r>
              <a:rPr lang="en-US" sz="2400" dirty="0" smtClean="0">
                <a:latin typeface="Calibri" pitchFamily="34" charset="0"/>
                <a:cs typeface="Arial" pitchFamily="34" charset="0"/>
              </a:rPr>
              <a:t>Medical Assistants </a:t>
            </a:r>
          </a:p>
          <a:p>
            <a:pPr>
              <a:lnSpc>
                <a:spcPct val="80000"/>
              </a:lnSpc>
              <a:buClr>
                <a:srgbClr val="00248F"/>
              </a:buClr>
            </a:pPr>
            <a:r>
              <a:rPr lang="en-US" sz="2400" dirty="0" smtClean="0">
                <a:latin typeface="Calibri" pitchFamily="34" charset="0"/>
                <a:cs typeface="Arial" pitchFamily="34" charset="0"/>
              </a:rPr>
              <a:t>Para-professionals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CDC report – Jan. 2012</a:t>
            </a:r>
            <a:endParaRPr lang="en-US" dirty="0"/>
          </a:p>
        </p:txBody>
      </p:sp>
      <p:sp>
        <p:nvSpPr>
          <p:cNvPr id="3" name="Content Placeholder 2"/>
          <p:cNvSpPr>
            <a:spLocks noGrp="1"/>
          </p:cNvSpPr>
          <p:nvPr>
            <p:ph idx="1"/>
          </p:nvPr>
        </p:nvSpPr>
        <p:spPr>
          <a:xfrm>
            <a:off x="457200" y="1828800"/>
            <a:ext cx="8382000" cy="4800600"/>
          </a:xfrm>
        </p:spPr>
        <p:txBody>
          <a:bodyPr/>
          <a:lstStyle/>
          <a:p>
            <a:r>
              <a:rPr lang="en-US" dirty="0" smtClean="0"/>
              <a:t>One in six Americans binge drinks four times per month</a:t>
            </a:r>
          </a:p>
          <a:p>
            <a:r>
              <a:rPr lang="en-US" dirty="0" smtClean="0"/>
              <a:t>Average number of drinks during binge is 8</a:t>
            </a:r>
          </a:p>
          <a:p>
            <a:r>
              <a:rPr lang="en-US" dirty="0" smtClean="0"/>
              <a:t>40,000 deaths per year (binge-specific)</a:t>
            </a:r>
          </a:p>
          <a:p>
            <a:r>
              <a:rPr lang="en-US" dirty="0" smtClean="0"/>
              <a:t>2006 - $167.7 billion alcohol-related costs </a:t>
            </a:r>
          </a:p>
          <a:p>
            <a:r>
              <a:rPr lang="en-US" dirty="0" smtClean="0"/>
              <a:t>Age group that binge drinks most often – 65+ </a:t>
            </a:r>
          </a:p>
          <a:p>
            <a:r>
              <a:rPr lang="en-US" dirty="0" smtClean="0"/>
              <a:t>Income group with most binge drinkers - $75K+</a:t>
            </a:r>
          </a:p>
          <a:p>
            <a:pPr>
              <a:buNone/>
            </a:pPr>
            <a:r>
              <a:rPr lang="en-US" sz="1800" dirty="0" smtClean="0"/>
              <a:t>CDC Morbidity &amp; Morality Weekly Report, Jan. 10, 2012 Vol. 61</a:t>
            </a:r>
            <a:endParaRPr lang="en-US" sz="1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p:cNvSpPr>
          <p:nvPr>
            <p:ph type="title" idx="4294967295"/>
          </p:nvPr>
        </p:nvSpPr>
        <p:spPr/>
        <p:txBody>
          <a:bodyPr/>
          <a:lstStyle/>
          <a:p>
            <a:r>
              <a:rPr lang="en-US" sz="3200" smtClean="0"/>
              <a:t>Challenges &amp; Lessons Learned</a:t>
            </a:r>
          </a:p>
        </p:txBody>
      </p:sp>
      <p:sp>
        <p:nvSpPr>
          <p:cNvPr id="161795" name="Rectangle 3"/>
          <p:cNvSpPr>
            <a:spLocks noGrp="1"/>
          </p:cNvSpPr>
          <p:nvPr>
            <p:ph type="body" idx="4294967295"/>
          </p:nvPr>
        </p:nvSpPr>
        <p:spPr>
          <a:xfrm>
            <a:off x="990600" y="1447800"/>
            <a:ext cx="7924800" cy="4495800"/>
          </a:xfrm>
        </p:spPr>
        <p:txBody>
          <a:bodyPr/>
          <a:lstStyle/>
          <a:p>
            <a:endParaRPr lang="en-US" sz="2400" dirty="0" smtClean="0">
              <a:latin typeface="Calibri" pitchFamily="34" charset="0"/>
            </a:endParaRPr>
          </a:p>
          <a:p>
            <a:r>
              <a:rPr lang="en-US" sz="2400" dirty="0" smtClean="0">
                <a:latin typeface="Calibri" pitchFamily="34" charset="0"/>
                <a:cs typeface="Arial" pitchFamily="34" charset="0"/>
              </a:rPr>
              <a:t>Buy-in issues from existing medical staff</a:t>
            </a:r>
          </a:p>
          <a:p>
            <a:pPr>
              <a:buNone/>
            </a:pPr>
            <a:endParaRPr lang="en-US" sz="2400" dirty="0" smtClean="0">
              <a:latin typeface="Calibri" pitchFamily="34" charset="0"/>
              <a:cs typeface="Arial" pitchFamily="34" charset="0"/>
            </a:endParaRPr>
          </a:p>
          <a:p>
            <a:r>
              <a:rPr lang="en-US" sz="2400" dirty="0" smtClean="0">
                <a:latin typeface="Calibri" pitchFamily="34" charset="0"/>
                <a:cs typeface="Arial" pitchFamily="34" charset="0"/>
              </a:rPr>
              <a:t>Funding for additional staffing (or train existing staff)</a:t>
            </a:r>
          </a:p>
          <a:p>
            <a:pPr>
              <a:buNone/>
            </a:pPr>
            <a:endParaRPr lang="en-US" sz="2400" dirty="0" smtClean="0">
              <a:latin typeface="Calibri" pitchFamily="34" charset="0"/>
              <a:cs typeface="Arial" pitchFamily="34" charset="0"/>
            </a:endParaRPr>
          </a:p>
          <a:p>
            <a:r>
              <a:rPr lang="en-US" sz="2400" dirty="0" smtClean="0">
                <a:latin typeface="Calibri" pitchFamily="34" charset="0"/>
                <a:cs typeface="Arial" pitchFamily="34" charset="0"/>
              </a:rPr>
              <a:t>Need for management to be supportive and influence implementation</a:t>
            </a:r>
          </a:p>
          <a:p>
            <a:pPr>
              <a:buNone/>
            </a:pPr>
            <a:endParaRPr lang="en-US" sz="2400" dirty="0" smtClean="0">
              <a:latin typeface="Calibri" pitchFamily="34" charset="0"/>
              <a:cs typeface="Arial" pitchFamily="34" charset="0"/>
            </a:endParaRPr>
          </a:p>
          <a:p>
            <a:r>
              <a:rPr lang="en-US" sz="2400" dirty="0" smtClean="0">
                <a:latin typeface="Calibri" pitchFamily="34" charset="0"/>
                <a:cs typeface="Arial" pitchFamily="34" charset="0"/>
              </a:rPr>
              <a:t>Consistent training available for new staff</a:t>
            </a:r>
          </a:p>
          <a:p>
            <a:endParaRPr lang="en-US" sz="2400" dirty="0" smtClean="0"/>
          </a:p>
          <a:p>
            <a:pPr>
              <a:buFont typeface="Arial" charset="0"/>
              <a:buNone/>
            </a:pPr>
            <a:endParaRPr lang="en-US" sz="2400" dirty="0" smtClean="0"/>
          </a:p>
          <a:p>
            <a:pPr>
              <a:buNone/>
            </a:pPr>
            <a:endParaRPr lang="en-US" sz="2400" dirty="0" smtClean="0"/>
          </a:p>
          <a:p>
            <a:endParaRPr lang="en-US" sz="2400"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Resources</a:t>
            </a:r>
            <a:endParaRPr lang="en-US" dirty="0"/>
          </a:p>
        </p:txBody>
      </p:sp>
      <p:sp>
        <p:nvSpPr>
          <p:cNvPr id="3" name="Content Placeholder 2"/>
          <p:cNvSpPr>
            <a:spLocks noGrp="1"/>
          </p:cNvSpPr>
          <p:nvPr>
            <p:ph idx="1"/>
          </p:nvPr>
        </p:nvSpPr>
        <p:spPr>
          <a:xfrm>
            <a:off x="457200" y="2362200"/>
            <a:ext cx="8229600" cy="3763963"/>
          </a:xfrm>
        </p:spPr>
        <p:txBody>
          <a:bodyPr/>
          <a:lstStyle/>
          <a:p>
            <a:r>
              <a:rPr lang="en-US" sz="2400" dirty="0" smtClean="0"/>
              <a:t>Numerous SBIRT grantee websites with training videos, screening protocols, insurance/billing information, toolkits, etc…</a:t>
            </a:r>
          </a:p>
          <a:p>
            <a:endParaRPr lang="en-US" sz="2400" dirty="0" smtClean="0"/>
          </a:p>
          <a:p>
            <a:r>
              <a:rPr lang="en-US" sz="2400" dirty="0" smtClean="0"/>
              <a:t>Addiction Technology Transfer Centers (ATTC) – SAMHSA funded trainings in SBIRT, MI, etc…</a:t>
            </a:r>
          </a:p>
          <a:p>
            <a:pPr>
              <a:buNone/>
            </a:pPr>
            <a:endParaRPr lang="en-US" sz="2400" dirty="0" smtClean="0"/>
          </a:p>
          <a:p>
            <a:r>
              <a:rPr lang="en-US" sz="2400" dirty="0" smtClean="0"/>
              <a:t>Other non-fed funded organizations offering training, resources, etc…</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Questions/Discussion </a:t>
            </a:r>
            <a:endParaRPr lang="en-US" sz="3600" dirty="0"/>
          </a:p>
        </p:txBody>
      </p:sp>
      <p:sp>
        <p:nvSpPr>
          <p:cNvPr id="3" name="Content Placeholder 2"/>
          <p:cNvSpPr>
            <a:spLocks noGrp="1"/>
          </p:cNvSpPr>
          <p:nvPr>
            <p:ph idx="1"/>
          </p:nvPr>
        </p:nvSpPr>
        <p:spPr/>
        <p:txBody>
          <a:bodyPr/>
          <a:lstStyle/>
          <a:p>
            <a:pPr lvl="0" algn="ctr">
              <a:buClr>
                <a:srgbClr val="800000"/>
              </a:buClr>
              <a:buNone/>
            </a:pPr>
            <a:endParaRPr lang="en-US" sz="2400" kern="0" dirty="0" smtClean="0">
              <a:solidFill>
                <a:srgbClr val="000000"/>
              </a:solidFill>
              <a:cs typeface="Arial"/>
            </a:endParaRPr>
          </a:p>
          <a:p>
            <a:pPr>
              <a:buNone/>
            </a:pPr>
            <a:r>
              <a:rPr lang="en-US" dirty="0" smtClean="0"/>
              <a:t>For additional information and resources.</a:t>
            </a:r>
          </a:p>
          <a:p>
            <a:pPr>
              <a:buNone/>
            </a:pPr>
            <a:endParaRPr lang="en-US" dirty="0" smtClean="0"/>
          </a:p>
          <a:p>
            <a:pPr>
              <a:buNone/>
            </a:pPr>
            <a:r>
              <a:rPr lang="en-US" dirty="0" smtClean="0"/>
              <a:t>Contact:  </a:t>
            </a:r>
            <a:r>
              <a:rPr lang="en-US" sz="2400" dirty="0" smtClean="0"/>
              <a:t>April Velasco</a:t>
            </a:r>
          </a:p>
          <a:p>
            <a:pPr>
              <a:buNone/>
            </a:pPr>
            <a:r>
              <a:rPr lang="en-US" sz="2400" dirty="0" smtClean="0"/>
              <a:t>		         212-264-2560</a:t>
            </a:r>
          </a:p>
          <a:p>
            <a:pPr>
              <a:buNone/>
            </a:pPr>
            <a:r>
              <a:rPr lang="en-US" sz="2400" dirty="0" smtClean="0"/>
              <a:t>		         april.velasco@hhs.gov</a:t>
            </a:r>
            <a:endParaRPr lang="en-US" sz="2800" dirty="0" smtClean="0"/>
          </a:p>
          <a:p>
            <a:pPr>
              <a:buNone/>
            </a:pPr>
            <a:r>
              <a:rPr lang="en-US" sz="2800" dirty="0" smtClean="0"/>
              <a:t>			</a:t>
            </a:r>
          </a:p>
          <a:p>
            <a:pPr>
              <a:buNone/>
            </a:pPr>
            <a:endParaRPr lang="en-US" dirty="0" smtClean="0"/>
          </a:p>
          <a:p>
            <a:pPr>
              <a:buNone/>
            </a:pPr>
            <a:endParaRPr lang="en-US" dirty="0"/>
          </a:p>
        </p:txBody>
      </p:sp>
      <p:sp>
        <p:nvSpPr>
          <p:cNvPr id="4" name="Rectangle 3"/>
          <p:cNvSpPr/>
          <p:nvPr/>
        </p:nvSpPr>
        <p:spPr>
          <a:xfrm>
            <a:off x="2286000" y="4038600"/>
            <a:ext cx="4572000" cy="2031325"/>
          </a:xfrm>
          <a:prstGeom prst="rect">
            <a:avLst/>
          </a:prstGeom>
        </p:spPr>
        <p:txBody>
          <a:bodyPr wrap="square">
            <a:spAutoFit/>
          </a:bodyPr>
          <a:lstStyle/>
          <a:p>
            <a:pPr lvl="0">
              <a:buClr>
                <a:srgbClr val="800000"/>
              </a:buClr>
            </a:pPr>
            <a:endParaRPr lang="en-US" kern="0" dirty="0" smtClean="0">
              <a:solidFill>
                <a:srgbClr val="000000"/>
              </a:solidFill>
              <a:latin typeface="Arial"/>
              <a:cs typeface="Arial"/>
              <a:hlinkClick r:id="rId3"/>
            </a:endParaRPr>
          </a:p>
          <a:p>
            <a:pPr lvl="0">
              <a:buClr>
                <a:srgbClr val="800000"/>
              </a:buClr>
            </a:pPr>
            <a:endParaRPr lang="en-US" kern="0" dirty="0" smtClean="0">
              <a:solidFill>
                <a:srgbClr val="000000"/>
              </a:solidFill>
              <a:latin typeface="Arial"/>
              <a:cs typeface="Arial"/>
              <a:hlinkClick r:id="rId3"/>
            </a:endParaRPr>
          </a:p>
          <a:p>
            <a:pPr lvl="0">
              <a:buClr>
                <a:srgbClr val="800000"/>
              </a:buClr>
            </a:pPr>
            <a:endParaRPr lang="en-US" kern="0" dirty="0" smtClean="0">
              <a:solidFill>
                <a:srgbClr val="000000"/>
              </a:solidFill>
              <a:latin typeface="Arial"/>
              <a:cs typeface="Arial"/>
              <a:hlinkClick r:id="rId3"/>
            </a:endParaRPr>
          </a:p>
          <a:p>
            <a:pPr lvl="0">
              <a:buClr>
                <a:srgbClr val="800000"/>
              </a:buClr>
            </a:pPr>
            <a:endParaRPr lang="en-US" kern="0" dirty="0" smtClean="0">
              <a:solidFill>
                <a:srgbClr val="000000"/>
              </a:solidFill>
              <a:latin typeface="Calibri" pitchFamily="34" charset="0"/>
              <a:cs typeface="Arial"/>
              <a:hlinkClick r:id="rId3"/>
            </a:endParaRPr>
          </a:p>
          <a:p>
            <a:pPr lvl="0">
              <a:buClr>
                <a:srgbClr val="800000"/>
              </a:buClr>
            </a:pPr>
            <a:endParaRPr lang="en-US" kern="0" dirty="0" smtClean="0">
              <a:solidFill>
                <a:schemeClr val="bg2">
                  <a:lumMod val="25000"/>
                </a:schemeClr>
              </a:solidFill>
              <a:latin typeface="Calibri" pitchFamily="34" charset="0"/>
              <a:cs typeface="Arial"/>
              <a:hlinkClick r:id="rId4"/>
            </a:endParaRPr>
          </a:p>
          <a:p>
            <a:pPr lvl="0">
              <a:buClr>
                <a:srgbClr val="800000"/>
              </a:buClr>
            </a:pPr>
            <a:endParaRPr lang="en-US" kern="0" dirty="0" smtClean="0">
              <a:solidFill>
                <a:schemeClr val="bg2">
                  <a:lumMod val="25000"/>
                </a:schemeClr>
              </a:solidFill>
              <a:latin typeface="Calibri" pitchFamily="34" charset="0"/>
              <a:cs typeface="Arial"/>
            </a:endParaRPr>
          </a:p>
          <a:p>
            <a:pPr lvl="0">
              <a:buClr>
                <a:srgbClr val="800000"/>
              </a:buClr>
            </a:pPr>
            <a:endParaRPr lang="en-US" kern="0" dirty="0" smtClean="0">
              <a:solidFill>
                <a:schemeClr val="bg2">
                  <a:lumMod val="25000"/>
                </a:schemeClr>
              </a:solidFill>
              <a:latin typeface="Calibri" pitchFamily="34" charset="0"/>
              <a:cs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CDC Report continued – binge drinking responsible for: </a:t>
            </a:r>
            <a:endParaRPr lang="en-US" sz="3600" dirty="0"/>
          </a:p>
        </p:txBody>
      </p:sp>
      <p:sp>
        <p:nvSpPr>
          <p:cNvPr id="3" name="Content Placeholder 2"/>
          <p:cNvSpPr>
            <a:spLocks noGrp="1"/>
          </p:cNvSpPr>
          <p:nvPr>
            <p:ph idx="1"/>
          </p:nvPr>
        </p:nvSpPr>
        <p:spPr/>
        <p:txBody>
          <a:bodyPr/>
          <a:lstStyle/>
          <a:p>
            <a:r>
              <a:rPr lang="en-US" sz="2400" dirty="0" smtClean="0"/>
              <a:t>Risk factor for motor vehicle accidents, violence, suicide, hypertension, heart attack, STDs, unintended pregnancy, FAS, SIDS</a:t>
            </a:r>
          </a:p>
          <a:p>
            <a:r>
              <a:rPr lang="en-US" sz="2400" dirty="0" smtClean="0"/>
              <a:t>85% of all alcohol-impaired driving episodes involved binge drinking (2010)</a:t>
            </a:r>
          </a:p>
          <a:p>
            <a:r>
              <a:rPr lang="en-US" sz="2400" dirty="0" smtClean="0"/>
              <a:t>Accounted for 50% of all alcohol consumed by adults; 90% of youth</a:t>
            </a:r>
          </a:p>
          <a:p>
            <a:r>
              <a:rPr lang="en-US" sz="2400" dirty="0" smtClean="0"/>
              <a:t>Most binge drinkers are </a:t>
            </a:r>
            <a:r>
              <a:rPr lang="en-US" sz="2400" b="1" dirty="0" smtClean="0"/>
              <a:t>not </a:t>
            </a:r>
            <a:r>
              <a:rPr lang="en-US" sz="2400" dirty="0" smtClean="0"/>
              <a:t>dependent</a:t>
            </a:r>
          </a:p>
          <a:p>
            <a:pPr>
              <a:buNone/>
            </a:pPr>
            <a:r>
              <a:rPr lang="en-US" sz="2400" dirty="0" smtClean="0"/>
              <a:t>	</a:t>
            </a:r>
            <a:r>
              <a:rPr lang="en-US" sz="1800" dirty="0" smtClean="0"/>
              <a:t>CDC Morbidity &amp; Morality Weekly Report, Jan. 10, 2012 Vol. 61</a:t>
            </a:r>
          </a:p>
          <a:p>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of SBIRT </a:t>
            </a:r>
            <a:endParaRPr lang="en-US" dirty="0"/>
          </a:p>
        </p:txBody>
      </p:sp>
      <p:sp>
        <p:nvSpPr>
          <p:cNvPr id="3" name="Content Placeholder 2"/>
          <p:cNvSpPr>
            <a:spLocks noGrp="1"/>
          </p:cNvSpPr>
          <p:nvPr>
            <p:ph idx="1"/>
          </p:nvPr>
        </p:nvSpPr>
        <p:spPr>
          <a:xfrm>
            <a:off x="457200" y="1905000"/>
            <a:ext cx="8229600" cy="4297363"/>
          </a:xfrm>
        </p:spPr>
        <p:txBody>
          <a:bodyPr/>
          <a:lstStyle/>
          <a:p>
            <a:pPr marL="0" lvl="0" indent="0" eaLnBrk="1" fontAlgn="auto" hangingPunct="1">
              <a:spcBef>
                <a:spcPts val="0"/>
              </a:spcBef>
              <a:spcAft>
                <a:spcPts val="0"/>
              </a:spcAft>
              <a:buNone/>
              <a:defRPr/>
            </a:pPr>
            <a:r>
              <a:rPr lang="en-US" sz="1800" kern="0" dirty="0" smtClean="0">
                <a:solidFill>
                  <a:sysClr val="windowText" lastClr="000000"/>
                </a:solidFill>
                <a:cs typeface="Arial" charset="0"/>
              </a:rPr>
              <a:t>                                 Dependent </a:t>
            </a:r>
          </a:p>
          <a:p>
            <a:pPr marL="0" lvl="0" indent="0" eaLnBrk="1" fontAlgn="auto" hangingPunct="1">
              <a:spcBef>
                <a:spcPts val="0"/>
              </a:spcBef>
              <a:spcAft>
                <a:spcPts val="0"/>
              </a:spcAft>
              <a:buNone/>
              <a:defRPr/>
            </a:pPr>
            <a:r>
              <a:rPr lang="en-US" sz="1800" kern="0" dirty="0" smtClean="0">
                <a:solidFill>
                  <a:sysClr val="windowText" lastClr="000000"/>
                </a:solidFill>
                <a:cs typeface="Arial" charset="0"/>
              </a:rPr>
              <a:t>                                 Use</a:t>
            </a:r>
          </a:p>
          <a:p>
            <a:pPr>
              <a:buNone/>
            </a:pPr>
            <a:r>
              <a:rPr lang="en-US" dirty="0" smtClean="0"/>
              <a:t> </a:t>
            </a:r>
            <a:endParaRPr lang="en-US" dirty="0"/>
          </a:p>
        </p:txBody>
      </p:sp>
      <p:graphicFrame>
        <p:nvGraphicFramePr>
          <p:cNvPr id="14" name="Diagram 13"/>
          <p:cNvGraphicFramePr/>
          <p:nvPr/>
        </p:nvGraphicFramePr>
        <p:xfrm>
          <a:off x="1600200" y="1905000"/>
          <a:ext cx="5334000" cy="360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9"/>
          <p:cNvSpPr txBox="1">
            <a:spLocks noChangeArrowheads="1"/>
          </p:cNvSpPr>
          <p:nvPr/>
        </p:nvSpPr>
        <p:spPr bwMode="auto">
          <a:xfrm>
            <a:off x="6624638" y="3414713"/>
            <a:ext cx="1928812" cy="369887"/>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Brief Intervention</a:t>
            </a:r>
          </a:p>
        </p:txBody>
      </p:sp>
      <p:sp>
        <p:nvSpPr>
          <p:cNvPr id="16" name="TextBox 10"/>
          <p:cNvSpPr txBox="1">
            <a:spLocks noChangeArrowheads="1"/>
          </p:cNvSpPr>
          <p:nvPr/>
        </p:nvSpPr>
        <p:spPr bwMode="auto">
          <a:xfrm>
            <a:off x="5938838" y="2108200"/>
            <a:ext cx="2378075" cy="646113"/>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Brief Intervention and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Referral to Treatment</a:t>
            </a:r>
          </a:p>
        </p:txBody>
      </p:sp>
      <p:sp>
        <p:nvSpPr>
          <p:cNvPr id="17" name="TextBox 11"/>
          <p:cNvSpPr txBox="1">
            <a:spLocks noChangeArrowheads="1"/>
          </p:cNvSpPr>
          <p:nvPr/>
        </p:nvSpPr>
        <p:spPr bwMode="auto">
          <a:xfrm>
            <a:off x="7539038" y="4546600"/>
            <a:ext cx="1390650" cy="646113"/>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No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Intervention</a:t>
            </a:r>
          </a:p>
        </p:txBody>
      </p:sp>
      <p:sp>
        <p:nvSpPr>
          <p:cNvPr id="19" name="TextBox 13"/>
          <p:cNvSpPr txBox="1">
            <a:spLocks noChangeArrowheads="1"/>
          </p:cNvSpPr>
          <p:nvPr/>
        </p:nvSpPr>
        <p:spPr bwMode="auto">
          <a:xfrm>
            <a:off x="1476375" y="3290888"/>
            <a:ext cx="1262063" cy="646112"/>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Harmful or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Risky Use</a:t>
            </a:r>
          </a:p>
        </p:txBody>
      </p:sp>
      <p:sp>
        <p:nvSpPr>
          <p:cNvPr id="20" name="TextBox 14"/>
          <p:cNvSpPr txBox="1">
            <a:spLocks noChangeArrowheads="1"/>
          </p:cNvSpPr>
          <p:nvPr/>
        </p:nvSpPr>
        <p:spPr bwMode="auto">
          <a:xfrm>
            <a:off x="457200" y="4394200"/>
            <a:ext cx="1595438" cy="646113"/>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Low Risk Use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or Abstention</a:t>
            </a:r>
          </a:p>
        </p:txBody>
      </p:sp>
      <p:sp>
        <p:nvSpPr>
          <p:cNvPr id="21" name="Right Arrow 20"/>
          <p:cNvSpPr/>
          <p:nvPr/>
        </p:nvSpPr>
        <p:spPr>
          <a:xfrm>
            <a:off x="5024438" y="2260600"/>
            <a:ext cx="762000" cy="457200"/>
          </a:xfrm>
          <a:prstGeom prst="rightArrow">
            <a:avLst/>
          </a:prstGeom>
          <a:solidFill>
            <a:srgbClr val="FFCC66"/>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endParaRPr>
          </a:p>
        </p:txBody>
      </p:sp>
      <p:sp>
        <p:nvSpPr>
          <p:cNvPr id="22" name="Right Arrow 21"/>
          <p:cNvSpPr/>
          <p:nvPr/>
        </p:nvSpPr>
        <p:spPr>
          <a:xfrm>
            <a:off x="5786438" y="3403600"/>
            <a:ext cx="762000" cy="457200"/>
          </a:xfrm>
          <a:prstGeom prst="rightArrow">
            <a:avLst/>
          </a:prstGeom>
          <a:solidFill>
            <a:srgbClr val="FF9933"/>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endParaRPr>
          </a:p>
        </p:txBody>
      </p:sp>
      <p:sp>
        <p:nvSpPr>
          <p:cNvPr id="23" name="Right Arrow 22"/>
          <p:cNvSpPr/>
          <p:nvPr/>
        </p:nvSpPr>
        <p:spPr>
          <a:xfrm>
            <a:off x="6700838" y="4699000"/>
            <a:ext cx="762000" cy="457200"/>
          </a:xfrm>
          <a:prstGeom prst="rightArrow">
            <a:avLst/>
          </a:prstGeom>
          <a:solidFill>
            <a:srgbClr val="800000"/>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kern="0" dirty="0" smtClean="0">
                <a:solidFill>
                  <a:srgbClr val="000000"/>
                </a:solidFill>
                <a:latin typeface="Arial"/>
                <a:cs typeface="Arial"/>
              </a:rPr>
              <a:t>What exactly is SBIRT?</a:t>
            </a:r>
            <a:endParaRPr lang="en-US" dirty="0"/>
          </a:p>
        </p:txBody>
      </p:sp>
      <p:sp>
        <p:nvSpPr>
          <p:cNvPr id="3" name="Content Placeholder 2"/>
          <p:cNvSpPr>
            <a:spLocks noGrp="1"/>
          </p:cNvSpPr>
          <p:nvPr>
            <p:ph idx="1"/>
          </p:nvPr>
        </p:nvSpPr>
        <p:spPr/>
        <p:txBody>
          <a:bodyPr/>
          <a:lstStyle/>
          <a:p>
            <a:pPr lvl="0">
              <a:buClr>
                <a:srgbClr val="800000"/>
              </a:buClr>
              <a:buFontTx/>
              <a:buChar char="•"/>
            </a:pPr>
            <a:r>
              <a:rPr lang="en-US" sz="2400" kern="0" dirty="0" smtClean="0">
                <a:solidFill>
                  <a:srgbClr val="000000"/>
                </a:solidFill>
                <a:latin typeface="Calibri" pitchFamily="34" charset="0"/>
                <a:cs typeface="Arial"/>
              </a:rPr>
              <a:t>SBIRT—Screening, Brief Intervention, and Referral to Treatment</a:t>
            </a:r>
          </a:p>
          <a:p>
            <a:pPr lvl="0">
              <a:buClr>
                <a:srgbClr val="800000"/>
              </a:buClr>
              <a:buNone/>
            </a:pPr>
            <a:endParaRPr lang="en-US" sz="2400" kern="0" dirty="0" smtClean="0">
              <a:solidFill>
                <a:srgbClr val="000000"/>
              </a:solidFill>
              <a:latin typeface="Calibri" pitchFamily="34" charset="0"/>
              <a:cs typeface="Arial"/>
            </a:endParaRPr>
          </a:p>
          <a:p>
            <a:pPr lvl="0">
              <a:buClr>
                <a:srgbClr val="800000"/>
              </a:buClr>
              <a:buFontTx/>
              <a:buChar char="•"/>
            </a:pPr>
            <a:r>
              <a:rPr lang="en-US" sz="2400" kern="0" dirty="0" smtClean="0">
                <a:solidFill>
                  <a:srgbClr val="000000"/>
                </a:solidFill>
                <a:latin typeface="Calibri" pitchFamily="34" charset="0"/>
                <a:cs typeface="Arial"/>
              </a:rPr>
              <a:t>Universal screening of patients within medical settings with use of validated screening tools </a:t>
            </a:r>
          </a:p>
          <a:p>
            <a:pPr lvl="0">
              <a:buClr>
                <a:srgbClr val="800000"/>
              </a:buClr>
              <a:buNone/>
            </a:pPr>
            <a:endParaRPr lang="en-US" sz="2400" kern="0" dirty="0" smtClean="0">
              <a:solidFill>
                <a:srgbClr val="000000"/>
              </a:solidFill>
              <a:latin typeface="Calibri" pitchFamily="34" charset="0"/>
              <a:cs typeface="Arial"/>
            </a:endParaRPr>
          </a:p>
          <a:p>
            <a:pPr lvl="0">
              <a:buClr>
                <a:srgbClr val="800000"/>
              </a:buClr>
              <a:buFontTx/>
              <a:buChar char="•"/>
            </a:pPr>
            <a:r>
              <a:rPr lang="en-US" sz="2400" kern="0" dirty="0" smtClean="0">
                <a:solidFill>
                  <a:srgbClr val="000000"/>
                </a:solidFill>
                <a:latin typeface="Calibri" pitchFamily="34" charset="0"/>
                <a:cs typeface="Arial"/>
              </a:rPr>
              <a:t>If screened positive – brief intervention (guided discussion) with medical provider occurs</a:t>
            </a:r>
          </a:p>
          <a:p>
            <a:pPr lvl="0">
              <a:buClr>
                <a:srgbClr val="800000"/>
              </a:buClr>
              <a:buFontTx/>
              <a:buChar char="•"/>
            </a:pPr>
            <a:endParaRPr lang="en-US" sz="2400" kern="0" dirty="0" smtClean="0">
              <a:solidFill>
                <a:srgbClr val="000000"/>
              </a:solidFill>
              <a:latin typeface="Calibri" pitchFamily="34" charset="0"/>
              <a:cs typeface="Arial"/>
            </a:endParaRPr>
          </a:p>
          <a:p>
            <a:pPr lvl="0">
              <a:buClr>
                <a:srgbClr val="800000"/>
              </a:buClr>
              <a:buFontTx/>
              <a:buChar char="•"/>
            </a:pPr>
            <a:r>
              <a:rPr lang="en-US" sz="2400" kern="0" dirty="0" smtClean="0">
                <a:solidFill>
                  <a:srgbClr val="000000"/>
                </a:solidFill>
                <a:latin typeface="Calibri" pitchFamily="34" charset="0"/>
                <a:cs typeface="Arial"/>
              </a:rPr>
              <a:t>If screening reveals dependence – referral to specialty substance abuse treatment provider </a:t>
            </a:r>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609600" y="0"/>
            <a:ext cx="7696200" cy="1143000"/>
          </a:xfrm>
        </p:spPr>
        <p:txBody>
          <a:bodyPr/>
          <a:lstStyle/>
          <a:p>
            <a:pPr>
              <a:lnSpc>
                <a:spcPct val="90000"/>
              </a:lnSpc>
            </a:pPr>
            <a:r>
              <a:rPr lang="en-US" sz="4300" smtClean="0"/>
              <a:t>SBIRT: Primary Care Context</a:t>
            </a:r>
          </a:p>
        </p:txBody>
      </p:sp>
      <p:sp>
        <p:nvSpPr>
          <p:cNvPr id="79875" name="Rectangle 3"/>
          <p:cNvSpPr>
            <a:spLocks noGrp="1" noChangeArrowheads="1"/>
          </p:cNvSpPr>
          <p:nvPr>
            <p:ph type="body" idx="4294967295"/>
          </p:nvPr>
        </p:nvSpPr>
        <p:spPr>
          <a:xfrm>
            <a:off x="990600" y="1371600"/>
            <a:ext cx="7848600" cy="5562600"/>
          </a:xfrm>
        </p:spPr>
        <p:txBody>
          <a:bodyPr/>
          <a:lstStyle/>
          <a:p>
            <a:pPr>
              <a:buClr>
                <a:srgbClr val="EE8E00"/>
              </a:buClr>
              <a:buFont typeface="Wingdings" pitchFamily="2" charset="2"/>
              <a:buChar char="v"/>
            </a:pPr>
            <a:endParaRPr lang="en-US" sz="1800" dirty="0" smtClean="0">
              <a:solidFill>
                <a:srgbClr val="FFFF00"/>
              </a:solidFill>
            </a:endParaRPr>
          </a:p>
          <a:p>
            <a:pPr>
              <a:spcBef>
                <a:spcPct val="0"/>
              </a:spcBef>
              <a:buClr>
                <a:srgbClr val="FF7F15"/>
              </a:buClr>
              <a:buNone/>
            </a:pPr>
            <a:endParaRPr lang="en-US" sz="2400" dirty="0" smtClean="0">
              <a:latin typeface="Calibri" pitchFamily="34" charset="0"/>
            </a:endParaRPr>
          </a:p>
          <a:p>
            <a:pPr>
              <a:spcBef>
                <a:spcPct val="0"/>
              </a:spcBef>
              <a:buClr>
                <a:srgbClr val="FF7F15"/>
              </a:buClr>
              <a:buNone/>
            </a:pPr>
            <a:endParaRPr lang="en-US" sz="2400" dirty="0" smtClean="0">
              <a:latin typeface="Calibri" pitchFamily="34" charset="0"/>
            </a:endParaRPr>
          </a:p>
          <a:p>
            <a:pPr>
              <a:spcBef>
                <a:spcPct val="0"/>
              </a:spcBef>
              <a:buClr>
                <a:srgbClr val="FF7F15"/>
              </a:buClr>
            </a:pPr>
            <a:r>
              <a:rPr lang="en-US" sz="2400" dirty="0" smtClean="0">
                <a:latin typeface="Calibri" pitchFamily="34" charset="0"/>
              </a:rPr>
              <a:t>Takes advantage of the “teachable moment”</a:t>
            </a:r>
          </a:p>
          <a:p>
            <a:pPr>
              <a:spcBef>
                <a:spcPct val="0"/>
              </a:spcBef>
              <a:buClr>
                <a:srgbClr val="FF7F15"/>
              </a:buClr>
              <a:buNone/>
            </a:pPr>
            <a:r>
              <a:rPr lang="en-US" sz="2400" dirty="0" smtClean="0">
                <a:latin typeface="Calibri" pitchFamily="34" charset="0"/>
              </a:rPr>
              <a:t>			</a:t>
            </a:r>
          </a:p>
          <a:p>
            <a:pPr>
              <a:spcBef>
                <a:spcPct val="0"/>
              </a:spcBef>
              <a:buClr>
                <a:srgbClr val="FF7F15"/>
              </a:buClr>
            </a:pPr>
            <a:r>
              <a:rPr lang="en-US" sz="2400" dirty="0" smtClean="0">
                <a:latin typeface="Calibri" pitchFamily="34" charset="0"/>
              </a:rPr>
              <a:t>Patients aren’t seeking treatment but screening opens door for awareness &amp; education  </a:t>
            </a:r>
          </a:p>
          <a:p>
            <a:pPr>
              <a:spcBef>
                <a:spcPct val="0"/>
              </a:spcBef>
              <a:buClr>
                <a:srgbClr val="FF7F15"/>
              </a:buClr>
              <a:buFont typeface="Wingdings" pitchFamily="2" charset="2"/>
              <a:buChar char="§"/>
            </a:pPr>
            <a:endParaRPr lang="en-US" sz="2400" dirty="0" smtClean="0">
              <a:latin typeface="Calibri" pitchFamily="34" charset="0"/>
            </a:endParaRPr>
          </a:p>
          <a:p>
            <a:pPr>
              <a:spcBef>
                <a:spcPct val="0"/>
              </a:spcBef>
              <a:buClr>
                <a:srgbClr val="FF7F15"/>
              </a:buClr>
            </a:pPr>
            <a:r>
              <a:rPr lang="en-US" sz="2400" dirty="0" smtClean="0">
                <a:latin typeface="Calibri" pitchFamily="34" charset="0"/>
              </a:rPr>
              <a:t>Focus on addressing low/moderate risk usage as a preventative approach before addiction occurs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idx="4294967295"/>
          </p:nvPr>
        </p:nvSpPr>
        <p:spPr>
          <a:xfrm>
            <a:off x="762000" y="0"/>
            <a:ext cx="7772400" cy="1066800"/>
          </a:xfrm>
        </p:spPr>
        <p:txBody>
          <a:bodyPr/>
          <a:lstStyle/>
          <a:p>
            <a:r>
              <a:rPr lang="en-US" sz="3200" dirty="0" smtClean="0">
                <a:latin typeface="Tahoma" pitchFamily="34" charset="0"/>
              </a:rPr>
              <a:t>SBIRT Ranked in top ten of prevention services</a:t>
            </a:r>
          </a:p>
        </p:txBody>
      </p:sp>
      <p:sp>
        <p:nvSpPr>
          <p:cNvPr id="76803" name="Rectangle 3"/>
          <p:cNvSpPr>
            <a:spLocks noGrp="1"/>
          </p:cNvSpPr>
          <p:nvPr>
            <p:ph type="body" idx="4294967295"/>
          </p:nvPr>
        </p:nvSpPr>
        <p:spPr>
          <a:xfrm>
            <a:off x="914400" y="1676400"/>
            <a:ext cx="7315200" cy="5029200"/>
          </a:xfrm>
        </p:spPr>
        <p:txBody>
          <a:bodyPr/>
          <a:lstStyle/>
          <a:p>
            <a:pPr marL="381000" indent="-381000">
              <a:lnSpc>
                <a:spcPct val="90000"/>
              </a:lnSpc>
              <a:buFontTx/>
              <a:buAutoNum type="arabicPeriod"/>
            </a:pPr>
            <a:r>
              <a:rPr lang="en-US" sz="2400" dirty="0" smtClean="0"/>
              <a:t>Discuss daily use of aspirin </a:t>
            </a:r>
          </a:p>
          <a:p>
            <a:pPr marL="381000" indent="-381000">
              <a:lnSpc>
                <a:spcPct val="90000"/>
              </a:lnSpc>
              <a:buFontTx/>
              <a:buAutoNum type="arabicPeriod"/>
            </a:pPr>
            <a:r>
              <a:rPr lang="en-US" sz="2400" dirty="0" smtClean="0"/>
              <a:t>Childhood immunization Series</a:t>
            </a:r>
          </a:p>
          <a:p>
            <a:pPr marL="381000" indent="-381000">
              <a:lnSpc>
                <a:spcPct val="90000"/>
              </a:lnSpc>
              <a:buFontTx/>
              <a:buAutoNum type="arabicPeriod"/>
            </a:pPr>
            <a:r>
              <a:rPr lang="en-US" sz="2400" dirty="0" smtClean="0"/>
              <a:t>Tobacco use screening and brief intervention</a:t>
            </a:r>
          </a:p>
          <a:p>
            <a:pPr marL="381000" indent="-381000">
              <a:lnSpc>
                <a:spcPct val="90000"/>
              </a:lnSpc>
              <a:buFontTx/>
              <a:buAutoNum type="arabicPeriod"/>
            </a:pPr>
            <a:r>
              <a:rPr lang="en-US" sz="2400" dirty="0" smtClean="0"/>
              <a:t>Colorectal cancer screening</a:t>
            </a:r>
          </a:p>
          <a:p>
            <a:pPr marL="381000" indent="-381000">
              <a:lnSpc>
                <a:spcPct val="90000"/>
              </a:lnSpc>
              <a:buFontTx/>
              <a:buAutoNum type="arabicPeriod"/>
            </a:pPr>
            <a:r>
              <a:rPr lang="en-US" sz="2400" dirty="0" smtClean="0"/>
              <a:t>Hypertension screening</a:t>
            </a:r>
          </a:p>
          <a:p>
            <a:pPr marL="381000" indent="-381000">
              <a:lnSpc>
                <a:spcPct val="90000"/>
              </a:lnSpc>
              <a:buFontTx/>
              <a:buAutoNum type="arabicPeriod"/>
            </a:pPr>
            <a:r>
              <a:rPr lang="en-US" sz="2400" dirty="0" smtClean="0"/>
              <a:t>Influenza immunization</a:t>
            </a:r>
          </a:p>
          <a:p>
            <a:pPr marL="381000" indent="-381000">
              <a:lnSpc>
                <a:spcPct val="90000"/>
              </a:lnSpc>
              <a:buFontTx/>
              <a:buAutoNum type="arabicPeriod"/>
            </a:pPr>
            <a:r>
              <a:rPr lang="en-US" sz="2400" dirty="0" smtClean="0"/>
              <a:t>Pneumococcal immunization</a:t>
            </a:r>
          </a:p>
          <a:p>
            <a:pPr marL="381000" indent="-381000">
              <a:lnSpc>
                <a:spcPct val="90000"/>
              </a:lnSpc>
              <a:buFontTx/>
              <a:buAutoNum type="arabicPeriod"/>
            </a:pPr>
            <a:r>
              <a:rPr lang="en-US" sz="2400" dirty="0" smtClean="0">
                <a:solidFill>
                  <a:srgbClr val="FF9900"/>
                </a:solidFill>
              </a:rPr>
              <a:t>Problem drinking screening &amp; brief intervention</a:t>
            </a:r>
          </a:p>
          <a:p>
            <a:pPr marL="381000" indent="-381000">
              <a:lnSpc>
                <a:spcPct val="90000"/>
              </a:lnSpc>
              <a:buFontTx/>
              <a:buAutoNum type="arabicPeriod"/>
            </a:pPr>
            <a:r>
              <a:rPr lang="en-US" sz="2400" dirty="0" smtClean="0"/>
              <a:t>Vision screening – adults</a:t>
            </a:r>
          </a:p>
          <a:p>
            <a:pPr marL="381000" indent="-381000">
              <a:lnSpc>
                <a:spcPct val="90000"/>
              </a:lnSpc>
              <a:buFontTx/>
              <a:buAutoNum type="arabicPeriod"/>
            </a:pPr>
            <a:r>
              <a:rPr lang="en-US" sz="2400" dirty="0" smtClean="0"/>
              <a:t>Cervical cancer screening</a:t>
            </a:r>
          </a:p>
          <a:p>
            <a:pPr marL="381000" indent="-381000">
              <a:lnSpc>
                <a:spcPct val="90000"/>
              </a:lnSpc>
              <a:buFontTx/>
              <a:buNone/>
            </a:pPr>
            <a:endParaRPr lang="en-US" sz="2400" dirty="0" smtClean="0"/>
          </a:p>
          <a:p>
            <a:pPr marL="381000" indent="-381000">
              <a:lnSpc>
                <a:spcPct val="90000"/>
              </a:lnSpc>
              <a:buFontTx/>
              <a:buNone/>
            </a:pPr>
            <a:r>
              <a:rPr lang="en-US" sz="1800" i="1" dirty="0" smtClean="0"/>
              <a:t>(Partnership for Prevention – Priorities for America’s Health: </a:t>
            </a:r>
          </a:p>
          <a:p>
            <a:pPr marL="381000" indent="-381000">
              <a:lnSpc>
                <a:spcPct val="90000"/>
              </a:lnSpc>
              <a:buFontTx/>
              <a:buNone/>
            </a:pPr>
            <a:r>
              <a:rPr lang="en-US" sz="1800" i="1" dirty="0" smtClean="0"/>
              <a:t>Capitalizing on Life-Saving, Cost Effective </a:t>
            </a:r>
            <a:r>
              <a:rPr lang="en-US" sz="1800" i="1" dirty="0" err="1" smtClean="0"/>
              <a:t>Prev</a:t>
            </a:r>
            <a:r>
              <a:rPr lang="en-US" sz="1800" i="1" dirty="0" smtClean="0"/>
              <a:t> Services, 2006)</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SBIRT and ACA</a:t>
            </a:r>
            <a:endParaRPr lang="en-US" dirty="0"/>
          </a:p>
        </p:txBody>
      </p:sp>
      <p:sp>
        <p:nvSpPr>
          <p:cNvPr id="7" name="Content Placeholder 6"/>
          <p:cNvSpPr>
            <a:spLocks noGrp="1"/>
          </p:cNvSpPr>
          <p:nvPr>
            <p:ph idx="1"/>
          </p:nvPr>
        </p:nvSpPr>
        <p:spPr/>
        <p:txBody>
          <a:bodyPr/>
          <a:lstStyle/>
          <a:p>
            <a:r>
              <a:rPr lang="en-US" dirty="0" smtClean="0"/>
              <a:t>Taking a closer look at the potential newly insured population post-ACA marketplace enrollment</a:t>
            </a:r>
          </a:p>
          <a:p>
            <a:r>
              <a:rPr lang="en-US" dirty="0" smtClean="0"/>
              <a:t>Prevalence estimates and data</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sz="3200" b="1" dirty="0" smtClean="0">
                <a:latin typeface="Arial" pitchFamily="34" charset="0"/>
                <a:cs typeface="Arial" pitchFamily="34" charset="0"/>
              </a:rPr>
              <a:t>PREVALENCE OF </a:t>
            </a:r>
            <a:r>
              <a:rPr lang="en-US" sz="3200" b="1" i="1" dirty="0" smtClean="0">
                <a:solidFill>
                  <a:schemeClr val="tx2"/>
                </a:solidFill>
                <a:latin typeface="Arial" pitchFamily="34" charset="0"/>
                <a:cs typeface="Arial" pitchFamily="34" charset="0"/>
              </a:rPr>
              <a:t>ANY MENTAL ILLNESS</a:t>
            </a:r>
            <a:r>
              <a:rPr lang="en-US" sz="3200" b="1" i="1" dirty="0" smtClean="0">
                <a:latin typeface="Arial" pitchFamily="34" charset="0"/>
                <a:cs typeface="Arial" pitchFamily="34" charset="0"/>
              </a:rPr>
              <a:t> </a:t>
            </a:r>
            <a:r>
              <a:rPr lang="en-US" sz="3200" b="1" dirty="0" smtClean="0">
                <a:latin typeface="Arial" pitchFamily="34" charset="0"/>
                <a:cs typeface="Arial" pitchFamily="34" charset="0"/>
              </a:rPr>
              <a:t>BY POPULATION</a:t>
            </a:r>
            <a:endParaRPr lang="en-US" sz="3200" b="1" dirty="0">
              <a:latin typeface="Arial" pitchFamily="34" charset="0"/>
              <a:cs typeface="Arial" pitchFamily="34" charset="0"/>
            </a:endParaRPr>
          </a:p>
        </p:txBody>
      </p:sp>
      <p:graphicFrame>
        <p:nvGraphicFramePr>
          <p:cNvPr id="5" name="Chart 4"/>
          <p:cNvGraphicFramePr/>
          <p:nvPr/>
        </p:nvGraphicFramePr>
        <p:xfrm>
          <a:off x="228600" y="1905000"/>
          <a:ext cx="91440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7"/>
          <p:cNvSpPr txBox="1">
            <a:spLocks noChangeArrowheads="1"/>
          </p:cNvSpPr>
          <p:nvPr/>
        </p:nvSpPr>
        <p:spPr bwMode="auto">
          <a:xfrm>
            <a:off x="152400" y="6096000"/>
            <a:ext cx="5257800" cy="646113"/>
          </a:xfrm>
          <a:prstGeom prst="rect">
            <a:avLst/>
          </a:prstGeom>
          <a:noFill/>
          <a:ln w="9525">
            <a:noFill/>
            <a:miter lim="800000"/>
            <a:headEnd/>
            <a:tailEnd/>
          </a:ln>
        </p:spPr>
        <p:txBody>
          <a:bodyPr>
            <a:spAutoFit/>
          </a:bodyPr>
          <a:lstStyle/>
          <a:p>
            <a:r>
              <a:rPr lang="en-US" sz="1200" dirty="0">
                <a:latin typeface="+mj-lt"/>
              </a:rPr>
              <a:t>CI = Confidence Interval</a:t>
            </a:r>
          </a:p>
          <a:p>
            <a:r>
              <a:rPr lang="en-US" sz="1200" dirty="0">
                <a:latin typeface="+mj-lt"/>
              </a:rPr>
              <a:t>Sources: 2008 – </a:t>
            </a:r>
            <a:r>
              <a:rPr lang="en-US" sz="1200" dirty="0" smtClean="0">
                <a:latin typeface="+mj-lt"/>
              </a:rPr>
              <a:t>2011 </a:t>
            </a:r>
            <a:r>
              <a:rPr lang="en-US" sz="1200" dirty="0">
                <a:latin typeface="+mj-lt"/>
              </a:rPr>
              <a:t>National Survey of Drug Use and </a:t>
            </a:r>
            <a:r>
              <a:rPr lang="en-US" sz="1200" dirty="0" smtClean="0">
                <a:latin typeface="+mj-lt"/>
              </a:rPr>
              <a:t>Health, 2011 </a:t>
            </a:r>
            <a:r>
              <a:rPr lang="en-US" sz="1200" dirty="0">
                <a:latin typeface="+mj-lt"/>
              </a:rPr>
              <a:t>American Community Survey</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8&quot;/&gt;&lt;/object&gt;&lt;object type=&quot;3&quot; unique_id=&quot;10005&quot;&gt;&lt;property id=&quot;20148&quot; value=&quot;5&quot;/&gt;&lt;property id=&quot;20300&quot; value=&quot;Slide 2&quot;/&gt;&lt;property id=&quot;20307&quot; value=&quot;256&quot;/&gt;&lt;/object&gt;&lt;object type=&quot;3&quot; unique_id=&quot;10006&quot;&gt;&lt;property id=&quot;20148&quot; value=&quot;5&quot;/&gt;&lt;property id=&quot;20300&quot; value=&quot;Slide 3&quot;/&gt;&lt;property id=&quot;20307&quot; value=&quot;257&quot;/&gt;&lt;/object&gt;&lt;object type=&quot;3&quot; unique_id=&quot;10007&quot;&gt;&lt;property id=&quot;20148&quot; value=&quot;5&quot;/&gt;&lt;property id=&quot;20300&quot; value=&quot;Slide 4&quot;/&gt;&lt;property id=&quot;20307&quot; value=&quot;259&quot;/&gt;&lt;/object&gt;&lt;/object&gt;&lt;/object&gt;&lt;/database&gt;"/>
  <p:tag name="SECTOMILLISECCONVERTED" val="1"/>
</p:tagLst>
</file>

<file path=ppt/theme/theme1.xml><?xml version="1.0" encoding="utf-8"?>
<a:theme xmlns:a="http://schemas.openxmlformats.org/drawingml/2006/main" name="SAMHSA_PPT_Template_508">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SAMHSA_PPT_Template_508</Template>
  <TotalTime>2337</TotalTime>
  <Words>1370</Words>
  <Application>Microsoft Office PowerPoint</Application>
  <PresentationFormat>On-screen Show (4:3)</PresentationFormat>
  <Paragraphs>229</Paragraphs>
  <Slides>22</Slides>
  <Notes>16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SAMHSA_PPT_Template_508</vt:lpstr>
      <vt:lpstr>Screening, Brief Intervention, and Referral to Treatment</vt:lpstr>
      <vt:lpstr>Recent CDC report – Jan. 2012</vt:lpstr>
      <vt:lpstr>CDC Report continued – binge drinking responsible for: </vt:lpstr>
      <vt:lpstr>Focus of SBIRT </vt:lpstr>
      <vt:lpstr>What exactly is SBIRT?</vt:lpstr>
      <vt:lpstr>SBIRT: Primary Care Context</vt:lpstr>
      <vt:lpstr>SBIRT Ranked in top ten of prevention services</vt:lpstr>
      <vt:lpstr>SBIRT and ACA</vt:lpstr>
      <vt:lpstr>PREVALENCE OF ANY MENTAL ILLNESS BY POPULATION</vt:lpstr>
      <vt:lpstr>PREVALENCE OF SUBSTANCE USE DISORDER BY POPULATION</vt:lpstr>
      <vt:lpstr>PREVALENCE OF ANY MENTAL ILLNESS OR SUBSTANCE USE DISORDER BY POPULATION</vt:lpstr>
      <vt:lpstr>PREVALENCE OF ANY MENTAL ILLNESS AND SUBSTANCE USE DISORDER BY POPULATION</vt:lpstr>
      <vt:lpstr>SBIRT Implementation</vt:lpstr>
      <vt:lpstr>Universal Prescreen </vt:lpstr>
      <vt:lpstr>Effective Screening Program Typically Yields…</vt:lpstr>
      <vt:lpstr>Brief Intervention Approach</vt:lpstr>
      <vt:lpstr>Identify Referral Resources</vt:lpstr>
      <vt:lpstr>Key Considerations for Starting SBI Program</vt:lpstr>
      <vt:lpstr>Additional Considerations </vt:lpstr>
      <vt:lpstr>Challenges &amp; Lessons Learned</vt:lpstr>
      <vt:lpstr>Useful Resources</vt:lpstr>
      <vt:lpstr>Questions/Discussion </vt:lpstr>
    </vt:vector>
  </TitlesOfParts>
  <Company>SAMHSA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SAMHSA Powerpoint Template</dc:title>
  <dc:subject>template</dc:subject>
  <dc:creator>DHHS - SAMHSA</dc:creator>
  <cp:keywords>template,powerpoint,samhsa</cp:keywords>
  <cp:lastModifiedBy>Debbie F. Plotnick</cp:lastModifiedBy>
  <cp:revision>228</cp:revision>
  <dcterms:created xsi:type="dcterms:W3CDTF">2011-01-26T16:13:11Z</dcterms:created>
  <dcterms:modified xsi:type="dcterms:W3CDTF">2013-11-25T20:28:07Z</dcterms:modified>
  <cp:category>templates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US English</vt:lpwstr>
  </property>
</Properties>
</file>