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7" r:id="rId2"/>
  </p:sldMasterIdLst>
  <p:notesMasterIdLst>
    <p:notesMasterId r:id="rId31"/>
  </p:notesMasterIdLst>
  <p:handoutMasterIdLst>
    <p:handoutMasterId r:id="rId32"/>
  </p:handoutMasterIdLst>
  <p:sldIdLst>
    <p:sldId id="312" r:id="rId3"/>
    <p:sldId id="272" r:id="rId4"/>
    <p:sldId id="307" r:id="rId5"/>
    <p:sldId id="274" r:id="rId6"/>
    <p:sldId id="275" r:id="rId7"/>
    <p:sldId id="276" r:id="rId8"/>
    <p:sldId id="310" r:id="rId9"/>
    <p:sldId id="278" r:id="rId10"/>
    <p:sldId id="277" r:id="rId11"/>
    <p:sldId id="280" r:id="rId12"/>
    <p:sldId id="281" r:id="rId13"/>
    <p:sldId id="300" r:id="rId14"/>
    <p:sldId id="314" r:id="rId15"/>
    <p:sldId id="315" r:id="rId16"/>
    <p:sldId id="297" r:id="rId17"/>
    <p:sldId id="298" r:id="rId18"/>
    <p:sldId id="284" r:id="rId19"/>
    <p:sldId id="309" r:id="rId20"/>
    <p:sldId id="286" r:id="rId21"/>
    <p:sldId id="287" r:id="rId22"/>
    <p:sldId id="288" r:id="rId23"/>
    <p:sldId id="289" r:id="rId24"/>
    <p:sldId id="290" r:id="rId25"/>
    <p:sldId id="291" r:id="rId26"/>
    <p:sldId id="292" r:id="rId27"/>
    <p:sldId id="293" r:id="rId28"/>
    <p:sldId id="294" r:id="rId29"/>
    <p:sldId id="313" r:id="rId30"/>
  </p:sldIdLst>
  <p:sldSz cx="10058400" cy="7772400"/>
  <p:notesSz cx="7315200" cy="96012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0">
          <p15:clr>
            <a:srgbClr val="A4A3A4"/>
          </p15:clr>
        </p15:guide>
        <p15:guide id="2" pos="310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ttley, Kayla" initials="LK" lastIdx="15" clrIdx="0">
    <p:extLst>
      <p:ext uri="{19B8F6BF-5375-455C-9EA6-DF929625EA0E}">
        <p15:presenceInfo xmlns:p15="http://schemas.microsoft.com/office/powerpoint/2012/main" userId="S-1-5-21-3907193385-291659098-440292948-255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33A6E0"/>
    <a:srgbClr val="3089BD"/>
    <a:srgbClr val="0F162A"/>
    <a:srgbClr val="091D3B"/>
    <a:srgbClr val="EB8E44"/>
    <a:srgbClr val="2EA0DB"/>
    <a:srgbClr val="3B9BC9"/>
    <a:srgbClr val="DF8644"/>
    <a:srgbClr val="929A9E"/>
    <a:srgbClr val="1AC8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6951" autoAdjust="0"/>
  </p:normalViewPr>
  <p:slideViewPr>
    <p:cSldViewPr snapToGrid="0">
      <p:cViewPr varScale="1">
        <p:scale>
          <a:sx n="68" d="100"/>
          <a:sy n="68" d="100"/>
        </p:scale>
        <p:origin x="1698" y="60"/>
      </p:cViewPr>
      <p:guideLst>
        <p:guide orient="horz" pos="2450"/>
        <p:guide pos="3109"/>
      </p:guideLst>
    </p:cSldViewPr>
  </p:slideViewPr>
  <p:outlineViewPr>
    <p:cViewPr>
      <p:scale>
        <a:sx n="33" d="100"/>
        <a:sy n="33" d="100"/>
      </p:scale>
      <p:origin x="0" y="-5664"/>
    </p:cViewPr>
  </p:outlineViewPr>
  <p:notesTextViewPr>
    <p:cViewPr>
      <p:scale>
        <a:sx n="100" d="100"/>
        <a:sy n="100" d="100"/>
      </p:scale>
      <p:origin x="0" y="0"/>
    </p:cViewPr>
  </p:notesTextViewPr>
  <p:sorterViewPr>
    <p:cViewPr>
      <p:scale>
        <a:sx n="100" d="100"/>
        <a:sy n="100" d="100"/>
      </p:scale>
      <p:origin x="0" y="-2318"/>
    </p:cViewPr>
  </p:sorterViewPr>
  <p:notesViewPr>
    <p:cSldViewPr snapToGrid="0">
      <p:cViewPr varScale="1">
        <p:scale>
          <a:sx n="70" d="100"/>
          <a:sy n="70" d="100"/>
        </p:scale>
        <p:origin x="276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625F1-F47D-4659-ACFC-011C656EFF6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FFACBF3-F149-4475-A40C-1D2D421860FE}">
      <dgm:prSet phldrT="[Text]"/>
      <dgm:spPr/>
      <dgm:t>
        <a:bodyPr/>
        <a:lstStyle/>
        <a:p>
          <a:r>
            <a:rPr lang="en-US" dirty="0" smtClean="0"/>
            <a:t>Payer</a:t>
          </a:r>
          <a:endParaRPr lang="en-US" dirty="0"/>
        </a:p>
      </dgm:t>
    </dgm:pt>
    <dgm:pt modelId="{4707640B-93F0-4D37-AF54-33E0F57BC925}" type="parTrans" cxnId="{B286980A-EAA3-49FE-9D8E-DDDEB08E0D6F}">
      <dgm:prSet/>
      <dgm:spPr/>
      <dgm:t>
        <a:bodyPr/>
        <a:lstStyle/>
        <a:p>
          <a:endParaRPr lang="en-US"/>
        </a:p>
      </dgm:t>
    </dgm:pt>
    <dgm:pt modelId="{66F790B5-9A6A-4790-9E60-2D562181CF16}" type="sibTrans" cxnId="{B286980A-EAA3-49FE-9D8E-DDDEB08E0D6F}">
      <dgm:prSet/>
      <dgm:spPr/>
      <dgm:t>
        <a:bodyPr/>
        <a:lstStyle/>
        <a:p>
          <a:endParaRPr lang="en-US"/>
        </a:p>
      </dgm:t>
    </dgm:pt>
    <dgm:pt modelId="{808AFBD1-FADB-4EED-BFCF-2C98EA99F888}">
      <dgm:prSet phldrT="[Text]"/>
      <dgm:spPr/>
      <dgm:t>
        <a:bodyPr/>
        <a:lstStyle/>
        <a:p>
          <a:r>
            <a:rPr lang="en-US" dirty="0" smtClean="0"/>
            <a:t>Provider</a:t>
          </a:r>
          <a:endParaRPr lang="en-US" dirty="0"/>
        </a:p>
      </dgm:t>
    </dgm:pt>
    <dgm:pt modelId="{7EC506D1-2121-4582-B63B-33090AD5FF0D}" type="parTrans" cxnId="{A64FBD50-11CA-4826-8D8C-C440B571EFF3}">
      <dgm:prSet/>
      <dgm:spPr/>
      <dgm:t>
        <a:bodyPr/>
        <a:lstStyle/>
        <a:p>
          <a:endParaRPr lang="en-US"/>
        </a:p>
      </dgm:t>
    </dgm:pt>
    <dgm:pt modelId="{962F492D-E159-45B3-B346-CEA8E4731405}" type="sibTrans" cxnId="{A64FBD50-11CA-4826-8D8C-C440B571EFF3}">
      <dgm:prSet/>
      <dgm:spPr/>
      <dgm:t>
        <a:bodyPr/>
        <a:lstStyle/>
        <a:p>
          <a:endParaRPr lang="en-US"/>
        </a:p>
      </dgm:t>
    </dgm:pt>
    <dgm:pt modelId="{151D3763-097B-4187-B4C0-2637BCAA0895}">
      <dgm:prSet phldrT="[Text]"/>
      <dgm:spPr/>
      <dgm:t>
        <a:bodyPr/>
        <a:lstStyle/>
        <a:p>
          <a:r>
            <a:rPr lang="en-US" dirty="0" smtClean="0"/>
            <a:t>Government</a:t>
          </a:r>
          <a:endParaRPr lang="en-US" dirty="0"/>
        </a:p>
      </dgm:t>
    </dgm:pt>
    <dgm:pt modelId="{F7125E4B-3486-45AC-84DE-4BBF5EDCD3E4}" type="parTrans" cxnId="{A28A0C86-F7BD-4FBC-AD84-CB3E96DD0DAC}">
      <dgm:prSet/>
      <dgm:spPr/>
      <dgm:t>
        <a:bodyPr/>
        <a:lstStyle/>
        <a:p>
          <a:endParaRPr lang="en-US"/>
        </a:p>
      </dgm:t>
    </dgm:pt>
    <dgm:pt modelId="{058B8925-EC33-483B-BBC6-A44D58E2913C}" type="sibTrans" cxnId="{A28A0C86-F7BD-4FBC-AD84-CB3E96DD0DAC}">
      <dgm:prSet/>
      <dgm:spPr/>
      <dgm:t>
        <a:bodyPr/>
        <a:lstStyle/>
        <a:p>
          <a:endParaRPr lang="en-US"/>
        </a:p>
      </dgm:t>
    </dgm:pt>
    <dgm:pt modelId="{72A330B5-41E5-450B-8A69-9BCAFACF50D2}">
      <dgm:prSet phldrT="[Text]"/>
      <dgm:spPr/>
      <dgm:t>
        <a:bodyPr/>
        <a:lstStyle/>
        <a:p>
          <a:r>
            <a:rPr lang="en-US" dirty="0" smtClean="0"/>
            <a:t>Consumer</a:t>
          </a:r>
          <a:endParaRPr lang="en-US" dirty="0"/>
        </a:p>
      </dgm:t>
    </dgm:pt>
    <dgm:pt modelId="{EC670BE5-7DA5-4EC6-B1C4-5977F2A12449}" type="parTrans" cxnId="{995E8A61-6DEC-4076-83A2-2C03F7105C0C}">
      <dgm:prSet/>
      <dgm:spPr/>
      <dgm:t>
        <a:bodyPr/>
        <a:lstStyle/>
        <a:p>
          <a:endParaRPr lang="en-US"/>
        </a:p>
      </dgm:t>
    </dgm:pt>
    <dgm:pt modelId="{9DB57609-47E8-4195-AEE5-97438AD66E17}" type="sibTrans" cxnId="{995E8A61-6DEC-4076-83A2-2C03F7105C0C}">
      <dgm:prSet/>
      <dgm:spPr/>
      <dgm:t>
        <a:bodyPr/>
        <a:lstStyle/>
        <a:p>
          <a:endParaRPr lang="en-US"/>
        </a:p>
      </dgm:t>
    </dgm:pt>
    <dgm:pt modelId="{E9558014-C594-4CFF-92A1-CBEC801EDFD0}">
      <dgm:prSet phldrT="[Text]"/>
      <dgm:spPr/>
      <dgm:t>
        <a:bodyPr/>
        <a:lstStyle/>
        <a:p>
          <a:r>
            <a:rPr lang="en-US" dirty="0" smtClean="0"/>
            <a:t>Provider</a:t>
          </a:r>
          <a:endParaRPr lang="en-US" dirty="0"/>
        </a:p>
      </dgm:t>
    </dgm:pt>
    <dgm:pt modelId="{D806FD8A-F42A-433D-B656-A7D7991D8763}" type="sibTrans" cxnId="{18856956-84D5-4287-9B72-9E8567E1CE6F}">
      <dgm:prSet/>
      <dgm:spPr/>
      <dgm:t>
        <a:bodyPr/>
        <a:lstStyle/>
        <a:p>
          <a:endParaRPr lang="en-US"/>
        </a:p>
      </dgm:t>
    </dgm:pt>
    <dgm:pt modelId="{23A5B64F-9D8D-4F9E-8F95-5A4EE8B9A0C5}" type="parTrans" cxnId="{18856956-84D5-4287-9B72-9E8567E1CE6F}">
      <dgm:prSet/>
      <dgm:spPr/>
      <dgm:t>
        <a:bodyPr/>
        <a:lstStyle/>
        <a:p>
          <a:endParaRPr lang="en-US"/>
        </a:p>
      </dgm:t>
    </dgm:pt>
    <dgm:pt modelId="{7A8095F0-D029-49A6-A5B8-7100275BB610}" type="pres">
      <dgm:prSet presAssocID="{834625F1-F47D-4659-ACFC-011C656EFF63}" presName="cycle" presStyleCnt="0">
        <dgm:presLayoutVars>
          <dgm:dir/>
          <dgm:resizeHandles val="exact"/>
        </dgm:presLayoutVars>
      </dgm:prSet>
      <dgm:spPr/>
      <dgm:t>
        <a:bodyPr/>
        <a:lstStyle/>
        <a:p>
          <a:endParaRPr lang="en-US"/>
        </a:p>
      </dgm:t>
    </dgm:pt>
    <dgm:pt modelId="{1B93B708-CDAF-4A46-A8EE-C146B31F227B}" type="pres">
      <dgm:prSet presAssocID="{0FFACBF3-F149-4475-A40C-1D2D421860FE}" presName="dummy" presStyleCnt="0"/>
      <dgm:spPr/>
    </dgm:pt>
    <dgm:pt modelId="{4A64219D-38EC-4007-8064-476753A3CE4F}" type="pres">
      <dgm:prSet presAssocID="{0FFACBF3-F149-4475-A40C-1D2D421860FE}" presName="node" presStyleLbl="revTx" presStyleIdx="0" presStyleCnt="5">
        <dgm:presLayoutVars>
          <dgm:bulletEnabled val="1"/>
        </dgm:presLayoutVars>
      </dgm:prSet>
      <dgm:spPr/>
      <dgm:t>
        <a:bodyPr/>
        <a:lstStyle/>
        <a:p>
          <a:endParaRPr lang="en-US"/>
        </a:p>
      </dgm:t>
    </dgm:pt>
    <dgm:pt modelId="{1B00A0C2-F128-446A-9CA8-EA9227EDF509}" type="pres">
      <dgm:prSet presAssocID="{66F790B5-9A6A-4790-9E60-2D562181CF16}" presName="sibTrans" presStyleLbl="node1" presStyleIdx="0" presStyleCnt="5"/>
      <dgm:spPr/>
      <dgm:t>
        <a:bodyPr/>
        <a:lstStyle/>
        <a:p>
          <a:endParaRPr lang="en-US"/>
        </a:p>
      </dgm:t>
    </dgm:pt>
    <dgm:pt modelId="{F98926E5-74F3-4DF6-8F16-5A8ED45D2260}" type="pres">
      <dgm:prSet presAssocID="{808AFBD1-FADB-4EED-BFCF-2C98EA99F888}" presName="dummy" presStyleCnt="0"/>
      <dgm:spPr/>
    </dgm:pt>
    <dgm:pt modelId="{0A5415A6-5047-48A1-A9B6-AC6B1EB00662}" type="pres">
      <dgm:prSet presAssocID="{808AFBD1-FADB-4EED-BFCF-2C98EA99F888}" presName="node" presStyleLbl="revTx" presStyleIdx="1" presStyleCnt="5">
        <dgm:presLayoutVars>
          <dgm:bulletEnabled val="1"/>
        </dgm:presLayoutVars>
      </dgm:prSet>
      <dgm:spPr/>
      <dgm:t>
        <a:bodyPr/>
        <a:lstStyle/>
        <a:p>
          <a:endParaRPr lang="en-US"/>
        </a:p>
      </dgm:t>
    </dgm:pt>
    <dgm:pt modelId="{DA069C13-378D-4816-AE72-9764029BA5CA}" type="pres">
      <dgm:prSet presAssocID="{962F492D-E159-45B3-B346-CEA8E4731405}" presName="sibTrans" presStyleLbl="node1" presStyleIdx="1" presStyleCnt="5"/>
      <dgm:spPr/>
      <dgm:t>
        <a:bodyPr/>
        <a:lstStyle/>
        <a:p>
          <a:endParaRPr lang="en-US"/>
        </a:p>
      </dgm:t>
    </dgm:pt>
    <dgm:pt modelId="{A257FBE9-CFA0-4D9F-BAA8-132FD839E73E}" type="pres">
      <dgm:prSet presAssocID="{151D3763-097B-4187-B4C0-2637BCAA0895}" presName="dummy" presStyleCnt="0"/>
      <dgm:spPr/>
    </dgm:pt>
    <dgm:pt modelId="{9987F8CD-59C3-43CE-B991-5C49855DE348}" type="pres">
      <dgm:prSet presAssocID="{151D3763-097B-4187-B4C0-2637BCAA0895}" presName="node" presStyleLbl="revTx" presStyleIdx="2" presStyleCnt="5">
        <dgm:presLayoutVars>
          <dgm:bulletEnabled val="1"/>
        </dgm:presLayoutVars>
      </dgm:prSet>
      <dgm:spPr/>
      <dgm:t>
        <a:bodyPr/>
        <a:lstStyle/>
        <a:p>
          <a:endParaRPr lang="en-US"/>
        </a:p>
      </dgm:t>
    </dgm:pt>
    <dgm:pt modelId="{C1FFFF8C-4600-4000-B1A7-92B3BC396526}" type="pres">
      <dgm:prSet presAssocID="{058B8925-EC33-483B-BBC6-A44D58E2913C}" presName="sibTrans" presStyleLbl="node1" presStyleIdx="2" presStyleCnt="5"/>
      <dgm:spPr/>
      <dgm:t>
        <a:bodyPr/>
        <a:lstStyle/>
        <a:p>
          <a:endParaRPr lang="en-US"/>
        </a:p>
      </dgm:t>
    </dgm:pt>
    <dgm:pt modelId="{2165756A-005B-4B4A-AD89-5057A4C9D72D}" type="pres">
      <dgm:prSet presAssocID="{72A330B5-41E5-450B-8A69-9BCAFACF50D2}" presName="dummy" presStyleCnt="0"/>
      <dgm:spPr/>
    </dgm:pt>
    <dgm:pt modelId="{3E875724-64ED-49FF-B4ED-84B107A7CD1D}" type="pres">
      <dgm:prSet presAssocID="{72A330B5-41E5-450B-8A69-9BCAFACF50D2}" presName="node" presStyleLbl="revTx" presStyleIdx="3" presStyleCnt="5">
        <dgm:presLayoutVars>
          <dgm:bulletEnabled val="1"/>
        </dgm:presLayoutVars>
      </dgm:prSet>
      <dgm:spPr/>
      <dgm:t>
        <a:bodyPr/>
        <a:lstStyle/>
        <a:p>
          <a:endParaRPr lang="en-US"/>
        </a:p>
      </dgm:t>
    </dgm:pt>
    <dgm:pt modelId="{081B8734-1CF2-46D5-89CA-711ED60F12E5}" type="pres">
      <dgm:prSet presAssocID="{9DB57609-47E8-4195-AEE5-97438AD66E17}" presName="sibTrans" presStyleLbl="node1" presStyleIdx="3" presStyleCnt="5"/>
      <dgm:spPr/>
      <dgm:t>
        <a:bodyPr/>
        <a:lstStyle/>
        <a:p>
          <a:endParaRPr lang="en-US"/>
        </a:p>
      </dgm:t>
    </dgm:pt>
    <dgm:pt modelId="{FD841641-3CFC-426C-93EE-0985F2075285}" type="pres">
      <dgm:prSet presAssocID="{E9558014-C594-4CFF-92A1-CBEC801EDFD0}" presName="dummy" presStyleCnt="0"/>
      <dgm:spPr/>
    </dgm:pt>
    <dgm:pt modelId="{3E834524-64E5-4FC3-BD23-2EA0C7188615}" type="pres">
      <dgm:prSet presAssocID="{E9558014-C594-4CFF-92A1-CBEC801EDFD0}" presName="node" presStyleLbl="revTx" presStyleIdx="4" presStyleCnt="5">
        <dgm:presLayoutVars>
          <dgm:bulletEnabled val="1"/>
        </dgm:presLayoutVars>
      </dgm:prSet>
      <dgm:spPr/>
      <dgm:t>
        <a:bodyPr/>
        <a:lstStyle/>
        <a:p>
          <a:endParaRPr lang="en-US"/>
        </a:p>
      </dgm:t>
    </dgm:pt>
    <dgm:pt modelId="{A1636DC4-D9A2-4B86-952B-DDBD0266D63D}" type="pres">
      <dgm:prSet presAssocID="{D806FD8A-F42A-433D-B656-A7D7991D8763}" presName="sibTrans" presStyleLbl="node1" presStyleIdx="4" presStyleCnt="5"/>
      <dgm:spPr/>
      <dgm:t>
        <a:bodyPr/>
        <a:lstStyle/>
        <a:p>
          <a:endParaRPr lang="en-US"/>
        </a:p>
      </dgm:t>
    </dgm:pt>
  </dgm:ptLst>
  <dgm:cxnLst>
    <dgm:cxn modelId="{18856956-84D5-4287-9B72-9E8567E1CE6F}" srcId="{834625F1-F47D-4659-ACFC-011C656EFF63}" destId="{E9558014-C594-4CFF-92A1-CBEC801EDFD0}" srcOrd="4" destOrd="0" parTransId="{23A5B64F-9D8D-4F9E-8F95-5A4EE8B9A0C5}" sibTransId="{D806FD8A-F42A-433D-B656-A7D7991D8763}"/>
    <dgm:cxn modelId="{0FDD7A7E-1801-4C4B-85E3-DF238D123EE8}" type="presOf" srcId="{D806FD8A-F42A-433D-B656-A7D7991D8763}" destId="{A1636DC4-D9A2-4B86-952B-DDBD0266D63D}" srcOrd="0" destOrd="0" presId="urn:microsoft.com/office/officeart/2005/8/layout/cycle1"/>
    <dgm:cxn modelId="{6CC3C93A-C177-4FFA-AC0D-77918E4E4FFE}" type="presOf" srcId="{808AFBD1-FADB-4EED-BFCF-2C98EA99F888}" destId="{0A5415A6-5047-48A1-A9B6-AC6B1EB00662}" srcOrd="0" destOrd="0" presId="urn:microsoft.com/office/officeart/2005/8/layout/cycle1"/>
    <dgm:cxn modelId="{995E8A61-6DEC-4076-83A2-2C03F7105C0C}" srcId="{834625F1-F47D-4659-ACFC-011C656EFF63}" destId="{72A330B5-41E5-450B-8A69-9BCAFACF50D2}" srcOrd="3" destOrd="0" parTransId="{EC670BE5-7DA5-4EC6-B1C4-5977F2A12449}" sibTransId="{9DB57609-47E8-4195-AEE5-97438AD66E17}"/>
    <dgm:cxn modelId="{A28A0C86-F7BD-4FBC-AD84-CB3E96DD0DAC}" srcId="{834625F1-F47D-4659-ACFC-011C656EFF63}" destId="{151D3763-097B-4187-B4C0-2637BCAA0895}" srcOrd="2" destOrd="0" parTransId="{F7125E4B-3486-45AC-84DE-4BBF5EDCD3E4}" sibTransId="{058B8925-EC33-483B-BBC6-A44D58E2913C}"/>
    <dgm:cxn modelId="{1A3205F5-6552-4022-BC7C-53B34767F7F2}" type="presOf" srcId="{834625F1-F47D-4659-ACFC-011C656EFF63}" destId="{7A8095F0-D029-49A6-A5B8-7100275BB610}" srcOrd="0" destOrd="0" presId="urn:microsoft.com/office/officeart/2005/8/layout/cycle1"/>
    <dgm:cxn modelId="{2286AA33-9B96-4B66-8DC5-307C309D0E91}" type="presOf" srcId="{72A330B5-41E5-450B-8A69-9BCAFACF50D2}" destId="{3E875724-64ED-49FF-B4ED-84B107A7CD1D}" srcOrd="0" destOrd="0" presId="urn:microsoft.com/office/officeart/2005/8/layout/cycle1"/>
    <dgm:cxn modelId="{7EA359FB-3392-4124-AD30-C3011CE03E22}" type="presOf" srcId="{962F492D-E159-45B3-B346-CEA8E4731405}" destId="{DA069C13-378D-4816-AE72-9764029BA5CA}" srcOrd="0" destOrd="0" presId="urn:microsoft.com/office/officeart/2005/8/layout/cycle1"/>
    <dgm:cxn modelId="{B8B24813-2D77-4CA2-B6DA-F2DB60B7E773}" type="presOf" srcId="{66F790B5-9A6A-4790-9E60-2D562181CF16}" destId="{1B00A0C2-F128-446A-9CA8-EA9227EDF509}" srcOrd="0" destOrd="0" presId="urn:microsoft.com/office/officeart/2005/8/layout/cycle1"/>
    <dgm:cxn modelId="{B286980A-EAA3-49FE-9D8E-DDDEB08E0D6F}" srcId="{834625F1-F47D-4659-ACFC-011C656EFF63}" destId="{0FFACBF3-F149-4475-A40C-1D2D421860FE}" srcOrd="0" destOrd="0" parTransId="{4707640B-93F0-4D37-AF54-33E0F57BC925}" sibTransId="{66F790B5-9A6A-4790-9E60-2D562181CF16}"/>
    <dgm:cxn modelId="{A64FBD50-11CA-4826-8D8C-C440B571EFF3}" srcId="{834625F1-F47D-4659-ACFC-011C656EFF63}" destId="{808AFBD1-FADB-4EED-BFCF-2C98EA99F888}" srcOrd="1" destOrd="0" parTransId="{7EC506D1-2121-4582-B63B-33090AD5FF0D}" sibTransId="{962F492D-E159-45B3-B346-CEA8E4731405}"/>
    <dgm:cxn modelId="{971D53D5-6945-4C79-AD9E-B8C24B67FEA7}" type="presOf" srcId="{0FFACBF3-F149-4475-A40C-1D2D421860FE}" destId="{4A64219D-38EC-4007-8064-476753A3CE4F}" srcOrd="0" destOrd="0" presId="urn:microsoft.com/office/officeart/2005/8/layout/cycle1"/>
    <dgm:cxn modelId="{2484E881-6ECD-4028-AC21-2FA517A0673C}" type="presOf" srcId="{E9558014-C594-4CFF-92A1-CBEC801EDFD0}" destId="{3E834524-64E5-4FC3-BD23-2EA0C7188615}" srcOrd="0" destOrd="0" presId="urn:microsoft.com/office/officeart/2005/8/layout/cycle1"/>
    <dgm:cxn modelId="{F7E5B526-E7BC-44A8-A4EF-9F289C8F723B}" type="presOf" srcId="{9DB57609-47E8-4195-AEE5-97438AD66E17}" destId="{081B8734-1CF2-46D5-89CA-711ED60F12E5}" srcOrd="0" destOrd="0" presId="urn:microsoft.com/office/officeart/2005/8/layout/cycle1"/>
    <dgm:cxn modelId="{49B5591F-66EB-4B13-A011-1E904BE07712}" type="presOf" srcId="{058B8925-EC33-483B-BBC6-A44D58E2913C}" destId="{C1FFFF8C-4600-4000-B1A7-92B3BC396526}" srcOrd="0" destOrd="0" presId="urn:microsoft.com/office/officeart/2005/8/layout/cycle1"/>
    <dgm:cxn modelId="{3C4B7873-0304-4E55-A1AD-27A025CDCECF}" type="presOf" srcId="{151D3763-097B-4187-B4C0-2637BCAA0895}" destId="{9987F8CD-59C3-43CE-B991-5C49855DE348}" srcOrd="0" destOrd="0" presId="urn:microsoft.com/office/officeart/2005/8/layout/cycle1"/>
    <dgm:cxn modelId="{24A619D3-9847-436C-9170-D435AAD6F86F}" type="presParOf" srcId="{7A8095F0-D029-49A6-A5B8-7100275BB610}" destId="{1B93B708-CDAF-4A46-A8EE-C146B31F227B}" srcOrd="0" destOrd="0" presId="urn:microsoft.com/office/officeart/2005/8/layout/cycle1"/>
    <dgm:cxn modelId="{10B0A3AA-8521-4781-BAEB-D74607042BD7}" type="presParOf" srcId="{7A8095F0-D029-49A6-A5B8-7100275BB610}" destId="{4A64219D-38EC-4007-8064-476753A3CE4F}" srcOrd="1" destOrd="0" presId="urn:microsoft.com/office/officeart/2005/8/layout/cycle1"/>
    <dgm:cxn modelId="{6FDDCA31-1658-40FC-829D-B520732A6C23}" type="presParOf" srcId="{7A8095F0-D029-49A6-A5B8-7100275BB610}" destId="{1B00A0C2-F128-446A-9CA8-EA9227EDF509}" srcOrd="2" destOrd="0" presId="urn:microsoft.com/office/officeart/2005/8/layout/cycle1"/>
    <dgm:cxn modelId="{1C5DAF32-6644-4870-8ACD-041035EDEBB8}" type="presParOf" srcId="{7A8095F0-D029-49A6-A5B8-7100275BB610}" destId="{F98926E5-74F3-4DF6-8F16-5A8ED45D2260}" srcOrd="3" destOrd="0" presId="urn:microsoft.com/office/officeart/2005/8/layout/cycle1"/>
    <dgm:cxn modelId="{867CD562-5601-4653-B52F-43D53EC2DEDB}" type="presParOf" srcId="{7A8095F0-D029-49A6-A5B8-7100275BB610}" destId="{0A5415A6-5047-48A1-A9B6-AC6B1EB00662}" srcOrd="4" destOrd="0" presId="urn:microsoft.com/office/officeart/2005/8/layout/cycle1"/>
    <dgm:cxn modelId="{A3E68FFB-AF1C-4567-9532-425F9800C82D}" type="presParOf" srcId="{7A8095F0-D029-49A6-A5B8-7100275BB610}" destId="{DA069C13-378D-4816-AE72-9764029BA5CA}" srcOrd="5" destOrd="0" presId="urn:microsoft.com/office/officeart/2005/8/layout/cycle1"/>
    <dgm:cxn modelId="{E3CE30FA-C842-4E1E-A9EC-AAFD47FAEB08}" type="presParOf" srcId="{7A8095F0-D029-49A6-A5B8-7100275BB610}" destId="{A257FBE9-CFA0-4D9F-BAA8-132FD839E73E}" srcOrd="6" destOrd="0" presId="urn:microsoft.com/office/officeart/2005/8/layout/cycle1"/>
    <dgm:cxn modelId="{7627A1E0-9505-4CC4-8C46-74BFE0C78524}" type="presParOf" srcId="{7A8095F0-D029-49A6-A5B8-7100275BB610}" destId="{9987F8CD-59C3-43CE-B991-5C49855DE348}" srcOrd="7" destOrd="0" presId="urn:microsoft.com/office/officeart/2005/8/layout/cycle1"/>
    <dgm:cxn modelId="{BDEEF9B0-DF81-4F4E-A306-E73707D4F0D8}" type="presParOf" srcId="{7A8095F0-D029-49A6-A5B8-7100275BB610}" destId="{C1FFFF8C-4600-4000-B1A7-92B3BC396526}" srcOrd="8" destOrd="0" presId="urn:microsoft.com/office/officeart/2005/8/layout/cycle1"/>
    <dgm:cxn modelId="{2894C963-8715-498E-9C15-3A95CCCE52E5}" type="presParOf" srcId="{7A8095F0-D029-49A6-A5B8-7100275BB610}" destId="{2165756A-005B-4B4A-AD89-5057A4C9D72D}" srcOrd="9" destOrd="0" presId="urn:microsoft.com/office/officeart/2005/8/layout/cycle1"/>
    <dgm:cxn modelId="{D4BACEC0-6395-47D9-AC3B-2DB7ED9EA970}" type="presParOf" srcId="{7A8095F0-D029-49A6-A5B8-7100275BB610}" destId="{3E875724-64ED-49FF-B4ED-84B107A7CD1D}" srcOrd="10" destOrd="0" presId="urn:microsoft.com/office/officeart/2005/8/layout/cycle1"/>
    <dgm:cxn modelId="{38FF1D7B-CE4E-46FA-A701-5C95444C7DC0}" type="presParOf" srcId="{7A8095F0-D029-49A6-A5B8-7100275BB610}" destId="{081B8734-1CF2-46D5-89CA-711ED60F12E5}" srcOrd="11" destOrd="0" presId="urn:microsoft.com/office/officeart/2005/8/layout/cycle1"/>
    <dgm:cxn modelId="{2F03D7F8-9CF0-4417-AA52-6C1E029884C1}" type="presParOf" srcId="{7A8095F0-D029-49A6-A5B8-7100275BB610}" destId="{FD841641-3CFC-426C-93EE-0985F2075285}" srcOrd="12" destOrd="0" presId="urn:microsoft.com/office/officeart/2005/8/layout/cycle1"/>
    <dgm:cxn modelId="{39EDCD56-6F21-48E3-A138-07FBB57879FA}" type="presParOf" srcId="{7A8095F0-D029-49A6-A5B8-7100275BB610}" destId="{3E834524-64E5-4FC3-BD23-2EA0C7188615}" srcOrd="13" destOrd="0" presId="urn:microsoft.com/office/officeart/2005/8/layout/cycle1"/>
    <dgm:cxn modelId="{A5F7E2FD-78B6-47E2-9507-B1ECCEFEDA26}" type="presParOf" srcId="{7A8095F0-D029-49A6-A5B8-7100275BB610}" destId="{A1636DC4-D9A2-4B86-952B-DDBD0266D63D}" srcOrd="14"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4219D-38EC-4007-8064-476753A3CE4F}">
      <dsp:nvSpPr>
        <dsp:cNvPr id="0" name=""/>
        <dsp:cNvSpPr/>
      </dsp:nvSpPr>
      <dsp:spPr>
        <a:xfrm>
          <a:off x="1328786" y="11028"/>
          <a:ext cx="380798" cy="38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Payer</a:t>
          </a:r>
          <a:endParaRPr lang="en-US" sz="500" kern="1200" dirty="0"/>
        </a:p>
      </dsp:txBody>
      <dsp:txXfrm>
        <a:off x="1328786" y="11028"/>
        <a:ext cx="380798" cy="380798"/>
      </dsp:txXfrm>
    </dsp:sp>
    <dsp:sp modelId="{1B00A0C2-F128-446A-9CA8-EA9227EDF509}">
      <dsp:nvSpPr>
        <dsp:cNvPr id="0" name=""/>
        <dsp:cNvSpPr/>
      </dsp:nvSpPr>
      <dsp:spPr>
        <a:xfrm>
          <a:off x="433015" y="12"/>
          <a:ext cx="1427716" cy="1427716"/>
        </a:xfrm>
        <a:prstGeom prst="circularArrow">
          <a:avLst>
            <a:gd name="adj1" fmla="val 5201"/>
            <a:gd name="adj2" fmla="val 335975"/>
            <a:gd name="adj3" fmla="val 21292991"/>
            <a:gd name="adj4" fmla="val 1976645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415A6-5047-48A1-A9B6-AC6B1EB00662}">
      <dsp:nvSpPr>
        <dsp:cNvPr id="0" name=""/>
        <dsp:cNvSpPr/>
      </dsp:nvSpPr>
      <dsp:spPr>
        <a:xfrm>
          <a:off x="1558888" y="719207"/>
          <a:ext cx="380798" cy="38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Provider</a:t>
          </a:r>
          <a:endParaRPr lang="en-US" sz="500" kern="1200" dirty="0"/>
        </a:p>
      </dsp:txBody>
      <dsp:txXfrm>
        <a:off x="1558888" y="719207"/>
        <a:ext cx="380798" cy="380798"/>
      </dsp:txXfrm>
    </dsp:sp>
    <dsp:sp modelId="{DA069C13-378D-4816-AE72-9764029BA5CA}">
      <dsp:nvSpPr>
        <dsp:cNvPr id="0" name=""/>
        <dsp:cNvSpPr/>
      </dsp:nvSpPr>
      <dsp:spPr>
        <a:xfrm>
          <a:off x="433015" y="12"/>
          <a:ext cx="1427716" cy="1427716"/>
        </a:xfrm>
        <a:prstGeom prst="circularArrow">
          <a:avLst>
            <a:gd name="adj1" fmla="val 5201"/>
            <a:gd name="adj2" fmla="val 335975"/>
            <a:gd name="adj3" fmla="val 4014438"/>
            <a:gd name="adj4" fmla="val 2253671"/>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7F8CD-59C3-43CE-B991-5C49855DE348}">
      <dsp:nvSpPr>
        <dsp:cNvPr id="0" name=""/>
        <dsp:cNvSpPr/>
      </dsp:nvSpPr>
      <dsp:spPr>
        <a:xfrm>
          <a:off x="956474" y="1156886"/>
          <a:ext cx="380798" cy="38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Government</a:t>
          </a:r>
          <a:endParaRPr lang="en-US" sz="500" kern="1200" dirty="0"/>
        </a:p>
      </dsp:txBody>
      <dsp:txXfrm>
        <a:off x="956474" y="1156886"/>
        <a:ext cx="380798" cy="380798"/>
      </dsp:txXfrm>
    </dsp:sp>
    <dsp:sp modelId="{C1FFFF8C-4600-4000-B1A7-92B3BC396526}">
      <dsp:nvSpPr>
        <dsp:cNvPr id="0" name=""/>
        <dsp:cNvSpPr/>
      </dsp:nvSpPr>
      <dsp:spPr>
        <a:xfrm>
          <a:off x="433015" y="12"/>
          <a:ext cx="1427716" cy="1427716"/>
        </a:xfrm>
        <a:prstGeom prst="circularArrow">
          <a:avLst>
            <a:gd name="adj1" fmla="val 5201"/>
            <a:gd name="adj2" fmla="val 335975"/>
            <a:gd name="adj3" fmla="val 8210354"/>
            <a:gd name="adj4" fmla="val 6449587"/>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75724-64ED-49FF-B4ED-84B107A7CD1D}">
      <dsp:nvSpPr>
        <dsp:cNvPr id="0" name=""/>
        <dsp:cNvSpPr/>
      </dsp:nvSpPr>
      <dsp:spPr>
        <a:xfrm>
          <a:off x="354061" y="719207"/>
          <a:ext cx="380798" cy="38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Consumer</a:t>
          </a:r>
          <a:endParaRPr lang="en-US" sz="500" kern="1200" dirty="0"/>
        </a:p>
      </dsp:txBody>
      <dsp:txXfrm>
        <a:off x="354061" y="719207"/>
        <a:ext cx="380798" cy="380798"/>
      </dsp:txXfrm>
    </dsp:sp>
    <dsp:sp modelId="{081B8734-1CF2-46D5-89CA-711ED60F12E5}">
      <dsp:nvSpPr>
        <dsp:cNvPr id="0" name=""/>
        <dsp:cNvSpPr/>
      </dsp:nvSpPr>
      <dsp:spPr>
        <a:xfrm>
          <a:off x="433015" y="12"/>
          <a:ext cx="1427716" cy="1427716"/>
        </a:xfrm>
        <a:prstGeom prst="circularArrow">
          <a:avLst>
            <a:gd name="adj1" fmla="val 5201"/>
            <a:gd name="adj2" fmla="val 335975"/>
            <a:gd name="adj3" fmla="val 12297567"/>
            <a:gd name="adj4" fmla="val 1077103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34524-64E5-4FC3-BD23-2EA0C7188615}">
      <dsp:nvSpPr>
        <dsp:cNvPr id="0" name=""/>
        <dsp:cNvSpPr/>
      </dsp:nvSpPr>
      <dsp:spPr>
        <a:xfrm>
          <a:off x="584163" y="11028"/>
          <a:ext cx="380798" cy="38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Provider</a:t>
          </a:r>
          <a:endParaRPr lang="en-US" sz="500" kern="1200" dirty="0"/>
        </a:p>
      </dsp:txBody>
      <dsp:txXfrm>
        <a:off x="584163" y="11028"/>
        <a:ext cx="380798" cy="380798"/>
      </dsp:txXfrm>
    </dsp:sp>
    <dsp:sp modelId="{A1636DC4-D9A2-4B86-952B-DDBD0266D63D}">
      <dsp:nvSpPr>
        <dsp:cNvPr id="0" name=""/>
        <dsp:cNvSpPr/>
      </dsp:nvSpPr>
      <dsp:spPr>
        <a:xfrm>
          <a:off x="433015" y="12"/>
          <a:ext cx="1427716" cy="1427716"/>
        </a:xfrm>
        <a:prstGeom prst="circularArrow">
          <a:avLst>
            <a:gd name="adj1" fmla="val 5201"/>
            <a:gd name="adj2" fmla="val 335975"/>
            <a:gd name="adj3" fmla="val 16865428"/>
            <a:gd name="adj4" fmla="val 15198598"/>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3BAE94A3-893D-CA4C-9998-B3688107DB9E}" type="datetimeFigureOut">
              <a:rPr lang="en-US" smtClean="0"/>
              <a:t>2/16/2016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42302A8-B623-004F-9AED-7F0C40469CA2}" type="slidenum">
              <a:rPr lang="en-US" smtClean="0"/>
              <a:t>‹#›</a:t>
            </a:fld>
            <a:endParaRPr lang="en-US"/>
          </a:p>
        </p:txBody>
      </p:sp>
    </p:spTree>
    <p:extLst>
      <p:ext uri="{BB962C8B-B14F-4D97-AF65-F5344CB8AC3E}">
        <p14:creationId xmlns:p14="http://schemas.microsoft.com/office/powerpoint/2010/main" val="3598867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D636AA5-D44C-F548-BDBB-25A1D3EBA578}" type="datetimeFigureOut">
              <a:rPr lang="en-US" smtClean="0"/>
              <a:t>2/16/2016</a:t>
            </a:fld>
            <a:endParaRPr lang="en-US"/>
          </a:p>
        </p:txBody>
      </p:sp>
      <p:sp>
        <p:nvSpPr>
          <p:cNvPr id="4" name="Slide Image Placeholder 3"/>
          <p:cNvSpPr>
            <a:spLocks noGrp="1" noRot="1" noChangeAspect="1"/>
          </p:cNvSpPr>
          <p:nvPr>
            <p:ph type="sldImg" idx="2"/>
          </p:nvPr>
        </p:nvSpPr>
        <p:spPr>
          <a:xfrm>
            <a:off x="1327150" y="720725"/>
            <a:ext cx="46609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AC25381-EC3D-C642-8046-33AE4078DDAA}" type="slidenum">
              <a:rPr lang="en-US" smtClean="0"/>
              <a:t>‹#›</a:t>
            </a:fld>
            <a:endParaRPr lang="en-US"/>
          </a:p>
        </p:txBody>
      </p:sp>
    </p:spTree>
    <p:extLst>
      <p:ext uri="{BB962C8B-B14F-4D97-AF65-F5344CB8AC3E}">
        <p14:creationId xmlns:p14="http://schemas.microsoft.com/office/powerpoint/2010/main" val="1897572382"/>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664"/>
              </a:spcBef>
            </a:pPr>
            <a:endParaRPr lang="en-US" sz="1500" dirty="0"/>
          </a:p>
        </p:txBody>
      </p:sp>
      <p:sp>
        <p:nvSpPr>
          <p:cNvPr id="4" name="Slide Number Placeholder 3"/>
          <p:cNvSpPr>
            <a:spLocks noGrp="1"/>
          </p:cNvSpPr>
          <p:nvPr>
            <p:ph type="sldNum" sz="quarter" idx="10"/>
          </p:nvPr>
        </p:nvSpPr>
        <p:spPr/>
        <p:txBody>
          <a:bodyPr/>
          <a:lstStyle/>
          <a:p>
            <a:fld id="{7AC25381-EC3D-C642-8046-33AE4078DDAA}" type="slidenum">
              <a:rPr lang="en-US" smtClean="0"/>
              <a:t>2</a:t>
            </a:fld>
            <a:endParaRPr lang="en-US"/>
          </a:p>
        </p:txBody>
      </p:sp>
    </p:spTree>
    <p:extLst>
      <p:ext uri="{BB962C8B-B14F-4D97-AF65-F5344CB8AC3E}">
        <p14:creationId xmlns:p14="http://schemas.microsoft.com/office/powerpoint/2010/main" val="289562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6814" lvl="1" indent="-310313">
              <a:lnSpc>
                <a:spcPct val="115000"/>
              </a:lnSpc>
              <a:buFont typeface="+mj-lt"/>
              <a:buAutoNum type="alphaLcPeriod"/>
            </a:pPr>
            <a:r>
              <a:rPr lang="en-US" sz="1500" dirty="0">
                <a:ea typeface="Calibri"/>
                <a:cs typeface="Times New Roman"/>
              </a:rPr>
              <a:t>There are logical reasons why Fee-for-Service is the predominant reimbursement for behavioral health</a:t>
            </a:r>
          </a:p>
          <a:p>
            <a:pPr marL="1241251" lvl="2" indent="-248250">
              <a:lnSpc>
                <a:spcPct val="115000"/>
              </a:lnSpc>
              <a:buFont typeface="+mj-lt"/>
              <a:buAutoNum type="romanLcPeriod"/>
            </a:pPr>
            <a:r>
              <a:rPr lang="en-US" sz="1500" dirty="0">
                <a:ea typeface="Calibri"/>
                <a:cs typeface="Times New Roman"/>
              </a:rPr>
              <a:t>Diagnosis only tells a portion of the situation, but not the full story</a:t>
            </a:r>
          </a:p>
          <a:p>
            <a:pPr marL="1737751" lvl="3" indent="-248250">
              <a:lnSpc>
                <a:spcPct val="115000"/>
              </a:lnSpc>
              <a:buFont typeface="+mj-lt"/>
              <a:buAutoNum type="arabicPeriod"/>
            </a:pPr>
            <a:r>
              <a:rPr lang="en-US" sz="1500" dirty="0">
                <a:ea typeface="Calibri"/>
                <a:cs typeface="Times New Roman"/>
              </a:rPr>
              <a:t>Symptoms matter</a:t>
            </a:r>
          </a:p>
          <a:p>
            <a:pPr marL="1737751" lvl="3" indent="-248250">
              <a:lnSpc>
                <a:spcPct val="115000"/>
              </a:lnSpc>
              <a:buFont typeface="+mj-lt"/>
              <a:buAutoNum type="arabicPeriod"/>
            </a:pPr>
            <a:r>
              <a:rPr lang="en-US" sz="1500" dirty="0">
                <a:ea typeface="Calibri"/>
                <a:cs typeface="Times New Roman"/>
              </a:rPr>
              <a:t>Social supports matter</a:t>
            </a:r>
          </a:p>
          <a:p>
            <a:pPr marL="1241251" lvl="2" indent="-248250">
              <a:lnSpc>
                <a:spcPct val="115000"/>
              </a:lnSpc>
              <a:buFont typeface="+mj-lt"/>
              <a:buAutoNum type="romanLcPeriod"/>
            </a:pPr>
            <a:r>
              <a:rPr lang="en-US" sz="1500" dirty="0">
                <a:ea typeface="Calibri"/>
                <a:cs typeface="Times New Roman"/>
              </a:rPr>
              <a:t>Very few naturally occurring vertically integrated systems of care</a:t>
            </a:r>
          </a:p>
          <a:p>
            <a:pPr marL="1737751" lvl="3" indent="-248250">
              <a:lnSpc>
                <a:spcPct val="115000"/>
              </a:lnSpc>
              <a:buFont typeface="+mj-lt"/>
              <a:buAutoNum type="arabicPeriod"/>
            </a:pPr>
            <a:r>
              <a:rPr lang="en-US" sz="1500" dirty="0">
                <a:ea typeface="Calibri"/>
                <a:cs typeface="Times New Roman"/>
              </a:rPr>
              <a:t>Most providers one or only few services</a:t>
            </a:r>
          </a:p>
          <a:p>
            <a:pPr marL="1737751" lvl="3" indent="-248250">
              <a:lnSpc>
                <a:spcPct val="115000"/>
              </a:lnSpc>
              <a:buFont typeface="+mj-lt"/>
              <a:buAutoNum type="arabicPeriod"/>
            </a:pPr>
            <a:r>
              <a:rPr lang="en-US" sz="1500" dirty="0">
                <a:ea typeface="Calibri"/>
                <a:cs typeface="Times New Roman"/>
              </a:rPr>
              <a:t>Most providers lack the geographic or financial scale to engender alternative payments methodologies</a:t>
            </a:r>
          </a:p>
          <a:p>
            <a:pPr marL="1241251" lvl="2" indent="-248250">
              <a:lnSpc>
                <a:spcPct val="115000"/>
              </a:lnSpc>
              <a:buFont typeface="+mj-lt"/>
              <a:buAutoNum type="romanLcPeriod"/>
            </a:pPr>
            <a:r>
              <a:rPr lang="en-US" sz="1500" dirty="0">
                <a:ea typeface="Calibri"/>
                <a:cs typeface="Times New Roman"/>
              </a:rPr>
              <a:t>Many services are directly provided by governments, which limits opportunity for collaboration</a:t>
            </a:r>
          </a:p>
          <a:p>
            <a:pPr marL="1241251" lvl="2" indent="-248250">
              <a:lnSpc>
                <a:spcPct val="115000"/>
              </a:lnSpc>
              <a:buFont typeface="+mj-lt"/>
              <a:buAutoNum type="romanLcPeriod"/>
            </a:pPr>
            <a:r>
              <a:rPr lang="en-US" sz="1500" dirty="0">
                <a:ea typeface="Calibri"/>
                <a:cs typeface="Times New Roman"/>
              </a:rPr>
              <a:t>Attribution models are tricky because of the fragmented nature of providers and lack of integration between physical health providers and </a:t>
            </a:r>
            <a:endParaRPr lang="en-US" dirty="0"/>
          </a:p>
        </p:txBody>
      </p:sp>
      <p:sp>
        <p:nvSpPr>
          <p:cNvPr id="4" name="Slide Number Placeholder 3"/>
          <p:cNvSpPr>
            <a:spLocks noGrp="1"/>
          </p:cNvSpPr>
          <p:nvPr>
            <p:ph type="sldNum" sz="quarter" idx="10"/>
          </p:nvPr>
        </p:nvSpPr>
        <p:spPr/>
        <p:txBody>
          <a:bodyPr/>
          <a:lstStyle/>
          <a:p>
            <a:fld id="{7AC25381-EC3D-C642-8046-33AE4078DDAA}" type="slidenum">
              <a:rPr lang="en-US" smtClean="0"/>
              <a:t>9</a:t>
            </a:fld>
            <a:endParaRPr lang="en-US"/>
          </a:p>
        </p:txBody>
      </p:sp>
    </p:spTree>
    <p:extLst>
      <p:ext uri="{BB962C8B-B14F-4D97-AF65-F5344CB8AC3E}">
        <p14:creationId xmlns:p14="http://schemas.microsoft.com/office/powerpoint/2010/main" val="2273217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userDrawn="1"/>
        </p:nvSpPr>
        <p:spPr>
          <a:xfrm>
            <a:off x="122135" y="119232"/>
            <a:ext cx="9829800" cy="7543800"/>
          </a:xfrm>
          <a:prstGeom prst="rect">
            <a:avLst/>
          </a:prstGeom>
          <a:solidFill>
            <a:srgbClr val="091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69367" y="4388227"/>
            <a:ext cx="4278817" cy="1385523"/>
          </a:xfrm>
          <a:prstGeom prst="rect">
            <a:avLst/>
          </a:prstGeom>
        </p:spPr>
        <p:txBody>
          <a:bodyPr>
            <a:normAutofit/>
          </a:bodyPr>
          <a:lstStyle>
            <a:lvl1pPr algn="l">
              <a:defRPr sz="34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60230" y="5939846"/>
            <a:ext cx="4287954" cy="1136592"/>
          </a:xfrm>
        </p:spPr>
        <p:txBody>
          <a:bodyPr>
            <a:normAutofit/>
          </a:bodyPr>
          <a:lstStyle>
            <a:lvl1pPr marL="0" indent="0" algn="l">
              <a:buNone/>
              <a:defRPr sz="2000" baseline="0">
                <a:solidFill>
                  <a:srgbClr val="2EA0DB"/>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enter date</a:t>
            </a:r>
            <a:endParaRPr lang="en-US" dirty="0"/>
          </a:p>
        </p:txBody>
      </p:sp>
      <p:pic>
        <p:nvPicPr>
          <p:cNvPr id="4" name="Picture 3" descr="CC-man-30s-with-chil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23" y="111129"/>
            <a:ext cx="3922144" cy="7563129"/>
          </a:xfrm>
          <a:prstGeom prst="rect">
            <a:avLst/>
          </a:prstGeom>
        </p:spPr>
      </p:pic>
    </p:spTree>
    <p:extLst>
      <p:ext uri="{BB962C8B-B14F-4D97-AF65-F5344CB8AC3E}">
        <p14:creationId xmlns:p14="http://schemas.microsoft.com/office/powerpoint/2010/main" val="50553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1">
    <p:spTree>
      <p:nvGrpSpPr>
        <p:cNvPr id="1" name=""/>
        <p:cNvGrpSpPr/>
        <p:nvPr/>
      </p:nvGrpSpPr>
      <p:grpSpPr>
        <a:xfrm>
          <a:off x="0" y="0"/>
          <a:ext cx="0" cy="0"/>
          <a:chOff x="0" y="0"/>
          <a:chExt cx="0" cy="0"/>
        </a:xfrm>
      </p:grpSpPr>
      <p:sp>
        <p:nvSpPr>
          <p:cNvPr id="12" name="Rectangle 11"/>
          <p:cNvSpPr>
            <a:spLocks noChangeAspect="1"/>
          </p:cNvSpPr>
          <p:nvPr userDrawn="1"/>
        </p:nvSpPr>
        <p:spPr>
          <a:xfrm>
            <a:off x="122135" y="119232"/>
            <a:ext cx="9829800" cy="7543800"/>
          </a:xfrm>
          <a:prstGeom prst="rect">
            <a:avLst/>
          </a:prstGeom>
          <a:solidFill>
            <a:srgbClr val="E038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22135" y="7304832"/>
            <a:ext cx="9829800" cy="365760"/>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216970" y="7304832"/>
            <a:ext cx="734966" cy="365760"/>
            <a:chOff x="9304020" y="7304832"/>
            <a:chExt cx="647915" cy="365760"/>
          </a:xfrm>
          <a:solidFill>
            <a:srgbClr val="EB8E44"/>
          </a:solidFill>
        </p:grpSpPr>
        <p:sp>
          <p:nvSpPr>
            <p:cNvPr id="9" name="Parallelogram 8"/>
            <p:cNvSpPr/>
            <p:nvPr userDrawn="1"/>
          </p:nvSpPr>
          <p:spPr>
            <a:xfrm>
              <a:off x="9304020" y="7304832"/>
              <a:ext cx="562622" cy="36576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55881" y="7304832"/>
              <a:ext cx="496054" cy="3657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a:xfrm>
            <a:off x="4856977" y="3106420"/>
            <a:ext cx="4325568" cy="1543685"/>
          </a:xfrm>
          <a:prstGeom prst="rect">
            <a:avLst/>
          </a:prstGeom>
        </p:spPr>
        <p:txBody>
          <a:bodyPr anchor="t">
            <a:normAutofit/>
          </a:bodyPr>
          <a:lstStyle>
            <a:lvl1pPr algn="l">
              <a:defRPr sz="4000" b="1" cap="none">
                <a:solidFill>
                  <a:schemeClr val="bg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77E85DEC-3C54-CC49-B6AA-116CC903AFD3}" type="slidenum">
              <a:rPr lang="en-US" smtClean="0"/>
              <a:t>‹#›</a:t>
            </a:fld>
            <a:endParaRPr lang="en-US"/>
          </a:p>
        </p:txBody>
      </p:sp>
      <p:pic>
        <p:nvPicPr>
          <p:cNvPr id="11" name="Picture 10" descr="BHO-Logo-White-HorizLeft-noTag-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3401" y="7342803"/>
            <a:ext cx="962108" cy="254142"/>
          </a:xfrm>
          <a:prstGeom prst="rect">
            <a:avLst/>
          </a:prstGeom>
        </p:spPr>
      </p:pic>
      <p:pic>
        <p:nvPicPr>
          <p:cNvPr id="5" name="Picture 4" descr="Afam-Woman-Chpt.png"/>
          <p:cNvPicPr>
            <a:picLocks noChangeAspect="1"/>
          </p:cNvPicPr>
          <p:nvPr userDrawn="1"/>
        </p:nvPicPr>
        <p:blipFill rotWithShape="1">
          <a:blip r:embed="rId3">
            <a:extLst>
              <a:ext uri="{28A0092B-C50C-407E-A947-70E740481C1C}">
                <a14:useLocalDpi xmlns:a14="http://schemas.microsoft.com/office/drawing/2010/main" val="0"/>
              </a:ext>
            </a:extLst>
          </a:blip>
          <a:srcRect b="4691"/>
          <a:stretch/>
        </p:blipFill>
        <p:spPr>
          <a:xfrm>
            <a:off x="115190" y="117565"/>
            <a:ext cx="3918146" cy="7189879"/>
          </a:xfrm>
          <a:prstGeom prst="rect">
            <a:avLst/>
          </a:prstGeom>
        </p:spPr>
      </p:pic>
    </p:spTree>
    <p:extLst>
      <p:ext uri="{BB962C8B-B14F-4D97-AF65-F5344CB8AC3E}">
        <p14:creationId xmlns:p14="http://schemas.microsoft.com/office/powerpoint/2010/main" val="395161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1" name="Rectangle 20"/>
          <p:cNvSpPr/>
          <p:nvPr userDrawn="1"/>
        </p:nvSpPr>
        <p:spPr>
          <a:xfrm>
            <a:off x="122135" y="1042462"/>
            <a:ext cx="9829800" cy="6260270"/>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122135" y="7304832"/>
            <a:ext cx="9829800" cy="365760"/>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9216970" y="7304832"/>
            <a:ext cx="734966" cy="365760"/>
            <a:chOff x="9304020" y="7304832"/>
            <a:chExt cx="647915" cy="365760"/>
          </a:xfrm>
          <a:solidFill>
            <a:srgbClr val="EB8E44"/>
          </a:solidFill>
        </p:grpSpPr>
        <p:sp>
          <p:nvSpPr>
            <p:cNvPr id="23" name="Parallelogram 22"/>
            <p:cNvSpPr/>
            <p:nvPr userDrawn="1"/>
          </p:nvSpPr>
          <p:spPr>
            <a:xfrm>
              <a:off x="9304020" y="7304832"/>
              <a:ext cx="562622" cy="36576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9455881" y="7304832"/>
              <a:ext cx="496054" cy="3657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userDrawn="1"/>
        </p:nvSpPr>
        <p:spPr>
          <a:xfrm>
            <a:off x="122135" y="119383"/>
            <a:ext cx="9829800" cy="923079"/>
          </a:xfrm>
          <a:prstGeom prst="rect">
            <a:avLst/>
          </a:prstGeom>
          <a:solidFill>
            <a:srgbClr val="091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HO-Logo-White-HorizLeft-noTag-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3401" y="7342803"/>
            <a:ext cx="962108" cy="254142"/>
          </a:xfrm>
          <a:prstGeom prst="rect">
            <a:avLst/>
          </a:prstGeom>
        </p:spPr>
      </p:pic>
      <p:grpSp>
        <p:nvGrpSpPr>
          <p:cNvPr id="11" name="Group 10"/>
          <p:cNvGrpSpPr/>
          <p:nvPr userDrawn="1"/>
        </p:nvGrpSpPr>
        <p:grpSpPr>
          <a:xfrm>
            <a:off x="122135" y="1042462"/>
            <a:ext cx="9829800" cy="57401"/>
            <a:chOff x="229456" y="5306734"/>
            <a:chExt cx="9594375" cy="57401"/>
          </a:xfrm>
        </p:grpSpPr>
        <p:sp>
          <p:nvSpPr>
            <p:cNvPr id="12" name="Rectangle 11"/>
            <p:cNvSpPr/>
            <p:nvPr userDrawn="1"/>
          </p:nvSpPr>
          <p:spPr>
            <a:xfrm>
              <a:off x="229456" y="5306734"/>
              <a:ext cx="1140913" cy="57401"/>
            </a:xfrm>
            <a:prstGeom prst="rect">
              <a:avLst/>
            </a:prstGeom>
            <a:solidFill>
              <a:srgbClr val="E850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370369" y="5306734"/>
              <a:ext cx="5449531" cy="57401"/>
            </a:xfrm>
            <a:prstGeom prst="rect">
              <a:avLst/>
            </a:prstGeom>
            <a:solidFill>
              <a:srgbClr val="EB8E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819901" y="5306734"/>
              <a:ext cx="3003930" cy="57401"/>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21920" y="365760"/>
            <a:ext cx="9824720" cy="640080"/>
          </a:xfrm>
          <a:prstGeom prst="rect">
            <a:avLst/>
          </a:prstGeom>
        </p:spPr>
        <p:txBody>
          <a:bodyPr>
            <a:normAutofit/>
          </a:bodyPr>
          <a:lstStyle>
            <a:lvl1pPr>
              <a:lnSpc>
                <a:spcPct val="90000"/>
              </a:lnSpc>
              <a:defRPr sz="2600" baseline="0">
                <a:solidFill>
                  <a:srgbClr val="FFFFFF"/>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77E85DEC-3C54-CC49-B6AA-116CC903AFD3}" type="slidenum">
              <a:rPr lang="en-US" smtClean="0"/>
              <a:pPr/>
              <a:t>‹#›</a:t>
            </a:fld>
            <a:endParaRPr lang="en-US"/>
          </a:p>
        </p:txBody>
      </p:sp>
      <p:sp>
        <p:nvSpPr>
          <p:cNvPr id="18" name="Content Placeholder 2"/>
          <p:cNvSpPr>
            <a:spLocks noGrp="1"/>
          </p:cNvSpPr>
          <p:nvPr>
            <p:ph idx="1"/>
          </p:nvPr>
        </p:nvSpPr>
        <p:spPr>
          <a:xfrm>
            <a:off x="502920" y="1305578"/>
            <a:ext cx="9052560" cy="5670754"/>
          </a:xfrm>
        </p:spPr>
        <p:txBody>
          <a:bodyPr/>
          <a:lstStyle>
            <a:lvl1pPr>
              <a:lnSpc>
                <a:spcPct val="110000"/>
              </a:lnSpc>
              <a:defRPr/>
            </a:lvl1pPr>
            <a:lvl2pPr>
              <a:lnSpc>
                <a:spcPct val="110000"/>
              </a:lnSpc>
              <a:defRPr/>
            </a:lvl2pPr>
            <a:lvl3pPr>
              <a:lnSpc>
                <a:spcPct val="110000"/>
              </a:lnSpc>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7969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hank You Slide">
    <p:spTree>
      <p:nvGrpSpPr>
        <p:cNvPr id="1" name=""/>
        <p:cNvGrpSpPr/>
        <p:nvPr/>
      </p:nvGrpSpPr>
      <p:grpSpPr>
        <a:xfrm>
          <a:off x="0" y="0"/>
          <a:ext cx="0" cy="0"/>
          <a:chOff x="0" y="0"/>
          <a:chExt cx="0" cy="0"/>
        </a:xfrm>
      </p:grpSpPr>
      <p:sp>
        <p:nvSpPr>
          <p:cNvPr id="10" name="Rectangle 9"/>
          <p:cNvSpPr/>
          <p:nvPr userDrawn="1"/>
        </p:nvSpPr>
        <p:spPr>
          <a:xfrm>
            <a:off x="122135" y="101621"/>
            <a:ext cx="9829800" cy="7201111"/>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122135" y="7304832"/>
            <a:ext cx="9829800" cy="365760"/>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9216970" y="7304832"/>
            <a:ext cx="734966" cy="365760"/>
            <a:chOff x="9304020" y="7304832"/>
            <a:chExt cx="647915" cy="365760"/>
          </a:xfrm>
          <a:solidFill>
            <a:srgbClr val="EB8E44"/>
          </a:solidFill>
        </p:grpSpPr>
        <p:sp>
          <p:nvSpPr>
            <p:cNvPr id="7" name="Parallelogram 6"/>
            <p:cNvSpPr/>
            <p:nvPr userDrawn="1"/>
          </p:nvSpPr>
          <p:spPr>
            <a:xfrm>
              <a:off x="9304020" y="7304832"/>
              <a:ext cx="562622" cy="36576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9455881" y="7304832"/>
              <a:ext cx="496054" cy="3657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descr="BHO-Logo-White-HorizLeft-noTag-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3401" y="7342803"/>
            <a:ext cx="962108" cy="254142"/>
          </a:xfrm>
          <a:prstGeom prst="rect">
            <a:avLst/>
          </a:prstGeom>
        </p:spPr>
      </p:pic>
      <p:sp>
        <p:nvSpPr>
          <p:cNvPr id="4" name="Slide Number Placeholder 3"/>
          <p:cNvSpPr>
            <a:spLocks noGrp="1"/>
          </p:cNvSpPr>
          <p:nvPr>
            <p:ph type="sldNum" sz="quarter" idx="12"/>
          </p:nvPr>
        </p:nvSpPr>
        <p:spPr/>
        <p:txBody>
          <a:bodyPr/>
          <a:lstStyle/>
          <a:p>
            <a:fld id="{77E85DEC-3C54-CC49-B6AA-116CC903AFD3}" type="slidenum">
              <a:rPr lang="en-US" smtClean="0"/>
              <a:t>‹#›</a:t>
            </a:fld>
            <a:endParaRPr lang="en-US"/>
          </a:p>
        </p:txBody>
      </p:sp>
      <p:grpSp>
        <p:nvGrpSpPr>
          <p:cNvPr id="11" name="Group 10"/>
          <p:cNvGrpSpPr/>
          <p:nvPr userDrawn="1"/>
        </p:nvGrpSpPr>
        <p:grpSpPr>
          <a:xfrm>
            <a:off x="122135" y="5269015"/>
            <a:ext cx="9829800" cy="57401"/>
            <a:chOff x="229456" y="5306734"/>
            <a:chExt cx="9594375" cy="57401"/>
          </a:xfrm>
        </p:grpSpPr>
        <p:sp>
          <p:nvSpPr>
            <p:cNvPr id="12" name="Rectangle 11"/>
            <p:cNvSpPr/>
            <p:nvPr userDrawn="1"/>
          </p:nvSpPr>
          <p:spPr>
            <a:xfrm>
              <a:off x="229456" y="5306734"/>
              <a:ext cx="1140913" cy="57401"/>
            </a:xfrm>
            <a:prstGeom prst="rect">
              <a:avLst/>
            </a:prstGeom>
            <a:solidFill>
              <a:srgbClr val="E850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370369" y="5306734"/>
              <a:ext cx="5449531" cy="57401"/>
            </a:xfrm>
            <a:prstGeom prst="rect">
              <a:avLst/>
            </a:prstGeom>
            <a:solidFill>
              <a:srgbClr val="EB8E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819901" y="5306734"/>
              <a:ext cx="3003930" cy="57401"/>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989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Chapter Slide-1">
    <p:spTree>
      <p:nvGrpSpPr>
        <p:cNvPr id="1" name=""/>
        <p:cNvGrpSpPr/>
        <p:nvPr/>
      </p:nvGrpSpPr>
      <p:grpSpPr>
        <a:xfrm>
          <a:off x="0" y="0"/>
          <a:ext cx="0" cy="0"/>
          <a:chOff x="0" y="0"/>
          <a:chExt cx="0" cy="0"/>
        </a:xfrm>
      </p:grpSpPr>
      <p:sp>
        <p:nvSpPr>
          <p:cNvPr id="13" name="Rectangle 12"/>
          <p:cNvSpPr>
            <a:spLocks noChangeAspect="1"/>
          </p:cNvSpPr>
          <p:nvPr userDrawn="1"/>
        </p:nvSpPr>
        <p:spPr>
          <a:xfrm>
            <a:off x="122135" y="119232"/>
            <a:ext cx="9829800" cy="7543800"/>
          </a:xfrm>
          <a:prstGeom prst="rect">
            <a:avLst/>
          </a:prstGeom>
          <a:solidFill>
            <a:srgbClr val="0915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22135" y="7304832"/>
            <a:ext cx="9829800" cy="365760"/>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216970" y="7304832"/>
            <a:ext cx="734966" cy="365760"/>
            <a:chOff x="9304020" y="7304832"/>
            <a:chExt cx="647915" cy="365760"/>
          </a:xfrm>
          <a:solidFill>
            <a:srgbClr val="EB8E44"/>
          </a:solidFill>
        </p:grpSpPr>
        <p:sp>
          <p:nvSpPr>
            <p:cNvPr id="9" name="Parallelogram 8"/>
            <p:cNvSpPr/>
            <p:nvPr userDrawn="1"/>
          </p:nvSpPr>
          <p:spPr>
            <a:xfrm>
              <a:off x="9304020" y="7304832"/>
              <a:ext cx="562622" cy="36576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55881" y="7304832"/>
              <a:ext cx="496054" cy="3657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a:xfrm>
            <a:off x="4856977" y="3106420"/>
            <a:ext cx="4325568" cy="1543685"/>
          </a:xfrm>
          <a:prstGeom prst="rect">
            <a:avLst/>
          </a:prstGeom>
        </p:spPr>
        <p:txBody>
          <a:bodyPr anchor="t">
            <a:normAutofit/>
          </a:bodyPr>
          <a:lstStyle>
            <a:lvl1pPr algn="l">
              <a:defRPr sz="4000" b="1" cap="none">
                <a:solidFill>
                  <a:schemeClr val="bg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77E85DEC-3C54-CC49-B6AA-116CC903AFD3}" type="slidenum">
              <a:rPr lang="en-US" smtClean="0"/>
              <a:t>‹#›</a:t>
            </a:fld>
            <a:endParaRPr lang="en-US"/>
          </a:p>
        </p:txBody>
      </p:sp>
      <p:pic>
        <p:nvPicPr>
          <p:cNvPr id="11" name="Picture 10" descr="BHO-Logo-White-HorizLeft-noTag-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3401" y="7342803"/>
            <a:ext cx="962108" cy="25414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35" y="117565"/>
            <a:ext cx="3734323" cy="7189878"/>
          </a:xfrm>
          <a:prstGeom prst="rect">
            <a:avLst/>
          </a:prstGeom>
        </p:spPr>
      </p:pic>
    </p:spTree>
    <p:extLst>
      <p:ext uri="{BB962C8B-B14F-4D97-AF65-F5344CB8AC3E}">
        <p14:creationId xmlns:p14="http://schemas.microsoft.com/office/powerpoint/2010/main" val="190142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a:spLocks noChangeAspect="1"/>
          </p:cNvSpPr>
          <p:nvPr userDrawn="1"/>
        </p:nvSpPr>
        <p:spPr>
          <a:xfrm>
            <a:off x="122135" y="119232"/>
            <a:ext cx="9829800" cy="7543800"/>
          </a:xfrm>
          <a:prstGeom prst="rect">
            <a:avLst/>
          </a:prstGeom>
          <a:solidFill>
            <a:srgbClr val="091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8" name="Group 7"/>
          <p:cNvGrpSpPr/>
          <p:nvPr userDrawn="1"/>
        </p:nvGrpSpPr>
        <p:grpSpPr>
          <a:xfrm>
            <a:off x="77821" y="68094"/>
            <a:ext cx="4406630" cy="7636212"/>
            <a:chOff x="77821" y="68094"/>
            <a:chExt cx="4406630" cy="7636212"/>
          </a:xfrm>
        </p:grpSpPr>
        <p:sp>
          <p:nvSpPr>
            <p:cNvPr id="9" name="Parallelogram 8"/>
            <p:cNvSpPr/>
            <p:nvPr userDrawn="1"/>
          </p:nvSpPr>
          <p:spPr>
            <a:xfrm>
              <a:off x="131863" y="87549"/>
              <a:ext cx="4352588" cy="7587574"/>
            </a:xfrm>
            <a:prstGeom prst="parallelogram">
              <a:avLst>
                <a:gd name="adj" fmla="val 27954"/>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77821" y="68094"/>
              <a:ext cx="2266545" cy="7636212"/>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10"/>
          <p:cNvGrpSpPr/>
          <p:nvPr userDrawn="1"/>
        </p:nvGrpSpPr>
        <p:grpSpPr>
          <a:xfrm>
            <a:off x="3390370" y="0"/>
            <a:ext cx="534914" cy="7721326"/>
            <a:chOff x="2983823" y="39460"/>
            <a:chExt cx="534914" cy="7721326"/>
          </a:xfrm>
        </p:grpSpPr>
        <p:sp>
          <p:nvSpPr>
            <p:cNvPr id="12" name="Rectangle 11"/>
            <p:cNvSpPr/>
            <p:nvPr userDrawn="1"/>
          </p:nvSpPr>
          <p:spPr>
            <a:xfrm rot="16730523">
              <a:off x="-372096" y="3869953"/>
              <a:ext cx="7721326" cy="60340"/>
            </a:xfrm>
            <a:prstGeom prst="rect">
              <a:avLst/>
            </a:prstGeom>
            <a:solidFill>
              <a:srgbClr val="1AC8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3" name="Rectangle 12"/>
            <p:cNvSpPr/>
            <p:nvPr userDrawn="1"/>
          </p:nvSpPr>
          <p:spPr>
            <a:xfrm rot="16730523">
              <a:off x="1929763" y="4734037"/>
              <a:ext cx="2849612" cy="61856"/>
            </a:xfrm>
            <a:prstGeom prst="rect">
              <a:avLst/>
            </a:prstGeom>
            <a:solidFill>
              <a:srgbClr val="F37F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4" name="Rectangle 13"/>
            <p:cNvSpPr/>
            <p:nvPr userDrawn="1"/>
          </p:nvSpPr>
          <p:spPr>
            <a:xfrm rot="16730523">
              <a:off x="2228976" y="6913947"/>
              <a:ext cx="1570900" cy="61205"/>
            </a:xfrm>
            <a:prstGeom prst="rect">
              <a:avLst/>
            </a:prstGeom>
            <a:solidFill>
              <a:srgbClr val="E24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grpSp>
      <p:grpSp>
        <p:nvGrpSpPr>
          <p:cNvPr id="15" name="Group 14"/>
          <p:cNvGrpSpPr/>
          <p:nvPr userDrawn="1"/>
        </p:nvGrpSpPr>
        <p:grpSpPr>
          <a:xfrm>
            <a:off x="0" y="0"/>
            <a:ext cx="10067039" cy="7781040"/>
            <a:chOff x="0" y="0"/>
            <a:chExt cx="10067039" cy="7781040"/>
          </a:xfrm>
        </p:grpSpPr>
        <p:sp>
          <p:nvSpPr>
            <p:cNvPr id="16" name="Rectangle 15"/>
            <p:cNvSpPr/>
            <p:nvPr userDrawn="1"/>
          </p:nvSpPr>
          <p:spPr>
            <a:xfrm>
              <a:off x="9948167"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0"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0" y="7662168"/>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0" y="0"/>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69367" y="4388227"/>
            <a:ext cx="4278817" cy="1385523"/>
          </a:xfrm>
          <a:prstGeom prst="rect">
            <a:avLst/>
          </a:prstGeom>
        </p:spPr>
        <p:txBody>
          <a:bodyPr>
            <a:normAutofit/>
          </a:bodyPr>
          <a:lstStyle>
            <a:lvl1pPr algn="l">
              <a:defRPr sz="34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60230" y="5939846"/>
            <a:ext cx="4287954" cy="1136592"/>
          </a:xfrm>
        </p:spPr>
        <p:txBody>
          <a:bodyPr>
            <a:normAutofit/>
          </a:bodyPr>
          <a:lstStyle>
            <a:lvl1pPr marL="0" indent="0" algn="l">
              <a:buNone/>
              <a:defRPr sz="2000" baseline="0">
                <a:solidFill>
                  <a:srgbClr val="2EA0DB"/>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enter date</a:t>
            </a:r>
            <a:endParaRPr lang="en-US" dirty="0"/>
          </a:p>
        </p:txBody>
      </p:sp>
    </p:spTree>
    <p:extLst>
      <p:ext uri="{BB962C8B-B14F-4D97-AF65-F5344CB8AC3E}">
        <p14:creationId xmlns:p14="http://schemas.microsoft.com/office/powerpoint/2010/main" val="267831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1">
    <p:spTree>
      <p:nvGrpSpPr>
        <p:cNvPr id="1" name=""/>
        <p:cNvGrpSpPr/>
        <p:nvPr/>
      </p:nvGrpSpPr>
      <p:grpSpPr>
        <a:xfrm>
          <a:off x="0" y="0"/>
          <a:ext cx="0" cy="0"/>
          <a:chOff x="0" y="0"/>
          <a:chExt cx="0" cy="0"/>
        </a:xfrm>
      </p:grpSpPr>
      <p:sp>
        <p:nvSpPr>
          <p:cNvPr id="12" name="Rectangle 11"/>
          <p:cNvSpPr>
            <a:spLocks noChangeAspect="1"/>
          </p:cNvSpPr>
          <p:nvPr userDrawn="1"/>
        </p:nvSpPr>
        <p:spPr>
          <a:xfrm>
            <a:off x="122135" y="119232"/>
            <a:ext cx="9829800" cy="7543800"/>
          </a:xfrm>
          <a:prstGeom prst="rect">
            <a:avLst/>
          </a:prstGeom>
          <a:solidFill>
            <a:srgbClr val="E038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22135" y="7304832"/>
            <a:ext cx="9829800" cy="365760"/>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8" name="Group 7"/>
          <p:cNvGrpSpPr/>
          <p:nvPr userDrawn="1"/>
        </p:nvGrpSpPr>
        <p:grpSpPr>
          <a:xfrm>
            <a:off x="9216970" y="7304832"/>
            <a:ext cx="734966" cy="365760"/>
            <a:chOff x="9304020" y="7304832"/>
            <a:chExt cx="647915" cy="365760"/>
          </a:xfrm>
          <a:solidFill>
            <a:srgbClr val="EB8E44"/>
          </a:solidFill>
        </p:grpSpPr>
        <p:sp>
          <p:nvSpPr>
            <p:cNvPr id="9" name="Parallelogram 8"/>
            <p:cNvSpPr/>
            <p:nvPr userDrawn="1"/>
          </p:nvSpPr>
          <p:spPr>
            <a:xfrm>
              <a:off x="9304020" y="7304832"/>
              <a:ext cx="562622" cy="36576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9455881" y="7304832"/>
              <a:ext cx="496054" cy="3657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hasCustomPrompt="1"/>
          </p:nvPr>
        </p:nvSpPr>
        <p:spPr>
          <a:xfrm>
            <a:off x="4856977" y="3106420"/>
            <a:ext cx="4325568" cy="1543685"/>
          </a:xfrm>
          <a:prstGeom prst="rect">
            <a:avLst/>
          </a:prstGeom>
        </p:spPr>
        <p:txBody>
          <a:bodyPr anchor="t">
            <a:normAutofit/>
          </a:bodyPr>
          <a:lstStyle>
            <a:lvl1pPr algn="l">
              <a:defRPr sz="4000" b="1" cap="none">
                <a:solidFill>
                  <a:schemeClr val="bg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77E85DEC-3C54-CC49-B6AA-116CC903AFD3}" type="slidenum">
              <a:rPr lang="en-US" smtClean="0">
                <a:solidFill>
                  <a:prstClr val="white"/>
                </a:solidFill>
              </a:rPr>
              <a:pPr/>
              <a:t>‹#›</a:t>
            </a:fld>
            <a:endParaRPr lang="en-US">
              <a:solidFill>
                <a:prstClr val="white"/>
              </a:solidFill>
            </a:endParaRPr>
          </a:p>
        </p:txBody>
      </p:sp>
      <p:pic>
        <p:nvPicPr>
          <p:cNvPr id="11" name="Picture 10" descr="BHO-Logo-White-HorizLeft-noTag-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3401" y="7342803"/>
            <a:ext cx="962108" cy="254142"/>
          </a:xfrm>
          <a:prstGeom prst="rect">
            <a:avLst/>
          </a:prstGeom>
        </p:spPr>
      </p:pic>
      <p:pic>
        <p:nvPicPr>
          <p:cNvPr id="5" name="Picture 4" descr="Afam-Woman-Chpt.png"/>
          <p:cNvPicPr>
            <a:picLocks noChangeAspect="1"/>
          </p:cNvPicPr>
          <p:nvPr userDrawn="1"/>
        </p:nvPicPr>
        <p:blipFill rotWithShape="1">
          <a:blip r:embed="rId3">
            <a:extLst>
              <a:ext uri="{28A0092B-C50C-407E-A947-70E740481C1C}">
                <a14:useLocalDpi xmlns:a14="http://schemas.microsoft.com/office/drawing/2010/main" val="0"/>
              </a:ext>
            </a:extLst>
          </a:blip>
          <a:srcRect b="4691"/>
          <a:stretch/>
        </p:blipFill>
        <p:spPr>
          <a:xfrm>
            <a:off x="115190" y="117565"/>
            <a:ext cx="3918146" cy="7189879"/>
          </a:xfrm>
          <a:prstGeom prst="rect">
            <a:avLst/>
          </a:prstGeom>
        </p:spPr>
      </p:pic>
    </p:spTree>
    <p:extLst>
      <p:ext uri="{BB962C8B-B14F-4D97-AF65-F5344CB8AC3E}">
        <p14:creationId xmlns:p14="http://schemas.microsoft.com/office/powerpoint/2010/main" val="310128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1" name="Rectangle 20"/>
          <p:cNvSpPr/>
          <p:nvPr userDrawn="1"/>
        </p:nvSpPr>
        <p:spPr>
          <a:xfrm>
            <a:off x="122135" y="1042462"/>
            <a:ext cx="9829800" cy="6260270"/>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122135" y="7304832"/>
            <a:ext cx="9829800" cy="365760"/>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2" name="Group 21"/>
          <p:cNvGrpSpPr/>
          <p:nvPr userDrawn="1"/>
        </p:nvGrpSpPr>
        <p:grpSpPr>
          <a:xfrm>
            <a:off x="9216970" y="7304832"/>
            <a:ext cx="734966" cy="365760"/>
            <a:chOff x="9304020" y="7304832"/>
            <a:chExt cx="647915" cy="365760"/>
          </a:xfrm>
          <a:solidFill>
            <a:srgbClr val="EB8E44"/>
          </a:solidFill>
        </p:grpSpPr>
        <p:sp>
          <p:nvSpPr>
            <p:cNvPr id="23" name="Parallelogram 22"/>
            <p:cNvSpPr/>
            <p:nvPr userDrawn="1"/>
          </p:nvSpPr>
          <p:spPr>
            <a:xfrm>
              <a:off x="9304020" y="7304832"/>
              <a:ext cx="562622" cy="36576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455881" y="7304832"/>
              <a:ext cx="496054" cy="3657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5" name="Rectangle 4"/>
          <p:cNvSpPr/>
          <p:nvPr userDrawn="1"/>
        </p:nvSpPr>
        <p:spPr>
          <a:xfrm>
            <a:off x="122135" y="119383"/>
            <a:ext cx="9829800" cy="923079"/>
          </a:xfrm>
          <a:prstGeom prst="rect">
            <a:avLst/>
          </a:prstGeom>
          <a:solidFill>
            <a:srgbClr val="091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BHO-Logo-White-HorizLeft-noTag-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3401" y="7342803"/>
            <a:ext cx="962108" cy="254142"/>
          </a:xfrm>
          <a:prstGeom prst="rect">
            <a:avLst/>
          </a:prstGeom>
        </p:spPr>
      </p:pic>
      <p:grpSp>
        <p:nvGrpSpPr>
          <p:cNvPr id="11" name="Group 10"/>
          <p:cNvGrpSpPr/>
          <p:nvPr userDrawn="1"/>
        </p:nvGrpSpPr>
        <p:grpSpPr>
          <a:xfrm>
            <a:off x="122135" y="1042462"/>
            <a:ext cx="9829800" cy="57401"/>
            <a:chOff x="229456" y="5306734"/>
            <a:chExt cx="9594375" cy="57401"/>
          </a:xfrm>
        </p:grpSpPr>
        <p:sp>
          <p:nvSpPr>
            <p:cNvPr id="12" name="Rectangle 11"/>
            <p:cNvSpPr/>
            <p:nvPr userDrawn="1"/>
          </p:nvSpPr>
          <p:spPr>
            <a:xfrm>
              <a:off x="229456" y="5306734"/>
              <a:ext cx="1140913" cy="57401"/>
            </a:xfrm>
            <a:prstGeom prst="rect">
              <a:avLst/>
            </a:prstGeom>
            <a:solidFill>
              <a:srgbClr val="E850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370369" y="5306734"/>
              <a:ext cx="5449531" cy="57401"/>
            </a:xfrm>
            <a:prstGeom prst="rect">
              <a:avLst/>
            </a:prstGeom>
            <a:solidFill>
              <a:srgbClr val="EB8E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6819901" y="5306734"/>
              <a:ext cx="3003930" cy="57401"/>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121920" y="365760"/>
            <a:ext cx="9824720" cy="640080"/>
          </a:xfrm>
          <a:prstGeom prst="rect">
            <a:avLst/>
          </a:prstGeom>
        </p:spPr>
        <p:txBody>
          <a:bodyPr>
            <a:normAutofit/>
          </a:bodyPr>
          <a:lstStyle>
            <a:lvl1pPr>
              <a:lnSpc>
                <a:spcPct val="90000"/>
              </a:lnSpc>
              <a:defRPr sz="2600" baseline="0">
                <a:solidFill>
                  <a:srgbClr val="FFFFFF"/>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77E85DEC-3C54-CC49-B6AA-116CC903AFD3}" type="slidenum">
              <a:rPr lang="en-US" smtClean="0">
                <a:solidFill>
                  <a:prstClr val="white"/>
                </a:solidFill>
              </a:rPr>
              <a:pPr/>
              <a:t>‹#›</a:t>
            </a:fld>
            <a:endParaRPr lang="en-US">
              <a:solidFill>
                <a:prstClr val="white"/>
              </a:solidFill>
            </a:endParaRPr>
          </a:p>
        </p:txBody>
      </p:sp>
      <p:sp>
        <p:nvSpPr>
          <p:cNvPr id="18" name="Content Placeholder 2"/>
          <p:cNvSpPr>
            <a:spLocks noGrp="1"/>
          </p:cNvSpPr>
          <p:nvPr>
            <p:ph idx="1"/>
          </p:nvPr>
        </p:nvSpPr>
        <p:spPr>
          <a:xfrm>
            <a:off x="502920" y="1305578"/>
            <a:ext cx="9052560" cy="5670754"/>
          </a:xfrm>
        </p:spPr>
        <p:txBody>
          <a:bodyPr/>
          <a:lstStyle>
            <a:lvl1pPr>
              <a:lnSpc>
                <a:spcPct val="110000"/>
              </a:lnSpc>
              <a:defRPr/>
            </a:lvl1pPr>
            <a:lvl2pPr>
              <a:lnSpc>
                <a:spcPct val="110000"/>
              </a:lnSpc>
              <a:defRPr/>
            </a:lvl2pPr>
            <a:lvl3pPr>
              <a:lnSpc>
                <a:spcPct val="110000"/>
              </a:lnSpc>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6241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Slide">
    <p:spTree>
      <p:nvGrpSpPr>
        <p:cNvPr id="1" name=""/>
        <p:cNvGrpSpPr/>
        <p:nvPr/>
      </p:nvGrpSpPr>
      <p:grpSpPr>
        <a:xfrm>
          <a:off x="0" y="0"/>
          <a:ext cx="0" cy="0"/>
          <a:chOff x="0" y="0"/>
          <a:chExt cx="0" cy="0"/>
        </a:xfrm>
      </p:grpSpPr>
      <p:sp>
        <p:nvSpPr>
          <p:cNvPr id="10" name="Rectangle 9"/>
          <p:cNvSpPr/>
          <p:nvPr userDrawn="1"/>
        </p:nvSpPr>
        <p:spPr>
          <a:xfrm>
            <a:off x="122135" y="101621"/>
            <a:ext cx="9829800" cy="7201111"/>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userDrawn="1"/>
        </p:nvSpPr>
        <p:spPr>
          <a:xfrm>
            <a:off x="122135" y="7304832"/>
            <a:ext cx="9829800" cy="365760"/>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p:nvPr userDrawn="1"/>
        </p:nvGrpSpPr>
        <p:grpSpPr>
          <a:xfrm>
            <a:off x="9216970" y="7304832"/>
            <a:ext cx="734966" cy="365760"/>
            <a:chOff x="9304020" y="7304832"/>
            <a:chExt cx="647915" cy="365760"/>
          </a:xfrm>
          <a:solidFill>
            <a:srgbClr val="EB8E44"/>
          </a:solidFill>
        </p:grpSpPr>
        <p:sp>
          <p:nvSpPr>
            <p:cNvPr id="7" name="Parallelogram 6"/>
            <p:cNvSpPr/>
            <p:nvPr userDrawn="1"/>
          </p:nvSpPr>
          <p:spPr>
            <a:xfrm>
              <a:off x="9304020" y="7304832"/>
              <a:ext cx="562622" cy="36576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9455881" y="7304832"/>
              <a:ext cx="496054" cy="3657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pic>
        <p:nvPicPr>
          <p:cNvPr id="9" name="Picture 8" descr="BHO-Logo-White-HorizLeft-noTag-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3401" y="7342803"/>
            <a:ext cx="962108" cy="254142"/>
          </a:xfrm>
          <a:prstGeom prst="rect">
            <a:avLst/>
          </a:prstGeom>
        </p:spPr>
      </p:pic>
      <p:sp>
        <p:nvSpPr>
          <p:cNvPr id="4" name="Slide Number Placeholder 3"/>
          <p:cNvSpPr>
            <a:spLocks noGrp="1"/>
          </p:cNvSpPr>
          <p:nvPr>
            <p:ph type="sldNum" sz="quarter" idx="12"/>
          </p:nvPr>
        </p:nvSpPr>
        <p:spPr/>
        <p:txBody>
          <a:bodyPr/>
          <a:lstStyle/>
          <a:p>
            <a:fld id="{77E85DEC-3C54-CC49-B6AA-116CC903AFD3}" type="slidenum">
              <a:rPr lang="en-US" smtClean="0">
                <a:solidFill>
                  <a:prstClr val="white"/>
                </a:solidFill>
              </a:rPr>
              <a:pPr/>
              <a:t>‹#›</a:t>
            </a:fld>
            <a:endParaRPr lang="en-US">
              <a:solidFill>
                <a:prstClr val="white"/>
              </a:solidFill>
            </a:endParaRPr>
          </a:p>
        </p:txBody>
      </p:sp>
      <p:grpSp>
        <p:nvGrpSpPr>
          <p:cNvPr id="11" name="Group 10"/>
          <p:cNvGrpSpPr/>
          <p:nvPr userDrawn="1"/>
        </p:nvGrpSpPr>
        <p:grpSpPr>
          <a:xfrm>
            <a:off x="122135" y="5269015"/>
            <a:ext cx="9829800" cy="57401"/>
            <a:chOff x="229456" y="5306734"/>
            <a:chExt cx="9594375" cy="57401"/>
          </a:xfrm>
        </p:grpSpPr>
        <p:sp>
          <p:nvSpPr>
            <p:cNvPr id="12" name="Rectangle 11"/>
            <p:cNvSpPr/>
            <p:nvPr userDrawn="1"/>
          </p:nvSpPr>
          <p:spPr>
            <a:xfrm>
              <a:off x="229456" y="5306734"/>
              <a:ext cx="1140913" cy="57401"/>
            </a:xfrm>
            <a:prstGeom prst="rect">
              <a:avLst/>
            </a:prstGeom>
            <a:solidFill>
              <a:srgbClr val="E850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370369" y="5306734"/>
              <a:ext cx="5449531" cy="57401"/>
            </a:xfrm>
            <a:prstGeom prst="rect">
              <a:avLst/>
            </a:prstGeom>
            <a:solidFill>
              <a:srgbClr val="EB8E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6819901" y="5306734"/>
              <a:ext cx="3003930" cy="57401"/>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913508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1117600"/>
            <a:ext cx="9052560" cy="5876494"/>
          </a:xfrm>
          <a:prstGeom prst="rect">
            <a:avLst/>
          </a:prstGeom>
        </p:spPr>
        <p:txBody>
          <a:bodyPr vert="horz" lIns="101882" tIns="50941" rIns="101882" bIns="50941" rtlCol="0">
            <a:noAutofit/>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Slide Number Placeholder 5"/>
          <p:cNvSpPr>
            <a:spLocks noGrp="1"/>
          </p:cNvSpPr>
          <p:nvPr>
            <p:ph type="sldNum" sz="quarter" idx="4"/>
          </p:nvPr>
        </p:nvSpPr>
        <p:spPr>
          <a:xfrm>
            <a:off x="8852340" y="7310308"/>
            <a:ext cx="922380" cy="345164"/>
          </a:xfrm>
          <a:prstGeom prst="rect">
            <a:avLst/>
          </a:prstGeom>
        </p:spPr>
        <p:txBody>
          <a:bodyPr vert="horz" lIns="101882" tIns="50941" rIns="101882" bIns="50941" rtlCol="0" anchor="ctr"/>
          <a:lstStyle>
            <a:lvl1pPr algn="r">
              <a:defRPr sz="1000">
                <a:solidFill>
                  <a:schemeClr val="bg1"/>
                </a:solidFill>
              </a:defRPr>
            </a:lvl1pPr>
          </a:lstStyle>
          <a:p>
            <a:fld id="{77E85DEC-3C54-CC49-B6AA-116CC903AFD3}" type="slidenum">
              <a:rPr lang="en-US" smtClean="0"/>
              <a:pPr/>
              <a:t>‹#›</a:t>
            </a:fld>
            <a:endParaRPr lang="en-US"/>
          </a:p>
        </p:txBody>
      </p:sp>
      <p:sp>
        <p:nvSpPr>
          <p:cNvPr id="13" name="Date Placeholder 3"/>
          <p:cNvSpPr>
            <a:spLocks noGrp="1"/>
          </p:cNvSpPr>
          <p:nvPr>
            <p:ph type="dt" sz="half" idx="2"/>
          </p:nvPr>
        </p:nvSpPr>
        <p:spPr>
          <a:xfrm>
            <a:off x="1510078" y="7310308"/>
            <a:ext cx="2346960" cy="345164"/>
          </a:xfrm>
          <a:prstGeom prst="rect">
            <a:avLst/>
          </a:prstGeom>
        </p:spPr>
        <p:txBody>
          <a:bodyPr vert="horz" lIns="101882" tIns="50941" rIns="101882" bIns="50941" rtlCol="0" anchor="ctr"/>
          <a:lstStyle>
            <a:lvl1pPr algn="l">
              <a:defRPr sz="1000">
                <a:solidFill>
                  <a:schemeClr val="bg1"/>
                </a:solidFill>
              </a:defRPr>
            </a:lvl1pPr>
          </a:lstStyle>
          <a:p>
            <a:endParaRPr lang="en-US" dirty="0"/>
          </a:p>
        </p:txBody>
      </p:sp>
      <p:sp>
        <p:nvSpPr>
          <p:cNvPr id="10" name="Title Placeholder 1"/>
          <p:cNvSpPr>
            <a:spLocks noGrp="1"/>
          </p:cNvSpPr>
          <p:nvPr>
            <p:ph type="title"/>
          </p:nvPr>
        </p:nvSpPr>
        <p:spPr>
          <a:xfrm>
            <a:off x="132080" y="375920"/>
            <a:ext cx="9814560" cy="640080"/>
          </a:xfrm>
          <a:prstGeom prst="rect">
            <a:avLst/>
          </a:prstGeom>
          <a:ln>
            <a:noFill/>
          </a:ln>
        </p:spPr>
        <p:txBody>
          <a:bodyPr vert="horz" lIns="101882" tIns="50941" rIns="101882" bIns="50941"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713375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55" r:id="rId4"/>
    <p:sldLayoutId id="2147483666" r:id="rId5"/>
  </p:sldLayoutIdLst>
  <p:hf hdr="0" ftr="0" dt="0"/>
  <p:txStyles>
    <p:titleStyle>
      <a:lvl1pPr algn="ctr" defTabSz="509412" rtl="0" eaLnBrk="1" latinLnBrk="0" hangingPunct="1">
        <a:spcBef>
          <a:spcPct val="0"/>
        </a:spcBef>
        <a:buNone/>
        <a:defRPr sz="2600" b="1" kern="1200">
          <a:solidFill>
            <a:srgbClr val="404040"/>
          </a:solidFill>
          <a:latin typeface="+mj-lt"/>
          <a:ea typeface="+mj-ea"/>
          <a:cs typeface="+mj-cs"/>
        </a:defRPr>
      </a:lvl1pPr>
    </p:titleStyle>
    <p:bodyStyle>
      <a:lvl1pPr marL="320040" indent="-274320" algn="l" defTabSz="509412" rtl="0" eaLnBrk="1" latinLnBrk="0" hangingPunct="1">
        <a:spcBef>
          <a:spcPts val="1200"/>
        </a:spcBef>
        <a:buFont typeface="Wingdings" charset="2"/>
        <a:buChar char="§"/>
        <a:defRPr sz="2400" kern="1200">
          <a:solidFill>
            <a:schemeClr val="tx1">
              <a:lumMod val="75000"/>
              <a:lumOff val="25000"/>
            </a:schemeClr>
          </a:solidFill>
          <a:latin typeface="+mn-lt"/>
          <a:ea typeface="+mn-ea"/>
          <a:cs typeface="+mn-cs"/>
        </a:defRPr>
      </a:lvl1pPr>
      <a:lvl2pPr marL="557784" indent="-228600" algn="l" defTabSz="509412" rtl="0" eaLnBrk="1" latinLnBrk="0" hangingPunct="1">
        <a:spcBef>
          <a:spcPts val="1200"/>
        </a:spcBef>
        <a:buFont typeface="Arial"/>
        <a:buChar char="•"/>
        <a:defRPr sz="2200" kern="1200">
          <a:solidFill>
            <a:schemeClr val="tx1">
              <a:lumMod val="75000"/>
              <a:lumOff val="25000"/>
            </a:schemeClr>
          </a:solidFill>
          <a:latin typeface="+mn-lt"/>
          <a:ea typeface="+mn-ea"/>
          <a:cs typeface="+mn-cs"/>
        </a:defRPr>
      </a:lvl2pPr>
      <a:lvl3pPr marL="722376" indent="-164592" algn="l" defTabSz="509412" rtl="0" eaLnBrk="1" latinLnBrk="0" hangingPunct="1">
        <a:spcBef>
          <a:spcPts val="1200"/>
        </a:spcBef>
        <a:buFont typeface="Wingdings" charset="2"/>
        <a:buChar char="§"/>
        <a:defRPr sz="2000" kern="1200">
          <a:solidFill>
            <a:schemeClr val="tx1">
              <a:lumMod val="75000"/>
              <a:lumOff val="25000"/>
            </a:schemeClr>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1117600"/>
            <a:ext cx="9052560" cy="5876494"/>
          </a:xfrm>
          <a:prstGeom prst="rect">
            <a:avLst/>
          </a:prstGeom>
        </p:spPr>
        <p:txBody>
          <a:bodyPr vert="horz" lIns="101882" tIns="50941" rIns="101882" bIns="50941" rtlCol="0">
            <a:noAutofit/>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Slide Number Placeholder 5"/>
          <p:cNvSpPr>
            <a:spLocks noGrp="1"/>
          </p:cNvSpPr>
          <p:nvPr>
            <p:ph type="sldNum" sz="quarter" idx="4"/>
          </p:nvPr>
        </p:nvSpPr>
        <p:spPr>
          <a:xfrm>
            <a:off x="8852340" y="7310308"/>
            <a:ext cx="922380" cy="345164"/>
          </a:xfrm>
          <a:prstGeom prst="rect">
            <a:avLst/>
          </a:prstGeom>
        </p:spPr>
        <p:txBody>
          <a:bodyPr vert="horz" lIns="101882" tIns="50941" rIns="101882" bIns="50941" rtlCol="0" anchor="ctr"/>
          <a:lstStyle>
            <a:lvl1pPr algn="r">
              <a:defRPr sz="1000">
                <a:solidFill>
                  <a:schemeClr val="bg1"/>
                </a:solidFill>
              </a:defRPr>
            </a:lvl1pPr>
          </a:lstStyle>
          <a:p>
            <a:fld id="{77E85DEC-3C54-CC49-B6AA-116CC903AFD3}" type="slidenum">
              <a:rPr lang="en-US" smtClean="0">
                <a:solidFill>
                  <a:prstClr val="white"/>
                </a:solidFill>
              </a:rPr>
              <a:pPr/>
              <a:t>‹#›</a:t>
            </a:fld>
            <a:endParaRPr lang="en-US">
              <a:solidFill>
                <a:prstClr val="white"/>
              </a:solidFill>
            </a:endParaRPr>
          </a:p>
        </p:txBody>
      </p:sp>
      <p:sp>
        <p:nvSpPr>
          <p:cNvPr id="13" name="Date Placeholder 3"/>
          <p:cNvSpPr>
            <a:spLocks noGrp="1"/>
          </p:cNvSpPr>
          <p:nvPr>
            <p:ph type="dt" sz="half" idx="2"/>
          </p:nvPr>
        </p:nvSpPr>
        <p:spPr>
          <a:xfrm>
            <a:off x="1510078" y="7310308"/>
            <a:ext cx="2346960" cy="345164"/>
          </a:xfrm>
          <a:prstGeom prst="rect">
            <a:avLst/>
          </a:prstGeom>
        </p:spPr>
        <p:txBody>
          <a:bodyPr vert="horz" lIns="101882" tIns="50941" rIns="101882" bIns="50941" rtlCol="0" anchor="ctr"/>
          <a:lstStyle>
            <a:lvl1pPr algn="l">
              <a:defRPr sz="1000">
                <a:solidFill>
                  <a:schemeClr val="bg1"/>
                </a:solidFill>
              </a:defRPr>
            </a:lvl1pPr>
          </a:lstStyle>
          <a:p>
            <a:endParaRPr lang="en-US" dirty="0">
              <a:solidFill>
                <a:prstClr val="white"/>
              </a:solidFill>
            </a:endParaRPr>
          </a:p>
        </p:txBody>
      </p:sp>
      <p:sp>
        <p:nvSpPr>
          <p:cNvPr id="10" name="Title Placeholder 1"/>
          <p:cNvSpPr>
            <a:spLocks noGrp="1"/>
          </p:cNvSpPr>
          <p:nvPr>
            <p:ph type="title"/>
          </p:nvPr>
        </p:nvSpPr>
        <p:spPr>
          <a:xfrm>
            <a:off x="132080" y="375920"/>
            <a:ext cx="9814560" cy="640080"/>
          </a:xfrm>
          <a:prstGeom prst="rect">
            <a:avLst/>
          </a:prstGeom>
          <a:ln>
            <a:noFill/>
          </a:ln>
        </p:spPr>
        <p:txBody>
          <a:bodyPr vert="horz" lIns="101882" tIns="50941" rIns="101882" bIns="50941"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97922278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hdr="0" ftr="0" dt="0"/>
  <p:txStyles>
    <p:titleStyle>
      <a:lvl1pPr algn="ctr" defTabSz="509412" rtl="0" eaLnBrk="1" latinLnBrk="0" hangingPunct="1">
        <a:spcBef>
          <a:spcPct val="0"/>
        </a:spcBef>
        <a:buNone/>
        <a:defRPr sz="2600" b="1" kern="1200">
          <a:solidFill>
            <a:srgbClr val="404040"/>
          </a:solidFill>
          <a:latin typeface="+mj-lt"/>
          <a:ea typeface="+mj-ea"/>
          <a:cs typeface="+mj-cs"/>
        </a:defRPr>
      </a:lvl1pPr>
    </p:titleStyle>
    <p:bodyStyle>
      <a:lvl1pPr marL="320040" indent="-274320" algn="l" defTabSz="509412" rtl="0" eaLnBrk="1" latinLnBrk="0" hangingPunct="1">
        <a:spcBef>
          <a:spcPts val="1200"/>
        </a:spcBef>
        <a:buFont typeface="Wingdings" charset="2"/>
        <a:buChar char="§"/>
        <a:defRPr sz="2400" kern="1200">
          <a:solidFill>
            <a:schemeClr val="tx1">
              <a:lumMod val="75000"/>
              <a:lumOff val="25000"/>
            </a:schemeClr>
          </a:solidFill>
          <a:latin typeface="+mn-lt"/>
          <a:ea typeface="+mn-ea"/>
          <a:cs typeface="+mn-cs"/>
        </a:defRPr>
      </a:lvl1pPr>
      <a:lvl2pPr marL="557784" indent="-228600" algn="l" defTabSz="509412" rtl="0" eaLnBrk="1" latinLnBrk="0" hangingPunct="1">
        <a:spcBef>
          <a:spcPts val="1200"/>
        </a:spcBef>
        <a:buFont typeface="Arial"/>
        <a:buChar char="•"/>
        <a:defRPr sz="2200" kern="1200">
          <a:solidFill>
            <a:schemeClr val="tx1">
              <a:lumMod val="75000"/>
              <a:lumOff val="25000"/>
            </a:schemeClr>
          </a:solidFill>
          <a:latin typeface="+mn-lt"/>
          <a:ea typeface="+mn-ea"/>
          <a:cs typeface="+mn-cs"/>
        </a:defRPr>
      </a:lvl2pPr>
      <a:lvl3pPr marL="722376" indent="-164592" algn="l" defTabSz="509412" rtl="0" eaLnBrk="1" latinLnBrk="0" hangingPunct="1">
        <a:spcBef>
          <a:spcPts val="1200"/>
        </a:spcBef>
        <a:buFont typeface="Wingdings" charset="2"/>
        <a:buChar char="§"/>
        <a:defRPr sz="2000" kern="1200">
          <a:solidFill>
            <a:schemeClr val="tx1">
              <a:lumMod val="75000"/>
              <a:lumOff val="25000"/>
            </a:schemeClr>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acmha.org/"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beaconhealthoptions.com/"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png"/><Relationship Id="rId2" Type="http://schemas.openxmlformats.org/officeDocument/2006/relationships/image" Target="../media/image8.emf"/><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2.emf"/><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 Id="rId14"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6.png"/><Relationship Id="rId3" Type="http://schemas.openxmlformats.org/officeDocument/2006/relationships/image" Target="../media/image24.png"/><Relationship Id="rId21" Type="http://schemas.openxmlformats.org/officeDocument/2006/relationships/image" Target="../media/image38.jpg"/><Relationship Id="rId7" Type="http://schemas.openxmlformats.org/officeDocument/2006/relationships/hyperlink" Target="https://www.humana.com/" TargetMode="External"/><Relationship Id="rId12" Type="http://schemas.openxmlformats.org/officeDocument/2006/relationships/image" Target="../media/image32.png"/><Relationship Id="rId17" Type="http://schemas.openxmlformats.org/officeDocument/2006/relationships/hyperlink" Target="http://www.google.com/url?sa=i&amp;rct=j&amp;q=&amp;esrc=s&amp;frm=1&amp;source=images&amp;cd=&amp;cad=rja&amp;uact=8&amp;docid=uCVAayP8_MsmeM&amp;tbnid=L-6WQ7FoCmsDrM:&amp;ved=0CAUQjRw&amp;url=http://oldv.logok.org/boeing/&amp;ei=Wo3WU7fzNMWgyAST-oDYBA&amp;bvm=bv.71778758,d.aWw&amp;psig=AFQjCNEKjVwP0hSS86W1KEmI3LSfr2QiDQ&amp;ust=1406656139274634" TargetMode="External"/><Relationship Id="rId2" Type="http://schemas.openxmlformats.org/officeDocument/2006/relationships/image" Target="../media/image23.png"/><Relationship Id="rId16" Type="http://schemas.openxmlformats.org/officeDocument/2006/relationships/image" Target="../media/image35.png"/><Relationship Id="rId20" Type="http://schemas.openxmlformats.org/officeDocument/2006/relationships/image" Target="../media/image37.gif"/><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5" Type="http://schemas.openxmlformats.org/officeDocument/2006/relationships/hyperlink" Target="http://www.google.com/url?sa=i&amp;rct=j&amp;q=&amp;esrc=s&amp;frm=1&amp;source=images&amp;cd=&amp;cad=rja&amp;uact=8&amp;docid=GAWB5JHAnyOWAM&amp;tbnid=AVXnj73KyGqSeM:&amp;ved=0CAUQjRw&amp;url=http://en.wikipedia.org/wiki/AT&amp;T&amp;ei=M4zWU_vdCdGHyATpyoL4Bg&amp;bvm=bv.71778758,d.aWw&amp;psig=AFQjCNGnlce-R1v8NIT0-chm4lt6GG4oZA&amp;ust=1406655912592764" TargetMode="External"/><Relationship Id="rId10" Type="http://schemas.openxmlformats.org/officeDocument/2006/relationships/image" Target="../media/image30.png"/><Relationship Id="rId19" Type="http://schemas.openxmlformats.org/officeDocument/2006/relationships/hyperlink" Target="http://www.google.com/url?sa=i&amp;rct=j&amp;q=&amp;esrc=s&amp;frm=1&amp;source=images&amp;cd=&amp;cad=rja&amp;uact=8&amp;docid=XSI9x6adON__pM&amp;tbnid=IfR92OXlUbTpfM:&amp;ved=0CAUQjRw&amp;url=http://goodlogo.com/extended.info/chevron-logo-3183&amp;ei=gpLWU4vdGo2yyATt0oL4Cg&amp;bvm=bv.71778758,d.aWw&amp;psig=AFQjCNFhpImvIz9pl-pFt_2sD7oEBnlndg&amp;ust=1406657508191229" TargetMode="External"/><Relationship Id="rId4" Type="http://schemas.openxmlformats.org/officeDocument/2006/relationships/image" Target="../media/image25.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0.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42.png"/><Relationship Id="rId10" Type="http://schemas.microsoft.com/office/2007/relationships/diagramDrawing" Target="../diagrams/drawing1.xml"/><Relationship Id="rId4" Type="http://schemas.openxmlformats.org/officeDocument/2006/relationships/image" Target="../media/image41.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73571" y="2180492"/>
            <a:ext cx="5559781" cy="2593467"/>
          </a:xfrm>
        </p:spPr>
        <p:txBody>
          <a:bodyPr>
            <a:normAutofit/>
          </a:bodyPr>
          <a:lstStyle/>
          <a:p>
            <a:pPr algn="ctr"/>
            <a:r>
              <a:rPr lang="en-US" sz="3200" smtClean="0"/>
              <a:t>Funding </a:t>
            </a:r>
            <a:r>
              <a:rPr lang="en-US" sz="3200" dirty="0"/>
              <a:t>for Peer </a:t>
            </a:r>
            <a:r>
              <a:rPr lang="en-US" sz="3200"/>
              <a:t>and </a:t>
            </a:r>
            <a:r>
              <a:rPr lang="en-US" sz="3200" smtClean="0"/>
              <a:t/>
            </a:r>
            <a:br>
              <a:rPr lang="en-US" sz="3200" smtClean="0"/>
            </a:br>
            <a:r>
              <a:rPr lang="en-US" sz="3200" smtClean="0"/>
              <a:t>Crisis </a:t>
            </a:r>
            <a:r>
              <a:rPr lang="en-US" sz="3200" dirty="0"/>
              <a:t>Services in Managed </a:t>
            </a:r>
            <a:r>
              <a:rPr lang="en-US" sz="3200"/>
              <a:t>Behavioral </a:t>
            </a:r>
            <a:r>
              <a:rPr lang="en-US" sz="3200" smtClean="0"/>
              <a:t>Health</a:t>
            </a:r>
            <a:endParaRPr lang="en-US" sz="3200" dirty="0"/>
          </a:p>
        </p:txBody>
      </p:sp>
      <p:sp>
        <p:nvSpPr>
          <p:cNvPr id="5" name="Subtitle 4"/>
          <p:cNvSpPr>
            <a:spLocks noGrp="1"/>
          </p:cNvSpPr>
          <p:nvPr>
            <p:ph type="subTitle" idx="1"/>
          </p:nvPr>
        </p:nvSpPr>
        <p:spPr>
          <a:xfrm>
            <a:off x="4356495" y="5975989"/>
            <a:ext cx="5173383" cy="576923"/>
          </a:xfrm>
        </p:spPr>
        <p:txBody>
          <a:bodyPr>
            <a:normAutofit/>
          </a:bodyPr>
          <a:lstStyle/>
          <a:p>
            <a:pPr algn="ctr"/>
            <a:r>
              <a:rPr lang="en-US" dirty="0" smtClean="0"/>
              <a:t>February 19, 2016</a:t>
            </a:r>
            <a:endParaRPr lang="en-US" dirty="0"/>
          </a:p>
        </p:txBody>
      </p:sp>
      <p:cxnSp>
        <p:nvCxnSpPr>
          <p:cNvPr id="6" name="Straight Connector 5"/>
          <p:cNvCxnSpPr/>
          <p:nvPr/>
        </p:nvCxnSpPr>
        <p:spPr>
          <a:xfrm>
            <a:off x="4371545" y="4505225"/>
            <a:ext cx="521424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837477" y="5229963"/>
            <a:ext cx="914400" cy="914400"/>
          </a:xfrm>
          <a:prstGeom prst="rect">
            <a:avLst/>
          </a:prstGeom>
          <a:noFill/>
        </p:spPr>
        <p:txBody>
          <a:bodyPr wrap="square" rtlCol="0">
            <a:spAutoFit/>
          </a:bodyPr>
          <a:lstStyle/>
          <a:p>
            <a:endParaRPr lang="en-US" dirty="0">
              <a:solidFill>
                <a:prstClr val="black"/>
              </a:solidFill>
            </a:endParaRPr>
          </a:p>
        </p:txBody>
      </p:sp>
      <p:sp>
        <p:nvSpPr>
          <p:cNvPr id="8" name="TextBox 7"/>
          <p:cNvSpPr txBox="1"/>
          <p:nvPr/>
        </p:nvSpPr>
        <p:spPr>
          <a:xfrm>
            <a:off x="4394182" y="4729556"/>
            <a:ext cx="2665927" cy="830997"/>
          </a:xfrm>
          <a:prstGeom prst="rect">
            <a:avLst/>
          </a:prstGeom>
          <a:noFill/>
        </p:spPr>
        <p:txBody>
          <a:bodyPr wrap="square" rtlCol="0">
            <a:spAutoFit/>
          </a:bodyPr>
          <a:lstStyle/>
          <a:p>
            <a:r>
              <a:rPr lang="en-US" sz="1600" b="1" dirty="0">
                <a:solidFill>
                  <a:prstClr val="white"/>
                </a:solidFill>
              </a:rPr>
              <a:t>Lori Szczygiel</a:t>
            </a:r>
            <a:r>
              <a:rPr lang="en-US" sz="1600" dirty="0">
                <a:solidFill>
                  <a:prstClr val="white"/>
                </a:solidFill>
              </a:rPr>
              <a:t/>
            </a:r>
            <a:br>
              <a:rPr lang="en-US" sz="1600" dirty="0">
                <a:solidFill>
                  <a:prstClr val="white"/>
                </a:solidFill>
              </a:rPr>
            </a:br>
            <a:r>
              <a:rPr lang="en-US" sz="1600" dirty="0">
                <a:solidFill>
                  <a:prstClr val="white"/>
                </a:solidFill>
              </a:rPr>
              <a:t>Senior Vice </a:t>
            </a:r>
            <a:r>
              <a:rPr lang="en-US" sz="1600" dirty="0" smtClean="0">
                <a:solidFill>
                  <a:prstClr val="white"/>
                </a:solidFill>
              </a:rPr>
              <a:t>President, Strategy </a:t>
            </a:r>
            <a:r>
              <a:rPr lang="en-US" sz="1600" dirty="0">
                <a:solidFill>
                  <a:prstClr val="white"/>
                </a:solidFill>
              </a:rPr>
              <a:t>&amp; </a:t>
            </a:r>
            <a:r>
              <a:rPr lang="en-US" sz="1600" dirty="0" smtClean="0">
                <a:solidFill>
                  <a:prstClr val="white"/>
                </a:solidFill>
              </a:rPr>
              <a:t>Development</a:t>
            </a:r>
            <a:endParaRPr lang="en-US" sz="1600" dirty="0">
              <a:solidFill>
                <a:prstClr val="white"/>
              </a:solidFill>
            </a:endParaRPr>
          </a:p>
        </p:txBody>
      </p:sp>
      <p:sp>
        <p:nvSpPr>
          <p:cNvPr id="9" name="TextBox 8"/>
          <p:cNvSpPr txBox="1"/>
          <p:nvPr/>
        </p:nvSpPr>
        <p:spPr>
          <a:xfrm>
            <a:off x="7161088" y="4729555"/>
            <a:ext cx="2657166" cy="830997"/>
          </a:xfrm>
          <a:prstGeom prst="rect">
            <a:avLst/>
          </a:prstGeom>
          <a:noFill/>
        </p:spPr>
        <p:txBody>
          <a:bodyPr wrap="square" rtlCol="0">
            <a:spAutoFit/>
          </a:bodyPr>
          <a:lstStyle/>
          <a:p>
            <a:r>
              <a:rPr lang="en-US" sz="1600" b="1" dirty="0">
                <a:solidFill>
                  <a:prstClr val="white"/>
                </a:solidFill>
              </a:rPr>
              <a:t>Dr. Lawrence Goldman </a:t>
            </a:r>
            <a:endParaRPr lang="en-US" sz="1600" b="1" dirty="0" smtClean="0">
              <a:solidFill>
                <a:prstClr val="white"/>
              </a:solidFill>
            </a:endParaRPr>
          </a:p>
          <a:p>
            <a:r>
              <a:rPr lang="en-US" sz="1600" dirty="0">
                <a:solidFill>
                  <a:prstClr val="white"/>
                </a:solidFill>
              </a:rPr>
              <a:t>Senior Vice President, Government </a:t>
            </a:r>
            <a:r>
              <a:rPr lang="en-US" sz="1600" dirty="0" smtClean="0">
                <a:solidFill>
                  <a:prstClr val="white"/>
                </a:solidFill>
              </a:rPr>
              <a:t>Relations</a:t>
            </a:r>
            <a:endParaRPr lang="en-US" sz="1600" dirty="0">
              <a:solidFill>
                <a:prstClr val="white"/>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42" y="2369373"/>
            <a:ext cx="3066288" cy="2545080"/>
          </a:xfrm>
          <a:prstGeom prst="rect">
            <a:avLst/>
          </a:prstGeom>
        </p:spPr>
      </p:pic>
    </p:spTree>
    <p:extLst>
      <p:ext uri="{BB962C8B-B14F-4D97-AF65-F5344CB8AC3E}">
        <p14:creationId xmlns:p14="http://schemas.microsoft.com/office/powerpoint/2010/main" val="1128658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9" y="244699"/>
            <a:ext cx="9824720" cy="881450"/>
          </a:xfrm>
        </p:spPr>
        <p:txBody>
          <a:bodyPr>
            <a:normAutofit/>
          </a:bodyPr>
          <a:lstStyle/>
          <a:p>
            <a:r>
              <a:rPr lang="en-US" sz="2800" dirty="0"/>
              <a:t>Alternative </a:t>
            </a:r>
            <a:r>
              <a:rPr lang="en-US" sz="2800" dirty="0" smtClean="0"/>
              <a:t>Payment Models Currently Used in </a:t>
            </a:r>
            <a:br>
              <a:rPr lang="en-US" sz="2800" dirty="0" smtClean="0"/>
            </a:br>
            <a:r>
              <a:rPr lang="en-US" sz="2800" dirty="0" smtClean="0"/>
              <a:t>Several Markets</a:t>
            </a:r>
            <a:endParaRPr lang="en-US" sz="28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10</a:t>
            </a:fld>
            <a:endParaRPr lang="en-US"/>
          </a:p>
        </p:txBody>
      </p:sp>
      <p:sp>
        <p:nvSpPr>
          <p:cNvPr id="5" name="Content Placeholder 2"/>
          <p:cNvSpPr>
            <a:spLocks noGrp="1"/>
          </p:cNvSpPr>
          <p:nvPr>
            <p:ph idx="1"/>
          </p:nvPr>
        </p:nvSpPr>
        <p:spPr/>
        <p:txBody>
          <a:bodyPr/>
          <a:lstStyle/>
          <a:p>
            <a:pPr marL="354490" indent="-354490">
              <a:spcBef>
                <a:spcPts val="600"/>
              </a:spcBef>
              <a:buFont typeface="+mj-lt"/>
              <a:buAutoNum type="arabicPeriod"/>
            </a:pPr>
            <a:r>
              <a:rPr lang="en-US" sz="1800" b="1" dirty="0"/>
              <a:t>Outpatient Case Rates with Quality </a:t>
            </a:r>
            <a:r>
              <a:rPr lang="en-US" sz="1800" b="1" dirty="0" smtClean="0"/>
              <a:t>Incentive </a:t>
            </a:r>
            <a:r>
              <a:rPr lang="en-US" sz="1800" b="1" dirty="0"/>
              <a:t>(Texas)</a:t>
            </a:r>
          </a:p>
          <a:p>
            <a:pPr marL="633413" lvl="1" indent="-285750">
              <a:spcBef>
                <a:spcPts val="600"/>
              </a:spcBef>
              <a:buFont typeface="Wingdings" panose="05000000000000000000" pitchFamily="2" charset="2"/>
              <a:buChar char="§"/>
            </a:pPr>
            <a:r>
              <a:rPr lang="en-US" sz="1500" dirty="0"/>
              <a:t>Treatment variability, minimal MCO pre-authorization and encouraged member movement along treatment continuum</a:t>
            </a:r>
          </a:p>
          <a:p>
            <a:pPr marL="633413" lvl="1" indent="-285750">
              <a:spcBef>
                <a:spcPts val="600"/>
              </a:spcBef>
              <a:buFont typeface="Wingdings" panose="05000000000000000000" pitchFamily="2" charset="2"/>
              <a:buChar char="§"/>
            </a:pPr>
            <a:r>
              <a:rPr lang="en-US" sz="1500" dirty="0"/>
              <a:t>Incentive targets include: OP visits with 7 days of discharge, time in community standard, completion of 340B integrated care assessments</a:t>
            </a:r>
          </a:p>
          <a:p>
            <a:pPr marL="633413" lvl="1" indent="-285750">
              <a:spcBef>
                <a:spcPts val="600"/>
              </a:spcBef>
              <a:buFont typeface="Wingdings" panose="05000000000000000000" pitchFamily="2" charset="2"/>
              <a:buChar char="§"/>
            </a:pPr>
            <a:r>
              <a:rPr lang="en-US" sz="1500" dirty="0"/>
              <a:t>Providers must accept all patients and submit encounters equal to 90-95% of case rates received</a:t>
            </a:r>
          </a:p>
          <a:p>
            <a:pPr marL="633413" lvl="1" indent="-285750">
              <a:spcBef>
                <a:spcPts val="600"/>
              </a:spcBef>
              <a:buFont typeface="Wingdings" panose="05000000000000000000" pitchFamily="2" charset="2"/>
              <a:buChar char="§"/>
            </a:pPr>
            <a:r>
              <a:rPr lang="en-US" sz="1500" dirty="0"/>
              <a:t>Case rate is significantly discounted for growth above 3-5% and are prepaid on monthly basis</a:t>
            </a:r>
          </a:p>
          <a:p>
            <a:pPr marL="354490" indent="-354490">
              <a:spcBef>
                <a:spcPts val="600"/>
              </a:spcBef>
              <a:buFont typeface="+mj-lt"/>
              <a:buAutoNum type="arabicPeriod"/>
            </a:pPr>
            <a:r>
              <a:rPr lang="en-US" sz="1800" b="1" dirty="0" smtClean="0"/>
              <a:t>Inpatient </a:t>
            </a:r>
            <a:r>
              <a:rPr lang="en-US" sz="1800" b="1" dirty="0"/>
              <a:t>Case Rates (New York)</a:t>
            </a:r>
          </a:p>
          <a:p>
            <a:pPr marL="633413" lvl="1" indent="-285750">
              <a:spcBef>
                <a:spcPts val="600"/>
              </a:spcBef>
              <a:buFont typeface="Wingdings" panose="05000000000000000000" pitchFamily="2" charset="2"/>
              <a:buChar char="§"/>
            </a:pPr>
            <a:r>
              <a:rPr lang="en-US" sz="1500" dirty="0"/>
              <a:t>Case rate developed with each provider; </a:t>
            </a:r>
            <a:r>
              <a:rPr lang="en-US" sz="1500" dirty="0" smtClean="0"/>
              <a:t>is some </a:t>
            </a:r>
            <a:r>
              <a:rPr lang="en-US" sz="1500" dirty="0" smtClean="0"/>
              <a:t>cases-separate </a:t>
            </a:r>
            <a:r>
              <a:rPr lang="en-US" sz="1500" dirty="0"/>
              <a:t>rate for adults v. children</a:t>
            </a:r>
          </a:p>
          <a:p>
            <a:pPr marL="633413" lvl="1" indent="-285750">
              <a:spcBef>
                <a:spcPts val="600"/>
              </a:spcBef>
              <a:buFont typeface="Wingdings" panose="05000000000000000000" pitchFamily="2" charset="2"/>
              <a:buChar char="§"/>
            </a:pPr>
            <a:r>
              <a:rPr lang="en-US" sz="1500" dirty="0"/>
              <a:t>Incorporates targeted LOS and reimbursement rates</a:t>
            </a:r>
          </a:p>
          <a:p>
            <a:pPr marL="633413" lvl="1" indent="-285750">
              <a:spcBef>
                <a:spcPts val="600"/>
              </a:spcBef>
              <a:buFont typeface="Wingdings" panose="05000000000000000000" pitchFamily="2" charset="2"/>
              <a:buChar char="§"/>
            </a:pPr>
            <a:r>
              <a:rPr lang="en-US" sz="1500" dirty="0"/>
              <a:t>No additional payment if readmission occurs within 30 days of original stay</a:t>
            </a:r>
          </a:p>
          <a:p>
            <a:pPr marL="633413" lvl="1" indent="-285750">
              <a:spcBef>
                <a:spcPts val="600"/>
              </a:spcBef>
              <a:buFont typeface="Wingdings" panose="05000000000000000000" pitchFamily="2" charset="2"/>
              <a:buChar char="§"/>
            </a:pPr>
            <a:r>
              <a:rPr lang="en-US" sz="1500" dirty="0"/>
              <a:t>May be reduced if target population contains certain higher end diagnosis</a:t>
            </a:r>
          </a:p>
          <a:p>
            <a:pPr marL="354490" indent="-354490">
              <a:spcBef>
                <a:spcPts val="600"/>
              </a:spcBef>
              <a:buFont typeface="+mj-lt"/>
              <a:buAutoNum type="arabicPeriod"/>
            </a:pPr>
            <a:r>
              <a:rPr lang="en-US" sz="1800" b="1" dirty="0" smtClean="0"/>
              <a:t>Modified </a:t>
            </a:r>
            <a:r>
              <a:rPr lang="en-US" sz="1800" b="1" dirty="0"/>
              <a:t>Block Grant (Kansas)</a:t>
            </a:r>
          </a:p>
          <a:p>
            <a:pPr marL="633413" lvl="1" indent="-285750">
              <a:spcBef>
                <a:spcPts val="600"/>
              </a:spcBef>
              <a:buFont typeface="Wingdings" panose="05000000000000000000" pitchFamily="2" charset="2"/>
              <a:buChar char="§"/>
            </a:pPr>
            <a:r>
              <a:rPr lang="en-US" sz="1500" dirty="0"/>
              <a:t>Each provider negotiates annual maximum budget target and are reimbursed on FFS basis up to this target</a:t>
            </a:r>
          </a:p>
          <a:p>
            <a:pPr marL="633413" lvl="1" indent="-285750">
              <a:spcBef>
                <a:spcPts val="600"/>
              </a:spcBef>
              <a:buFont typeface="Wingdings" panose="05000000000000000000" pitchFamily="2" charset="2"/>
              <a:buChar char="§"/>
            </a:pPr>
            <a:r>
              <a:rPr lang="en-US" sz="1500" dirty="0"/>
              <a:t>Providers must agree to “no eject/no reject” provisions</a:t>
            </a:r>
          </a:p>
          <a:p>
            <a:pPr marL="633413" lvl="1" indent="-285750">
              <a:spcBef>
                <a:spcPts val="600"/>
              </a:spcBef>
              <a:buFont typeface="Wingdings" panose="05000000000000000000" pitchFamily="2" charset="2"/>
              <a:buChar char="§"/>
            </a:pPr>
            <a:r>
              <a:rPr lang="en-US" sz="1500" dirty="0"/>
              <a:t>Per state’s discretion, additional payments can be made to providers who rendered services in excess of budget target</a:t>
            </a:r>
            <a:endParaRPr lang="en-US" sz="1500" b="1" dirty="0"/>
          </a:p>
          <a:p>
            <a:endParaRPr lang="en-US" dirty="0"/>
          </a:p>
        </p:txBody>
      </p:sp>
    </p:spTree>
    <p:extLst>
      <p:ext uri="{BB962C8B-B14F-4D97-AF65-F5344CB8AC3E}">
        <p14:creationId xmlns:p14="http://schemas.microsoft.com/office/powerpoint/2010/main" val="351404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Alternative </a:t>
            </a:r>
            <a:r>
              <a:rPr lang="en-US" sz="3200" dirty="0" smtClean="0"/>
              <a:t>Payment Models (</a:t>
            </a:r>
            <a:r>
              <a:rPr lang="en-US" sz="3200" dirty="0"/>
              <a:t>continued)</a:t>
            </a:r>
          </a:p>
        </p:txBody>
      </p:sp>
      <p:sp>
        <p:nvSpPr>
          <p:cNvPr id="3" name="Slide Number Placeholder 2"/>
          <p:cNvSpPr>
            <a:spLocks noGrp="1"/>
          </p:cNvSpPr>
          <p:nvPr>
            <p:ph type="sldNum" sz="quarter" idx="11"/>
          </p:nvPr>
        </p:nvSpPr>
        <p:spPr/>
        <p:txBody>
          <a:bodyPr/>
          <a:lstStyle/>
          <a:p>
            <a:fld id="{77E85DEC-3C54-CC49-B6AA-116CC903AFD3}" type="slidenum">
              <a:rPr lang="en-US" smtClean="0"/>
              <a:pPr/>
              <a:t>11</a:t>
            </a:fld>
            <a:endParaRPr lang="en-US"/>
          </a:p>
        </p:txBody>
      </p:sp>
      <p:sp>
        <p:nvSpPr>
          <p:cNvPr id="5" name="Content Placeholder 2"/>
          <p:cNvSpPr>
            <a:spLocks noGrp="1"/>
          </p:cNvSpPr>
          <p:nvPr>
            <p:ph idx="1"/>
          </p:nvPr>
        </p:nvSpPr>
        <p:spPr/>
        <p:txBody>
          <a:bodyPr/>
          <a:lstStyle/>
          <a:p>
            <a:pPr marL="354490" indent="-354490">
              <a:spcBef>
                <a:spcPts val="600"/>
              </a:spcBef>
              <a:buFont typeface="+mj-lt"/>
              <a:buAutoNum type="arabicPeriod" startAt="4"/>
            </a:pPr>
            <a:r>
              <a:rPr lang="en-US" sz="1800" b="1" dirty="0"/>
              <a:t>Provider Partner Sub Cap (Colorado)</a:t>
            </a:r>
          </a:p>
          <a:p>
            <a:pPr marL="768062" lvl="1" indent="-295408">
              <a:spcBef>
                <a:spcPts val="600"/>
              </a:spcBef>
              <a:buFont typeface="Wingdings" panose="05000000000000000000" pitchFamily="2" charset="2"/>
              <a:buChar char="§"/>
            </a:pPr>
            <a:r>
              <a:rPr lang="en-US" sz="1600" dirty="0"/>
              <a:t>Full risk “down stream” (CMHCs)</a:t>
            </a:r>
          </a:p>
          <a:p>
            <a:pPr marL="768062" lvl="1" indent="-295408">
              <a:spcBef>
                <a:spcPts val="600"/>
              </a:spcBef>
              <a:buFont typeface="Wingdings" panose="05000000000000000000" pitchFamily="2" charset="2"/>
              <a:buChar char="§"/>
            </a:pPr>
            <a:r>
              <a:rPr lang="en-US" sz="1600" dirty="0"/>
              <a:t>BHO manages care rendered by external providers</a:t>
            </a:r>
          </a:p>
          <a:p>
            <a:pPr marL="768062" lvl="1" indent="-295408">
              <a:spcBef>
                <a:spcPts val="600"/>
              </a:spcBef>
              <a:buFont typeface="Wingdings" panose="05000000000000000000" pitchFamily="2" charset="2"/>
              <a:buChar char="§"/>
            </a:pPr>
            <a:r>
              <a:rPr lang="en-US" sz="1600" dirty="0"/>
              <a:t>Recipients must encounter 90-95% of capitation (maintenance of effort)</a:t>
            </a:r>
          </a:p>
          <a:p>
            <a:pPr marL="768062" lvl="1" indent="-295408">
              <a:spcBef>
                <a:spcPts val="600"/>
              </a:spcBef>
              <a:buFont typeface="Wingdings" panose="05000000000000000000" pitchFamily="2" charset="2"/>
              <a:buChar char="§"/>
            </a:pPr>
            <a:r>
              <a:rPr lang="en-US" sz="1600" dirty="0"/>
              <a:t>CMHC’s equity holder and board member of CMHC</a:t>
            </a:r>
          </a:p>
          <a:p>
            <a:pPr marL="354490" indent="-354490">
              <a:spcBef>
                <a:spcPts val="600"/>
              </a:spcBef>
              <a:buFont typeface="+mj-lt"/>
              <a:buAutoNum type="arabicPeriod" startAt="4"/>
            </a:pPr>
            <a:r>
              <a:rPr lang="en-US" sz="1800" b="1" dirty="0" smtClean="0"/>
              <a:t>Risk </a:t>
            </a:r>
            <a:r>
              <a:rPr lang="en-US" sz="1800" b="1" dirty="0"/>
              <a:t>Pool (Massachusetts)</a:t>
            </a:r>
          </a:p>
          <a:p>
            <a:pPr marL="768062" lvl="1" indent="-295408">
              <a:spcBef>
                <a:spcPts val="600"/>
              </a:spcBef>
              <a:buFont typeface="Wingdings" panose="05000000000000000000" pitchFamily="2" charset="2"/>
              <a:buChar char="§"/>
            </a:pPr>
            <a:r>
              <a:rPr lang="en-US" sz="1600" dirty="0"/>
              <a:t>Providers can achieve additional earnings if certain targets are met</a:t>
            </a:r>
          </a:p>
          <a:p>
            <a:pPr marL="768062" lvl="1" indent="-295408">
              <a:spcBef>
                <a:spcPts val="600"/>
              </a:spcBef>
              <a:buFont typeface="Wingdings" panose="05000000000000000000" pitchFamily="2" charset="2"/>
              <a:buChar char="§"/>
            </a:pPr>
            <a:r>
              <a:rPr lang="en-US" sz="1600" dirty="0"/>
              <a:t>Pools limited to specific dollar amounts and target specific levels of care</a:t>
            </a:r>
            <a:endParaRPr lang="en-US" sz="1600" b="1" dirty="0"/>
          </a:p>
          <a:p>
            <a:pPr marL="354490" indent="-354490">
              <a:spcBef>
                <a:spcPts val="600"/>
              </a:spcBef>
              <a:buFont typeface="+mj-lt"/>
              <a:buAutoNum type="arabicPeriod" startAt="6"/>
            </a:pPr>
            <a:r>
              <a:rPr lang="en-US" sz="1800" b="1" dirty="0" smtClean="0"/>
              <a:t>Provider </a:t>
            </a:r>
            <a:r>
              <a:rPr lang="en-US" sz="1800" b="1" dirty="0"/>
              <a:t>Sub-Cap (New Hampshire)</a:t>
            </a:r>
          </a:p>
          <a:p>
            <a:pPr marL="827143" lvl="1" indent="-354490">
              <a:spcBef>
                <a:spcPts val="600"/>
              </a:spcBef>
              <a:buFont typeface="Wingdings" panose="05000000000000000000" pitchFamily="2" charset="2"/>
              <a:buChar char="§"/>
            </a:pPr>
            <a:r>
              <a:rPr lang="en-US" sz="1600" dirty="0"/>
              <a:t>Partial risk down streamed to key CMHC’s</a:t>
            </a:r>
          </a:p>
          <a:p>
            <a:pPr marL="827143" lvl="1" indent="-354490">
              <a:spcBef>
                <a:spcPts val="600"/>
              </a:spcBef>
              <a:buFont typeface="Wingdings" panose="05000000000000000000" pitchFamily="2" charset="2"/>
              <a:buChar char="§"/>
            </a:pPr>
            <a:r>
              <a:rPr lang="en-US" sz="1600" dirty="0"/>
              <a:t>BHO managed care rendered by external providers</a:t>
            </a:r>
          </a:p>
          <a:p>
            <a:pPr marL="827143" lvl="1" indent="-354490">
              <a:spcBef>
                <a:spcPts val="600"/>
              </a:spcBef>
              <a:buFont typeface="Wingdings" panose="05000000000000000000" pitchFamily="2" charset="2"/>
              <a:buChar char="§"/>
            </a:pPr>
            <a:r>
              <a:rPr lang="en-US" sz="1600" dirty="0"/>
              <a:t>Recipients must encounter 90% of payment received (maintenance of effort)</a:t>
            </a:r>
          </a:p>
          <a:p>
            <a:pPr marL="827143" lvl="1" indent="-354490">
              <a:spcBef>
                <a:spcPts val="600"/>
              </a:spcBef>
              <a:buFont typeface="Wingdings" panose="05000000000000000000" pitchFamily="2" charset="2"/>
              <a:buChar char="§"/>
            </a:pPr>
            <a:r>
              <a:rPr lang="en-US" sz="1600" dirty="0"/>
              <a:t>Escalating annual quality withholds tied to achievement of specific measures; hospital remittance, follow-up after hospitalization, care planning.</a:t>
            </a:r>
          </a:p>
          <a:p>
            <a:endParaRPr lang="en-US" dirty="0"/>
          </a:p>
        </p:txBody>
      </p:sp>
    </p:spTree>
    <p:extLst>
      <p:ext uri="{BB962C8B-B14F-4D97-AF65-F5344CB8AC3E}">
        <p14:creationId xmlns:p14="http://schemas.microsoft.com/office/powerpoint/2010/main" val="107887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283834"/>
            <a:ext cx="9824720" cy="640080"/>
          </a:xfrm>
        </p:spPr>
        <p:txBody>
          <a:bodyPr>
            <a:noAutofit/>
          </a:bodyPr>
          <a:lstStyle/>
          <a:p>
            <a:r>
              <a:rPr lang="en-US" altLang="en-US" sz="3200" dirty="0">
                <a:cs typeface="Arial" panose="020B0604020202020204" pitchFamily="34" charset="0"/>
              </a:rPr>
              <a:t>Massachusetts Emergency </a:t>
            </a:r>
            <a:br>
              <a:rPr lang="en-US" altLang="en-US" sz="3200" dirty="0">
                <a:cs typeface="Arial" panose="020B0604020202020204" pitchFamily="34" charset="0"/>
              </a:rPr>
            </a:br>
            <a:r>
              <a:rPr lang="en-US" altLang="en-US" sz="3200" dirty="0">
                <a:cs typeface="Arial" panose="020B0604020202020204" pitchFamily="34" charset="0"/>
              </a:rPr>
              <a:t>Service Program (ESP)</a:t>
            </a:r>
            <a:endParaRPr lang="en-US" sz="32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12</a:t>
            </a:fld>
            <a:endParaRPr lang="en-US"/>
          </a:p>
        </p:txBody>
      </p:sp>
      <p:sp>
        <p:nvSpPr>
          <p:cNvPr id="4" name="Content Placeholder 3"/>
          <p:cNvSpPr>
            <a:spLocks noGrp="1"/>
          </p:cNvSpPr>
          <p:nvPr>
            <p:ph idx="1"/>
          </p:nvPr>
        </p:nvSpPr>
        <p:spPr>
          <a:xfrm>
            <a:off x="508000" y="1322697"/>
            <a:ext cx="9052560" cy="647771"/>
          </a:xfrm>
        </p:spPr>
        <p:txBody>
          <a:bodyPr>
            <a:noAutofit/>
          </a:bodyPr>
          <a:lstStyle/>
          <a:p>
            <a:pPr marL="0" indent="0">
              <a:buFontTx/>
              <a:buNone/>
              <a:defRPr/>
            </a:pPr>
            <a:r>
              <a:rPr lang="en-US" altLang="en-US" sz="2200" dirty="0" smtClean="0"/>
              <a:t>Provides </a:t>
            </a:r>
            <a:r>
              <a:rPr lang="en-US" altLang="en-US" sz="2200" dirty="0"/>
              <a:t>behavioral health crisis assessment, intervention, and stabilization services (24/7/365) to individuals of all ages who are experiencing a behavioral health crisis.  </a:t>
            </a:r>
          </a:p>
          <a:p>
            <a:pPr marL="0" indent="0">
              <a:lnSpc>
                <a:spcPct val="80000"/>
              </a:lnSpc>
              <a:buFontTx/>
              <a:buNone/>
              <a:defRPr/>
            </a:pPr>
            <a:endParaRPr lang="en-US" altLang="en-US" sz="1800" dirty="0"/>
          </a:p>
          <a:p>
            <a:pPr marL="329184" lvl="1" indent="0">
              <a:lnSpc>
                <a:spcPct val="80000"/>
              </a:lnSpc>
              <a:spcBef>
                <a:spcPts val="1320"/>
              </a:spcBef>
              <a:buNone/>
            </a:pPr>
            <a:endParaRPr lang="en-US" altLang="en-US" sz="2400" dirty="0">
              <a:cs typeface="Open Sans" charset="0"/>
            </a:endParaRPr>
          </a:p>
          <a:p>
            <a:endParaRPr lang="en-US" dirty="0"/>
          </a:p>
        </p:txBody>
      </p:sp>
      <p:sp>
        <p:nvSpPr>
          <p:cNvPr id="5" name="TextBox 4"/>
          <p:cNvSpPr txBox="1"/>
          <p:nvPr/>
        </p:nvSpPr>
        <p:spPr>
          <a:xfrm>
            <a:off x="508000" y="2588850"/>
            <a:ext cx="4797474" cy="4124206"/>
          </a:xfrm>
          <a:prstGeom prst="rect">
            <a:avLst/>
          </a:prstGeom>
          <a:noFill/>
        </p:spPr>
        <p:txBody>
          <a:bodyPr wrap="square" rtlCol="0">
            <a:spAutoFit/>
          </a:bodyPr>
          <a:lstStyle/>
          <a:p>
            <a:pPr marL="285750" lvl="1" indent="-285750">
              <a:lnSpc>
                <a:spcPct val="110000"/>
              </a:lnSpc>
              <a:spcBef>
                <a:spcPts val="1200"/>
              </a:spcBef>
              <a:buFont typeface="Wingdings" panose="05000000000000000000" pitchFamily="2" charset="2"/>
              <a:buChar char="§"/>
              <a:defRPr/>
            </a:pPr>
            <a:r>
              <a:rPr lang="en-US" altLang="en-US" dirty="0">
                <a:solidFill>
                  <a:schemeClr val="tx1">
                    <a:lumMod val="75000"/>
                    <a:lumOff val="25000"/>
                  </a:schemeClr>
                </a:solidFill>
              </a:rPr>
              <a:t>Onsite, face-to-face therapeutic response including short term solution focused counseling</a:t>
            </a:r>
          </a:p>
          <a:p>
            <a:pPr marL="285750" lvl="1" indent="-285750">
              <a:lnSpc>
                <a:spcPct val="110000"/>
              </a:lnSpc>
              <a:spcBef>
                <a:spcPts val="1200"/>
              </a:spcBef>
              <a:buFont typeface="Wingdings" panose="05000000000000000000" pitchFamily="2" charset="2"/>
              <a:buChar char="§"/>
              <a:defRPr/>
            </a:pPr>
            <a:r>
              <a:rPr lang="en-US" altLang="en-US" dirty="0" smtClean="0">
                <a:solidFill>
                  <a:schemeClr val="tx1">
                    <a:lumMod val="75000"/>
                    <a:lumOff val="25000"/>
                  </a:schemeClr>
                </a:solidFill>
              </a:rPr>
              <a:t>Psychiatric </a:t>
            </a:r>
            <a:r>
              <a:rPr lang="en-US" altLang="en-US" dirty="0">
                <a:solidFill>
                  <a:schemeClr val="tx1">
                    <a:lumMod val="75000"/>
                    <a:lumOff val="25000"/>
                  </a:schemeClr>
                </a:solidFill>
              </a:rPr>
              <a:t>consultation and urgent psychopharmacology intervention, as needed</a:t>
            </a:r>
          </a:p>
          <a:p>
            <a:pPr marL="285750" lvl="1" indent="-285750">
              <a:lnSpc>
                <a:spcPct val="110000"/>
              </a:lnSpc>
              <a:spcBef>
                <a:spcPts val="1200"/>
              </a:spcBef>
              <a:buFont typeface="Wingdings" panose="05000000000000000000" pitchFamily="2" charset="2"/>
              <a:buChar char="§"/>
              <a:defRPr/>
            </a:pPr>
            <a:r>
              <a:rPr lang="en-US" altLang="en-US" dirty="0" smtClean="0">
                <a:solidFill>
                  <a:schemeClr val="tx1">
                    <a:lumMod val="75000"/>
                    <a:lumOff val="25000"/>
                  </a:schemeClr>
                </a:solidFill>
              </a:rPr>
              <a:t>Referrals </a:t>
            </a:r>
            <a:r>
              <a:rPr lang="en-US" altLang="en-US" dirty="0">
                <a:solidFill>
                  <a:schemeClr val="tx1">
                    <a:lumMod val="75000"/>
                    <a:lumOff val="25000"/>
                  </a:schemeClr>
                </a:solidFill>
              </a:rPr>
              <a:t>and linkages to all medically necessary behavioral health services and supports, including access to appropriate services along the behavioral health continuum of care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33038">
            <a:off x="5928162" y="3250453"/>
            <a:ext cx="3450942" cy="23006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2281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Emergency Services Program</a:t>
            </a:r>
            <a:endParaRPr lang="en-US" sz="32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13</a:t>
            </a:fld>
            <a:endParaRPr lang="en-US"/>
          </a:p>
        </p:txBody>
      </p:sp>
      <p:sp>
        <p:nvSpPr>
          <p:cNvPr id="5" name="Rectangle 3"/>
          <p:cNvSpPr txBox="1">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lumMod val="75000"/>
                    <a:lumOff val="25000"/>
                  </a:schemeClr>
                </a:solidFill>
                <a:latin typeface="+mn-lt"/>
              </a:defRPr>
            </a:lvl2pPr>
            <a:lvl3pPr marL="1143000" indent="-228600" algn="l" rtl="0" eaLnBrk="0" fontAlgn="base" hangingPunct="0">
              <a:spcBef>
                <a:spcPct val="20000"/>
              </a:spcBef>
              <a:spcAft>
                <a:spcPct val="0"/>
              </a:spcAft>
              <a:buChar char="•"/>
              <a:defRPr sz="2400">
                <a:solidFill>
                  <a:schemeClr val="tx1">
                    <a:lumMod val="75000"/>
                    <a:lumOff val="25000"/>
                  </a:schemeClr>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defTabSz="914400">
              <a:lnSpc>
                <a:spcPct val="150000"/>
              </a:lnSpc>
              <a:buFontTx/>
              <a:buNone/>
              <a:defRPr/>
            </a:pPr>
            <a:r>
              <a:rPr lang="en-US" sz="2400" kern="0" dirty="0" smtClean="0">
                <a:solidFill>
                  <a:srgbClr val="404040"/>
                </a:solidFill>
              </a:rPr>
              <a:t>The purpose of the ESP is to:</a:t>
            </a:r>
          </a:p>
          <a:p>
            <a:pPr defTabSz="914400">
              <a:buFont typeface="Wingdings" panose="05000000000000000000" pitchFamily="2" charset="2"/>
              <a:buChar char="§"/>
              <a:defRPr/>
            </a:pPr>
            <a:r>
              <a:rPr lang="en-US" sz="2200" dirty="0" smtClean="0">
                <a:solidFill>
                  <a:srgbClr val="404040"/>
                </a:solidFill>
              </a:rPr>
              <a:t>Respond rapidly </a:t>
            </a:r>
          </a:p>
          <a:p>
            <a:pPr defTabSz="914400">
              <a:buFont typeface="Wingdings" panose="05000000000000000000" pitchFamily="2" charset="2"/>
              <a:buChar char="§"/>
              <a:defRPr/>
            </a:pPr>
            <a:r>
              <a:rPr lang="en-US" sz="2200" dirty="0" smtClean="0">
                <a:solidFill>
                  <a:srgbClr val="404040"/>
                </a:solidFill>
              </a:rPr>
              <a:t>Assess effectively  </a:t>
            </a:r>
          </a:p>
          <a:p>
            <a:pPr defTabSz="914400">
              <a:buFont typeface="Wingdings" panose="05000000000000000000" pitchFamily="2" charset="2"/>
              <a:buChar char="§"/>
              <a:defRPr/>
            </a:pPr>
            <a:r>
              <a:rPr lang="en-US" sz="2200" dirty="0" smtClean="0">
                <a:solidFill>
                  <a:srgbClr val="404040"/>
                </a:solidFill>
              </a:rPr>
              <a:t>Deliver a course of treatment </a:t>
            </a:r>
          </a:p>
          <a:p>
            <a:pPr defTabSz="914400">
              <a:buFont typeface="Wingdings" panose="05000000000000000000" pitchFamily="2" charset="2"/>
              <a:buChar char="§"/>
              <a:defRPr/>
            </a:pPr>
            <a:r>
              <a:rPr lang="en-US" sz="2200" dirty="0" smtClean="0">
                <a:solidFill>
                  <a:srgbClr val="404040"/>
                </a:solidFill>
              </a:rPr>
              <a:t>Promote recovery, ensure safety, and stabilize the crisis </a:t>
            </a:r>
          </a:p>
          <a:p>
            <a:pPr defTabSz="914400">
              <a:buFont typeface="Wingdings" panose="05000000000000000000" pitchFamily="2" charset="2"/>
              <a:buChar char="§"/>
              <a:defRPr/>
            </a:pPr>
            <a:r>
              <a:rPr lang="en-US" sz="2200" dirty="0" smtClean="0">
                <a:solidFill>
                  <a:srgbClr val="404040"/>
                </a:solidFill>
              </a:rPr>
              <a:t>Facilitate access to other levels of care</a:t>
            </a:r>
          </a:p>
          <a:p>
            <a:pPr defTabSz="914400">
              <a:buFont typeface="Wingdings" panose="05000000000000000000" pitchFamily="2" charset="2"/>
              <a:buChar char="§"/>
              <a:defRPr/>
            </a:pPr>
            <a:r>
              <a:rPr lang="en-US" sz="2200" dirty="0" smtClean="0">
                <a:solidFill>
                  <a:srgbClr val="404040"/>
                </a:solidFill>
              </a:rPr>
              <a:t>Offer community-based behavioral health emergency services in order to bring treatment to </a:t>
            </a:r>
            <a:r>
              <a:rPr lang="en-US" sz="2200" dirty="0" smtClean="0">
                <a:solidFill>
                  <a:srgbClr val="404040"/>
                </a:solidFill>
              </a:rPr>
              <a:t>members </a:t>
            </a:r>
            <a:r>
              <a:rPr lang="en-US" sz="2200" dirty="0" smtClean="0">
                <a:solidFill>
                  <a:srgbClr val="404040"/>
                </a:solidFill>
              </a:rPr>
              <a:t>in crisis, allow for </a:t>
            </a:r>
            <a:r>
              <a:rPr lang="en-US" sz="2200" dirty="0" smtClean="0">
                <a:solidFill>
                  <a:srgbClr val="404040"/>
                </a:solidFill>
              </a:rPr>
              <a:t>member </a:t>
            </a:r>
            <a:r>
              <a:rPr lang="en-US" sz="2200" dirty="0" smtClean="0">
                <a:solidFill>
                  <a:srgbClr val="404040"/>
                </a:solidFill>
              </a:rPr>
              <a:t>choice, and offer medically necessary services in the least restrictive environment that is most conducive to stabilization and recovery</a:t>
            </a:r>
            <a:endParaRPr lang="en-US" sz="2200" dirty="0">
              <a:solidFill>
                <a:srgbClr val="404040"/>
              </a:solidFill>
            </a:endParaRPr>
          </a:p>
        </p:txBody>
      </p:sp>
    </p:spTree>
    <p:extLst>
      <p:ext uri="{BB962C8B-B14F-4D97-AF65-F5344CB8AC3E}">
        <p14:creationId xmlns:p14="http://schemas.microsoft.com/office/powerpoint/2010/main" val="69950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400">
              <a:defRPr/>
            </a:pPr>
            <a:r>
              <a:rPr lang="en-US" altLang="en-US" sz="3200" kern="0" dirty="0"/>
              <a:t>Recovery-Oriented Services</a:t>
            </a:r>
            <a:endParaRPr lang="en-US" altLang="en-US" sz="3200" b="0" kern="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14</a:t>
            </a:fld>
            <a:endParaRPr lang="en-US"/>
          </a:p>
        </p:txBody>
      </p:sp>
      <p:sp>
        <p:nvSpPr>
          <p:cNvPr id="4" name="Content Placeholder 3"/>
          <p:cNvSpPr>
            <a:spLocks noGrp="1"/>
          </p:cNvSpPr>
          <p:nvPr>
            <p:ph idx="1"/>
          </p:nvPr>
        </p:nvSpPr>
        <p:spPr/>
        <p:txBody>
          <a:bodyPr/>
          <a:lstStyle/>
          <a:p>
            <a:pPr marL="0" lvl="1" indent="0" defTabSz="914400">
              <a:buFontTx/>
              <a:buNone/>
              <a:defRPr/>
            </a:pPr>
            <a:r>
              <a:rPr lang="en-US" kern="0" dirty="0">
                <a:solidFill>
                  <a:srgbClr val="404040"/>
                </a:solidFill>
              </a:rPr>
              <a:t>ESPs </a:t>
            </a:r>
            <a:r>
              <a:rPr lang="en-US" kern="0" dirty="0" smtClean="0">
                <a:solidFill>
                  <a:srgbClr val="404040"/>
                </a:solidFill>
              </a:rPr>
              <a:t>support </a:t>
            </a:r>
            <a:r>
              <a:rPr lang="en-US" kern="0" dirty="0">
                <a:solidFill>
                  <a:srgbClr val="404040"/>
                </a:solidFill>
              </a:rPr>
              <a:t>resiliency, rehabilitation, and recovery by integrating mental health, substance use disorders, and co-occurring rehabilitation and recovery principles and practices throughout the service delivery model and implementing specific recovery-oriented services, including</a:t>
            </a:r>
            <a:r>
              <a:rPr lang="en-US" kern="0" dirty="0" smtClean="0">
                <a:solidFill>
                  <a:srgbClr val="404040"/>
                </a:solidFill>
              </a:rPr>
              <a:t>:</a:t>
            </a:r>
          </a:p>
          <a:p>
            <a:pPr marL="463550" lvl="3" indent="-234950" defTabSz="914400">
              <a:lnSpc>
                <a:spcPct val="110000"/>
              </a:lnSpc>
              <a:buFont typeface="Wingdings" panose="05000000000000000000" pitchFamily="2" charset="2"/>
              <a:buChar char="§"/>
              <a:defRPr/>
            </a:pPr>
            <a:r>
              <a:rPr lang="en-US" kern="0" dirty="0" smtClean="0">
                <a:solidFill>
                  <a:srgbClr val="404040"/>
                </a:solidFill>
              </a:rPr>
              <a:t>Certified </a:t>
            </a:r>
            <a:r>
              <a:rPr lang="en-US" kern="0" dirty="0">
                <a:solidFill>
                  <a:srgbClr val="404040"/>
                </a:solidFill>
              </a:rPr>
              <a:t>Peer Specialists</a:t>
            </a:r>
          </a:p>
          <a:p>
            <a:pPr marL="463550" lvl="3" indent="-234950" defTabSz="914400">
              <a:lnSpc>
                <a:spcPct val="110000"/>
              </a:lnSpc>
              <a:buFont typeface="Wingdings" panose="05000000000000000000" pitchFamily="2" charset="2"/>
              <a:buChar char="§"/>
              <a:defRPr/>
            </a:pPr>
            <a:r>
              <a:rPr lang="en-US" kern="0" dirty="0">
                <a:solidFill>
                  <a:srgbClr val="404040"/>
                </a:solidFill>
              </a:rPr>
              <a:t>Family Partners</a:t>
            </a:r>
          </a:p>
          <a:p>
            <a:pPr marL="463550" lvl="3" indent="-234950" defTabSz="914400">
              <a:lnSpc>
                <a:spcPct val="110000"/>
              </a:lnSpc>
              <a:buFont typeface="Wingdings" panose="05000000000000000000" pitchFamily="2" charset="2"/>
              <a:buChar char="§"/>
              <a:defRPr/>
            </a:pPr>
            <a:r>
              <a:rPr lang="en-US" kern="0" dirty="0">
                <a:solidFill>
                  <a:srgbClr val="404040"/>
                </a:solidFill>
              </a:rPr>
              <a:t>Relationships with recovery-oriented and consumer-operated resources</a:t>
            </a:r>
          </a:p>
        </p:txBody>
      </p:sp>
    </p:spTree>
    <p:extLst>
      <p:ext uri="{BB962C8B-B14F-4D97-AF65-F5344CB8AC3E}">
        <p14:creationId xmlns:p14="http://schemas.microsoft.com/office/powerpoint/2010/main" val="204622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 y="331522"/>
            <a:ext cx="9824720" cy="640080"/>
          </a:xfrm>
        </p:spPr>
        <p:txBody>
          <a:bodyPr>
            <a:normAutofit/>
          </a:bodyPr>
          <a:lstStyle/>
          <a:p>
            <a:r>
              <a:rPr lang="en-US" sz="3200" dirty="0" smtClean="0"/>
              <a:t>Funding Model for ESP</a:t>
            </a:r>
            <a:endParaRPr lang="en-US" sz="32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15</a:t>
            </a:fld>
            <a:endParaRPr lang="en-US"/>
          </a:p>
        </p:txBody>
      </p:sp>
      <p:sp>
        <p:nvSpPr>
          <p:cNvPr id="4" name="Content Placeholder 3"/>
          <p:cNvSpPr>
            <a:spLocks noGrp="1"/>
          </p:cNvSpPr>
          <p:nvPr>
            <p:ph idx="1"/>
          </p:nvPr>
        </p:nvSpPr>
        <p:spPr/>
        <p:txBody>
          <a:bodyPr/>
          <a:lstStyle/>
          <a:p>
            <a:r>
              <a:rPr lang="en-US" dirty="0" smtClean="0"/>
              <a:t>Beacon </a:t>
            </a:r>
            <a:r>
              <a:rPr lang="en-US" dirty="0" smtClean="0"/>
              <a:t>receives </a:t>
            </a:r>
            <a:r>
              <a:rPr lang="en-US" dirty="0" smtClean="0"/>
              <a:t>payment on a capitated basis for the Medicaid population and budget funded for uninsured population</a:t>
            </a:r>
          </a:p>
          <a:p>
            <a:r>
              <a:rPr lang="en-US" dirty="0" smtClean="0"/>
              <a:t>Crisis services under the regional ESP model are paid on a fee for service basis</a:t>
            </a:r>
          </a:p>
          <a:p>
            <a:r>
              <a:rPr lang="en-US" dirty="0" smtClean="0"/>
              <a:t>Most regions are non-profit entities, while the southeastern portion of the state is covered by state employees</a:t>
            </a:r>
          </a:p>
          <a:p>
            <a:r>
              <a:rPr lang="en-US" dirty="0" smtClean="0"/>
              <a:t>New models for service delivery and payment are being considered</a:t>
            </a:r>
            <a:endParaRPr lang="en-US" dirty="0"/>
          </a:p>
        </p:txBody>
      </p:sp>
    </p:spTree>
    <p:extLst>
      <p:ext uri="{BB962C8B-B14F-4D97-AF65-F5344CB8AC3E}">
        <p14:creationId xmlns:p14="http://schemas.microsoft.com/office/powerpoint/2010/main" val="3117298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Other State Examples</a:t>
            </a:r>
            <a:endParaRPr lang="en-US" sz="32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16</a:t>
            </a:fld>
            <a:endParaRPr lang="en-US"/>
          </a:p>
        </p:txBody>
      </p:sp>
      <p:sp>
        <p:nvSpPr>
          <p:cNvPr id="4" name="Content Placeholder 3"/>
          <p:cNvSpPr>
            <a:spLocks noGrp="1"/>
          </p:cNvSpPr>
          <p:nvPr>
            <p:ph idx="1"/>
          </p:nvPr>
        </p:nvSpPr>
        <p:spPr>
          <a:xfrm>
            <a:off x="376163" y="1177828"/>
            <a:ext cx="5236845" cy="2755588"/>
          </a:xfrm>
        </p:spPr>
        <p:txBody>
          <a:bodyPr>
            <a:noAutofit/>
          </a:bodyPr>
          <a:lstStyle/>
          <a:p>
            <a:r>
              <a:rPr lang="en-US" sz="2000" b="1" dirty="0"/>
              <a:t>Texas </a:t>
            </a:r>
            <a:endParaRPr lang="en-US" sz="2000" b="1" dirty="0" smtClean="0"/>
          </a:p>
          <a:p>
            <a:pPr lvl="1"/>
            <a:r>
              <a:rPr lang="en-US" sz="2000" dirty="0" smtClean="0"/>
              <a:t>Sub-capitation </a:t>
            </a:r>
            <a:r>
              <a:rPr lang="en-US" sz="2000" dirty="0"/>
              <a:t>for 23 hour crisis program</a:t>
            </a:r>
          </a:p>
          <a:p>
            <a:pPr lvl="1">
              <a:buFont typeface="Arial" panose="020B0604020202020204" pitchFamily="34" charset="0"/>
              <a:buChar char="•"/>
            </a:pPr>
            <a:r>
              <a:rPr lang="en-US" sz="2000" dirty="0"/>
              <a:t>Allows facility to be open 24/7</a:t>
            </a:r>
          </a:p>
          <a:p>
            <a:pPr lvl="1">
              <a:buFont typeface="Arial" panose="020B0604020202020204" pitchFamily="34" charset="0"/>
              <a:buChar char="•"/>
            </a:pPr>
            <a:r>
              <a:rPr lang="en-US" sz="2000" dirty="0"/>
              <a:t>Guaranteed monthly cash flow</a:t>
            </a:r>
          </a:p>
          <a:p>
            <a:pPr lvl="1">
              <a:buFont typeface="Arial" panose="020B0604020202020204" pitchFamily="34" charset="0"/>
              <a:buChar char="•"/>
            </a:pPr>
            <a:r>
              <a:rPr lang="en-US" sz="2000" dirty="0"/>
              <a:t>Incentive to find alternative treatment and </a:t>
            </a:r>
            <a:r>
              <a:rPr lang="en-US" sz="2000" dirty="0" smtClean="0"/>
              <a:t>diversion</a:t>
            </a:r>
            <a:endParaRPr lang="en-US" sz="2000" dirty="0"/>
          </a:p>
        </p:txBody>
      </p:sp>
      <p:sp>
        <p:nvSpPr>
          <p:cNvPr id="5" name="TextBox 4"/>
          <p:cNvSpPr txBox="1"/>
          <p:nvPr/>
        </p:nvSpPr>
        <p:spPr>
          <a:xfrm>
            <a:off x="5662342" y="1177828"/>
            <a:ext cx="3959567" cy="1754326"/>
          </a:xfrm>
          <a:prstGeom prst="rect">
            <a:avLst/>
          </a:prstGeom>
          <a:noFill/>
        </p:spPr>
        <p:txBody>
          <a:bodyPr wrap="square" rtlCol="0">
            <a:spAutoFit/>
          </a:bodyPr>
          <a:lstStyle/>
          <a:p>
            <a:pPr marL="320040" indent="-274320">
              <a:lnSpc>
                <a:spcPct val="110000"/>
              </a:lnSpc>
              <a:spcBef>
                <a:spcPts val="1200"/>
              </a:spcBef>
              <a:buFont typeface="Wingdings" panose="05000000000000000000" pitchFamily="2" charset="2"/>
              <a:buChar char="§"/>
            </a:pPr>
            <a:r>
              <a:rPr lang="en-US" b="1" dirty="0" smtClean="0">
                <a:solidFill>
                  <a:schemeClr val="tx1">
                    <a:lumMod val="75000"/>
                    <a:lumOff val="25000"/>
                  </a:schemeClr>
                </a:solidFill>
              </a:rPr>
              <a:t>Kansas</a:t>
            </a:r>
            <a:endParaRPr lang="en-US" b="1" dirty="0">
              <a:solidFill>
                <a:schemeClr val="tx1">
                  <a:lumMod val="75000"/>
                  <a:lumOff val="25000"/>
                </a:schemeClr>
              </a:solidFill>
            </a:endParaRPr>
          </a:p>
          <a:p>
            <a:pPr marL="576263" lvl="1" indent="-295275">
              <a:lnSpc>
                <a:spcPct val="110000"/>
              </a:lnSpc>
              <a:spcBef>
                <a:spcPts val="1200"/>
              </a:spcBef>
              <a:buFont typeface="Arial" panose="020B0604020202020204" pitchFamily="34" charset="0"/>
              <a:buChar char="•"/>
            </a:pPr>
            <a:r>
              <a:rPr lang="en-US" dirty="0">
                <a:solidFill>
                  <a:schemeClr val="tx1">
                    <a:lumMod val="75000"/>
                    <a:lumOff val="25000"/>
                  </a:schemeClr>
                </a:solidFill>
              </a:rPr>
              <a:t>Block funding to purchase capacity</a:t>
            </a:r>
          </a:p>
          <a:p>
            <a:pPr marL="576263" lvl="1" indent="-295275">
              <a:lnSpc>
                <a:spcPct val="110000"/>
              </a:lnSpc>
              <a:spcBef>
                <a:spcPts val="1200"/>
              </a:spcBef>
              <a:buFont typeface="Arial" panose="020B0604020202020204" pitchFamily="34" charset="0"/>
              <a:buChar char="•"/>
            </a:pPr>
            <a:r>
              <a:rPr lang="en-US" dirty="0">
                <a:solidFill>
                  <a:schemeClr val="tx1">
                    <a:lumMod val="75000"/>
                    <a:lumOff val="25000"/>
                  </a:schemeClr>
                </a:solidFill>
              </a:rPr>
              <a:t>24/7 – Firehouse model</a:t>
            </a:r>
          </a:p>
        </p:txBody>
      </p:sp>
      <p:sp>
        <p:nvSpPr>
          <p:cNvPr id="6" name="TextBox 5"/>
          <p:cNvSpPr txBox="1"/>
          <p:nvPr/>
        </p:nvSpPr>
        <p:spPr>
          <a:xfrm>
            <a:off x="376163" y="4369381"/>
            <a:ext cx="7265963" cy="2708434"/>
          </a:xfrm>
          <a:prstGeom prst="rect">
            <a:avLst/>
          </a:prstGeom>
          <a:noFill/>
        </p:spPr>
        <p:txBody>
          <a:bodyPr wrap="square" rtlCol="0">
            <a:spAutoFit/>
          </a:bodyPr>
          <a:lstStyle/>
          <a:p>
            <a:pPr marL="285750" indent="-285750">
              <a:buFont typeface="Wingdings" panose="05000000000000000000" pitchFamily="2" charset="2"/>
              <a:buChar char="§"/>
            </a:pPr>
            <a:r>
              <a:rPr lang="en-US" b="1" dirty="0">
                <a:solidFill>
                  <a:schemeClr val="tx1">
                    <a:lumMod val="75000"/>
                    <a:lumOff val="25000"/>
                  </a:schemeClr>
                </a:solidFill>
              </a:rPr>
              <a:t>Maryland</a:t>
            </a:r>
          </a:p>
          <a:p>
            <a:pPr marL="576263" lvl="2" indent="-238125">
              <a:lnSpc>
                <a:spcPct val="110000"/>
              </a:lnSpc>
              <a:spcBef>
                <a:spcPts val="1200"/>
              </a:spcBef>
              <a:buFont typeface="Arial" panose="020B0604020202020204" pitchFamily="34" charset="0"/>
              <a:buChar char="•"/>
            </a:pPr>
            <a:r>
              <a:rPr lang="en-US" dirty="0" smtClean="0">
                <a:solidFill>
                  <a:schemeClr val="tx1">
                    <a:lumMod val="75000"/>
                    <a:lumOff val="25000"/>
                  </a:schemeClr>
                </a:solidFill>
              </a:rPr>
              <a:t>Mobile </a:t>
            </a:r>
            <a:r>
              <a:rPr lang="en-US" dirty="0">
                <a:solidFill>
                  <a:schemeClr val="tx1">
                    <a:lumMod val="75000"/>
                    <a:lumOff val="25000"/>
                  </a:schemeClr>
                </a:solidFill>
              </a:rPr>
              <a:t>crisis and stabilization &amp; Crisis Assessment - Medicaid funded via a waiver for Children &amp; Adolescents</a:t>
            </a:r>
          </a:p>
          <a:p>
            <a:pPr marL="576263" lvl="2" indent="-238125">
              <a:lnSpc>
                <a:spcPct val="110000"/>
              </a:lnSpc>
              <a:spcBef>
                <a:spcPts val="1200"/>
              </a:spcBef>
              <a:buFont typeface="Arial" panose="020B0604020202020204" pitchFamily="34" charset="0"/>
              <a:buChar char="•"/>
            </a:pPr>
            <a:r>
              <a:rPr lang="en-US" dirty="0">
                <a:solidFill>
                  <a:schemeClr val="tx1">
                    <a:lumMod val="75000"/>
                    <a:lumOff val="25000"/>
                  </a:schemeClr>
                </a:solidFill>
              </a:rPr>
              <a:t>Child &amp; Adolescent Response System- Medicaid</a:t>
            </a:r>
          </a:p>
          <a:p>
            <a:pPr marL="576263" lvl="2" indent="-238125">
              <a:lnSpc>
                <a:spcPct val="110000"/>
              </a:lnSpc>
              <a:spcBef>
                <a:spcPts val="1200"/>
              </a:spcBef>
              <a:buFont typeface="Arial" panose="020B0604020202020204" pitchFamily="34" charset="0"/>
              <a:buChar char="•"/>
            </a:pPr>
            <a:r>
              <a:rPr lang="en-US" dirty="0">
                <a:solidFill>
                  <a:schemeClr val="tx1">
                    <a:lumMod val="75000"/>
                    <a:lumOff val="25000"/>
                  </a:schemeClr>
                </a:solidFill>
              </a:rPr>
              <a:t>Residential crisis – State funded</a:t>
            </a:r>
          </a:p>
          <a:p>
            <a:pPr marL="576263" lvl="2" indent="-238125">
              <a:lnSpc>
                <a:spcPct val="110000"/>
              </a:lnSpc>
              <a:spcBef>
                <a:spcPts val="1200"/>
              </a:spcBef>
              <a:buFont typeface="Arial" panose="020B0604020202020204" pitchFamily="34" charset="0"/>
              <a:buChar char="•"/>
            </a:pPr>
            <a:r>
              <a:rPr lang="en-US" dirty="0">
                <a:solidFill>
                  <a:schemeClr val="tx1">
                    <a:lumMod val="75000"/>
                    <a:lumOff val="25000"/>
                  </a:schemeClr>
                </a:solidFill>
              </a:rPr>
              <a:t>Other county funded services, including Mobile Teams</a:t>
            </a:r>
            <a:endParaRPr lang="en-US" dirty="0">
              <a:solidFill>
                <a:schemeClr val="tx1">
                  <a:lumMod val="75000"/>
                  <a:lumOff val="25000"/>
                </a:schemeClr>
              </a:solidFill>
            </a:endParaRPr>
          </a:p>
        </p:txBody>
      </p:sp>
    </p:spTree>
    <p:extLst>
      <p:ext uri="{BB962C8B-B14F-4D97-AF65-F5344CB8AC3E}">
        <p14:creationId xmlns:p14="http://schemas.microsoft.com/office/powerpoint/2010/main" val="314120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Value-Based </a:t>
            </a:r>
            <a:r>
              <a:rPr lang="en-US" sz="3200" dirty="0" smtClean="0"/>
              <a:t>Payments for </a:t>
            </a:r>
            <a:r>
              <a:rPr lang="en-US" sz="3200" dirty="0" smtClean="0"/>
              <a:t>Crisis </a:t>
            </a:r>
            <a:r>
              <a:rPr lang="en-US" sz="3200" dirty="0" smtClean="0"/>
              <a:t>Services</a:t>
            </a:r>
            <a:endParaRPr lang="en-US" sz="32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17</a:t>
            </a:fld>
            <a:endParaRPr lang="en-US"/>
          </a:p>
        </p:txBody>
      </p:sp>
      <p:sp>
        <p:nvSpPr>
          <p:cNvPr id="4" name="Content Placeholder 3"/>
          <p:cNvSpPr>
            <a:spLocks noGrp="1"/>
          </p:cNvSpPr>
          <p:nvPr>
            <p:ph idx="1"/>
          </p:nvPr>
        </p:nvSpPr>
        <p:spPr>
          <a:xfrm>
            <a:off x="412768" y="1639554"/>
            <a:ext cx="9052560" cy="4954429"/>
          </a:xfrm>
        </p:spPr>
        <p:txBody>
          <a:bodyPr/>
          <a:lstStyle/>
          <a:p>
            <a:r>
              <a:rPr lang="en-US" dirty="0"/>
              <a:t>Define beginning and end</a:t>
            </a:r>
          </a:p>
          <a:p>
            <a:r>
              <a:rPr lang="en-US" dirty="0"/>
              <a:t>Ensure capacity to serve all</a:t>
            </a:r>
          </a:p>
          <a:p>
            <a:r>
              <a:rPr lang="en-US" dirty="0"/>
              <a:t>Track encounters</a:t>
            </a:r>
          </a:p>
          <a:p>
            <a:r>
              <a:rPr lang="en-US" dirty="0"/>
              <a:t>Build capacity – 24/7 is key</a:t>
            </a:r>
          </a:p>
          <a:p>
            <a:r>
              <a:rPr lang="en-US" dirty="0"/>
              <a:t>Define quality measures and data points</a:t>
            </a:r>
          </a:p>
          <a:p>
            <a:r>
              <a:rPr lang="en-US" dirty="0"/>
              <a:t>Measure key parameters – diversion, </a:t>
            </a:r>
            <a:r>
              <a:rPr lang="en-US" dirty="0" smtClean="0"/>
              <a:t>etc.</a:t>
            </a:r>
            <a:endParaRPr lang="en-US" dirty="0"/>
          </a:p>
          <a:p>
            <a:r>
              <a:rPr lang="en-US" dirty="0"/>
              <a:t>Reporting</a:t>
            </a:r>
          </a:p>
          <a:p>
            <a:endParaRPr lang="en-US" dirty="0"/>
          </a:p>
        </p:txBody>
      </p:sp>
    </p:spTree>
    <p:extLst>
      <p:ext uri="{BB962C8B-B14F-4D97-AF65-F5344CB8AC3E}">
        <p14:creationId xmlns:p14="http://schemas.microsoft.com/office/powerpoint/2010/main" val="3917499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550" y="3291772"/>
            <a:ext cx="4325568" cy="1543685"/>
          </a:xfrm>
        </p:spPr>
        <p:txBody>
          <a:bodyPr>
            <a:normAutofit/>
          </a:bodyPr>
          <a:lstStyle/>
          <a:p>
            <a:r>
              <a:rPr lang="en-US" dirty="0" smtClean="0"/>
              <a:t>Peer Services</a:t>
            </a:r>
            <a:endParaRPr lang="en-US" dirty="0"/>
          </a:p>
        </p:txBody>
      </p:sp>
      <p:sp>
        <p:nvSpPr>
          <p:cNvPr id="3" name="Slide Number Placeholder 2"/>
          <p:cNvSpPr>
            <a:spLocks noGrp="1"/>
          </p:cNvSpPr>
          <p:nvPr>
            <p:ph type="sldNum" sz="quarter" idx="12"/>
          </p:nvPr>
        </p:nvSpPr>
        <p:spPr/>
        <p:txBody>
          <a:bodyPr/>
          <a:lstStyle/>
          <a:p>
            <a:fld id="{77E85DEC-3C54-CC49-B6AA-116CC903AFD3}" type="slidenum">
              <a:rPr lang="en-US" smtClean="0"/>
              <a:t>18</a:t>
            </a:fld>
            <a:endParaRPr lang="en-US"/>
          </a:p>
        </p:txBody>
      </p:sp>
    </p:spTree>
    <p:extLst>
      <p:ext uri="{BB962C8B-B14F-4D97-AF65-F5344CB8AC3E}">
        <p14:creationId xmlns:p14="http://schemas.microsoft.com/office/powerpoint/2010/main" val="2572262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Peer Services</a:t>
            </a:r>
            <a:endParaRPr lang="en-US" sz="32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19</a:t>
            </a:fld>
            <a:endParaRPr lang="en-US"/>
          </a:p>
        </p:txBody>
      </p:sp>
      <p:sp>
        <p:nvSpPr>
          <p:cNvPr id="4" name="Content Placeholder 3"/>
          <p:cNvSpPr>
            <a:spLocks noGrp="1"/>
          </p:cNvSpPr>
          <p:nvPr>
            <p:ph idx="1"/>
          </p:nvPr>
        </p:nvSpPr>
        <p:spPr/>
        <p:txBody>
          <a:bodyPr/>
          <a:lstStyle/>
          <a:p>
            <a:r>
              <a:rPr lang="en-US" dirty="0"/>
              <a:t>Impact and importance	</a:t>
            </a:r>
          </a:p>
          <a:p>
            <a:r>
              <a:rPr lang="en-US" dirty="0"/>
              <a:t>Wages and compensation for peers</a:t>
            </a:r>
          </a:p>
          <a:p>
            <a:r>
              <a:rPr lang="en-US" dirty="0"/>
              <a:t>Reimbursements</a:t>
            </a:r>
          </a:p>
          <a:p>
            <a:pPr lvl="1"/>
            <a:r>
              <a:rPr lang="en-US" dirty="0"/>
              <a:t>Medicaid</a:t>
            </a:r>
          </a:p>
          <a:p>
            <a:pPr lvl="1"/>
            <a:r>
              <a:rPr lang="en-US" dirty="0"/>
              <a:t>Federal</a:t>
            </a:r>
          </a:p>
          <a:p>
            <a:pPr lvl="1"/>
            <a:r>
              <a:rPr lang="en-US" dirty="0"/>
              <a:t>Private</a:t>
            </a:r>
          </a:p>
          <a:p>
            <a:r>
              <a:rPr lang="en-US" dirty="0"/>
              <a:t>How to build on the impact </a:t>
            </a:r>
            <a:r>
              <a:rPr lang="en-US" dirty="0" smtClean="0"/>
              <a:t>of these </a:t>
            </a:r>
            <a:r>
              <a:rPr lang="en-US" dirty="0"/>
              <a:t>services</a:t>
            </a:r>
          </a:p>
          <a:p>
            <a:endParaRPr lang="en-US" dirty="0"/>
          </a:p>
        </p:txBody>
      </p:sp>
    </p:spTree>
    <p:extLst>
      <p:ext uri="{BB962C8B-B14F-4D97-AF65-F5344CB8AC3E}">
        <p14:creationId xmlns:p14="http://schemas.microsoft.com/office/powerpoint/2010/main" val="200106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Agenda</a:t>
            </a:r>
            <a:endParaRPr lang="en-US" sz="32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2</a:t>
            </a:fld>
            <a:endParaRPr lang="en-US"/>
          </a:p>
        </p:txBody>
      </p:sp>
      <p:sp>
        <p:nvSpPr>
          <p:cNvPr id="4" name="Content Placeholder 3"/>
          <p:cNvSpPr>
            <a:spLocks noGrp="1"/>
          </p:cNvSpPr>
          <p:nvPr>
            <p:ph idx="1"/>
          </p:nvPr>
        </p:nvSpPr>
        <p:spPr/>
        <p:txBody>
          <a:bodyPr/>
          <a:lstStyle/>
          <a:p>
            <a:r>
              <a:rPr lang="en-US" dirty="0" smtClean="0"/>
              <a:t>Introductions</a:t>
            </a:r>
          </a:p>
          <a:p>
            <a:r>
              <a:rPr lang="en-US" dirty="0" smtClean="0"/>
              <a:t>History of Beacon Health Options</a:t>
            </a:r>
          </a:p>
          <a:p>
            <a:r>
              <a:rPr lang="en-US" dirty="0" smtClean="0"/>
              <a:t>Key Funding Solutions </a:t>
            </a:r>
          </a:p>
          <a:p>
            <a:pPr lvl="1"/>
            <a:r>
              <a:rPr lang="en-US" sz="2000" dirty="0" smtClean="0"/>
              <a:t>Fee for Service </a:t>
            </a:r>
          </a:p>
          <a:p>
            <a:pPr lvl="1"/>
            <a:r>
              <a:rPr lang="en-US" sz="2000" dirty="0" smtClean="0"/>
              <a:t>Value Based Payments</a:t>
            </a:r>
          </a:p>
          <a:p>
            <a:r>
              <a:rPr lang="en-US" dirty="0" smtClean="0"/>
              <a:t>Peer Services</a:t>
            </a:r>
          </a:p>
          <a:p>
            <a:pPr lvl="1"/>
            <a:r>
              <a:rPr lang="en-US" sz="2000" dirty="0" smtClean="0"/>
              <a:t>Models</a:t>
            </a:r>
          </a:p>
          <a:p>
            <a:pPr lvl="1"/>
            <a:r>
              <a:rPr lang="en-US" sz="2000" dirty="0" smtClean="0"/>
              <a:t>Compensation</a:t>
            </a:r>
          </a:p>
          <a:p>
            <a:pPr lvl="1"/>
            <a:r>
              <a:rPr lang="en-US" sz="2000" dirty="0" smtClean="0"/>
              <a:t>Payment</a:t>
            </a:r>
            <a:endParaRPr lang="en-US" sz="2000" dirty="0"/>
          </a:p>
        </p:txBody>
      </p:sp>
    </p:spTree>
    <p:extLst>
      <p:ext uri="{BB962C8B-B14F-4D97-AF65-F5344CB8AC3E}">
        <p14:creationId xmlns:p14="http://schemas.microsoft.com/office/powerpoint/2010/main" val="3438401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Value of Peer Services</a:t>
            </a:r>
          </a:p>
        </p:txBody>
      </p:sp>
      <p:sp>
        <p:nvSpPr>
          <p:cNvPr id="3" name="Slide Number Placeholder 2"/>
          <p:cNvSpPr>
            <a:spLocks noGrp="1"/>
          </p:cNvSpPr>
          <p:nvPr>
            <p:ph type="sldNum" sz="quarter" idx="11"/>
          </p:nvPr>
        </p:nvSpPr>
        <p:spPr/>
        <p:txBody>
          <a:bodyPr/>
          <a:lstStyle/>
          <a:p>
            <a:fld id="{77E85DEC-3C54-CC49-B6AA-116CC903AFD3}" type="slidenum">
              <a:rPr lang="en-US" smtClean="0"/>
              <a:pPr/>
              <a:t>20</a:t>
            </a:fld>
            <a:endParaRPr lang="en-US"/>
          </a:p>
        </p:txBody>
      </p:sp>
      <p:sp>
        <p:nvSpPr>
          <p:cNvPr id="5" name="Content Placeholder 2"/>
          <p:cNvSpPr>
            <a:spLocks noGrp="1"/>
          </p:cNvSpPr>
          <p:nvPr>
            <p:ph idx="1"/>
          </p:nvPr>
        </p:nvSpPr>
        <p:spPr/>
        <p:txBody>
          <a:bodyPr/>
          <a:lstStyle/>
          <a:p>
            <a:pPr marL="0" indent="0">
              <a:buNone/>
            </a:pPr>
            <a:endParaRPr lang="en-US" dirty="0" smtClean="0"/>
          </a:p>
          <a:p>
            <a:pPr marL="0" indent="0">
              <a:buNone/>
            </a:pPr>
            <a:r>
              <a:rPr lang="en-US" dirty="0" smtClean="0"/>
              <a:t>“…</a:t>
            </a:r>
            <a:r>
              <a:rPr lang="en-US" sz="2400" dirty="0" smtClean="0"/>
              <a:t>Peer </a:t>
            </a:r>
            <a:r>
              <a:rPr lang="en-US" sz="2400" dirty="0"/>
              <a:t>support services are an evidence-based mental health model of care which consists of a qualified peer support provider who assists individuals with their recovery from mental illness and substance use disorders. CMS recognizes that the experiences of peer support providers, as consumers of mental health and substance use services, can be an important component in a State’s delivery of effective </a:t>
            </a:r>
            <a:r>
              <a:rPr lang="en-US" sz="2400" dirty="0" smtClean="0"/>
              <a:t>treatment…” *</a:t>
            </a:r>
          </a:p>
          <a:p>
            <a:pPr marL="0" indent="0">
              <a:buNone/>
            </a:pPr>
            <a:endParaRPr lang="en-US" sz="2400" dirty="0"/>
          </a:p>
          <a:p>
            <a:pPr marL="0" indent="0">
              <a:buNone/>
            </a:pPr>
            <a:r>
              <a:rPr lang="en-US" sz="2400" dirty="0" smtClean="0"/>
              <a:t>* - </a:t>
            </a:r>
            <a:r>
              <a:rPr lang="en-US" sz="1100" dirty="0" smtClean="0"/>
              <a:t>CMS letter written by Dennis Smith, August 15, 2007 </a:t>
            </a:r>
            <a:endParaRPr lang="en-US" sz="1400" dirty="0"/>
          </a:p>
        </p:txBody>
      </p:sp>
    </p:spTree>
    <p:extLst>
      <p:ext uri="{BB962C8B-B14F-4D97-AF65-F5344CB8AC3E}">
        <p14:creationId xmlns:p14="http://schemas.microsoft.com/office/powerpoint/2010/main" val="3361342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Wages and Compensation</a:t>
            </a:r>
          </a:p>
        </p:txBody>
      </p:sp>
      <p:sp>
        <p:nvSpPr>
          <p:cNvPr id="3" name="Slide Number Placeholder 2"/>
          <p:cNvSpPr>
            <a:spLocks noGrp="1"/>
          </p:cNvSpPr>
          <p:nvPr>
            <p:ph type="sldNum" sz="quarter" idx="11"/>
          </p:nvPr>
        </p:nvSpPr>
        <p:spPr/>
        <p:txBody>
          <a:bodyPr/>
          <a:lstStyle/>
          <a:p>
            <a:fld id="{77E85DEC-3C54-CC49-B6AA-116CC903AFD3}" type="slidenum">
              <a:rPr lang="en-US" smtClean="0"/>
              <a:pPr/>
              <a:t>21</a:t>
            </a:fld>
            <a:endParaRPr lang="en-US"/>
          </a:p>
        </p:txBody>
      </p:sp>
      <p:sp>
        <p:nvSpPr>
          <p:cNvPr id="5" name="Content Placeholder 2"/>
          <p:cNvSpPr>
            <a:spLocks noGrp="1"/>
          </p:cNvSpPr>
          <p:nvPr>
            <p:ph idx="1"/>
          </p:nvPr>
        </p:nvSpPr>
        <p:spPr/>
        <p:txBody>
          <a:bodyPr/>
          <a:lstStyle/>
          <a:p>
            <a:r>
              <a:rPr lang="en-US" dirty="0" smtClean="0"/>
              <a:t>Need wage scale that allows individuals to sustain their independence</a:t>
            </a:r>
          </a:p>
          <a:p>
            <a:r>
              <a:rPr lang="en-US" dirty="0" smtClean="0"/>
              <a:t>Wages need to include benefits and allow for individuals to maintain independence and quality of life</a:t>
            </a:r>
          </a:p>
          <a:p>
            <a:r>
              <a:rPr lang="en-US" dirty="0" smtClean="0"/>
              <a:t>Pay inequities need to be addressed (as with other workers)</a:t>
            </a:r>
          </a:p>
          <a:p>
            <a:pPr lvl="1"/>
            <a:r>
              <a:rPr lang="en-US" dirty="0" smtClean="0"/>
              <a:t>Including employer type of organization</a:t>
            </a:r>
          </a:p>
          <a:p>
            <a:pPr lvl="1"/>
            <a:r>
              <a:rPr lang="en-US" dirty="0" smtClean="0"/>
              <a:t>Geographic region</a:t>
            </a:r>
          </a:p>
          <a:p>
            <a:pPr marL="509412" lvl="1" indent="0">
              <a:buNone/>
            </a:pPr>
            <a:endParaRPr lang="en-US" dirty="0"/>
          </a:p>
          <a:p>
            <a:pPr lvl="1"/>
            <a:endParaRPr lang="en-US" dirty="0" smtClean="0"/>
          </a:p>
          <a:p>
            <a:pPr lvl="1"/>
            <a:endParaRPr lang="en-US" dirty="0"/>
          </a:p>
        </p:txBody>
      </p:sp>
    </p:spTree>
    <p:extLst>
      <p:ext uri="{BB962C8B-B14F-4D97-AF65-F5344CB8AC3E}">
        <p14:creationId xmlns:p14="http://schemas.microsoft.com/office/powerpoint/2010/main" val="1241933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Peer Reimbursement</a:t>
            </a:r>
          </a:p>
        </p:txBody>
      </p:sp>
      <p:sp>
        <p:nvSpPr>
          <p:cNvPr id="3" name="Slide Number Placeholder 2"/>
          <p:cNvSpPr>
            <a:spLocks noGrp="1"/>
          </p:cNvSpPr>
          <p:nvPr>
            <p:ph type="sldNum" sz="quarter" idx="11"/>
          </p:nvPr>
        </p:nvSpPr>
        <p:spPr/>
        <p:txBody>
          <a:bodyPr/>
          <a:lstStyle/>
          <a:p>
            <a:fld id="{77E85DEC-3C54-CC49-B6AA-116CC903AFD3}" type="slidenum">
              <a:rPr lang="en-US" smtClean="0"/>
              <a:pPr/>
              <a:t>22</a:t>
            </a:fld>
            <a:endParaRPr lang="en-US"/>
          </a:p>
        </p:txBody>
      </p:sp>
      <p:sp>
        <p:nvSpPr>
          <p:cNvPr id="5" name="Content Placeholder 2"/>
          <p:cNvSpPr>
            <a:spLocks noGrp="1"/>
          </p:cNvSpPr>
          <p:nvPr>
            <p:ph idx="1"/>
          </p:nvPr>
        </p:nvSpPr>
        <p:spPr/>
        <p:txBody>
          <a:bodyPr/>
          <a:lstStyle/>
          <a:p>
            <a:pPr marL="0" indent="0">
              <a:buNone/>
            </a:pPr>
            <a:endParaRPr lang="en-US" dirty="0" smtClean="0"/>
          </a:p>
          <a:p>
            <a:pPr marL="0" indent="0">
              <a:buNone/>
            </a:pPr>
            <a:r>
              <a:rPr lang="en-US" dirty="0" smtClean="0"/>
              <a:t>“…As health systems…evolve and focus on…outcomes and value based reimbursement systems, …attention will be required to understand how peer…wages should be established…”</a:t>
            </a:r>
          </a:p>
          <a:p>
            <a:pPr marL="0" indent="0">
              <a:buNone/>
            </a:pPr>
            <a:endParaRPr lang="en-US" dirty="0"/>
          </a:p>
          <a:p>
            <a:pPr marL="0" indent="0">
              <a:buNone/>
            </a:pPr>
            <a:r>
              <a:rPr lang="en-US" sz="1400" dirty="0" smtClean="0"/>
              <a:t>* - Daniels, A.S., </a:t>
            </a:r>
            <a:r>
              <a:rPr lang="en-US" sz="1400" dirty="0" err="1" smtClean="0"/>
              <a:t>Ashenden</a:t>
            </a:r>
            <a:r>
              <a:rPr lang="en-US" sz="1400" dirty="0" smtClean="0"/>
              <a:t>, P., </a:t>
            </a:r>
            <a:r>
              <a:rPr lang="en-US" sz="1400" dirty="0" err="1" smtClean="0"/>
              <a:t>Goodale</a:t>
            </a:r>
            <a:r>
              <a:rPr lang="en-US" sz="1400" dirty="0" smtClean="0"/>
              <a:t>, L., Stevens, T. National Survey of Compensation Among Peer Support Specialists.  The College for Behavioral Health Leadership, </a:t>
            </a:r>
            <a:r>
              <a:rPr lang="en-US" sz="1400" dirty="0" smtClean="0">
                <a:hlinkClick r:id="rId2"/>
              </a:rPr>
              <a:t>www.acmha.org</a:t>
            </a:r>
            <a:r>
              <a:rPr lang="en-US" sz="1400" dirty="0" smtClean="0"/>
              <a:t>, January 2016</a:t>
            </a:r>
            <a:endParaRPr lang="en-US" sz="1400" dirty="0"/>
          </a:p>
        </p:txBody>
      </p:sp>
    </p:spTree>
    <p:extLst>
      <p:ext uri="{BB962C8B-B14F-4D97-AF65-F5344CB8AC3E}">
        <p14:creationId xmlns:p14="http://schemas.microsoft.com/office/powerpoint/2010/main" val="3151624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 </a:t>
            </a:r>
            <a:r>
              <a:rPr lang="en-US" sz="3200" dirty="0" smtClean="0"/>
              <a:t>Models </a:t>
            </a:r>
            <a:r>
              <a:rPr lang="en-US" sz="3200" dirty="0"/>
              <a:t>for Peer Services</a:t>
            </a:r>
          </a:p>
        </p:txBody>
      </p:sp>
      <p:sp>
        <p:nvSpPr>
          <p:cNvPr id="3" name="Slide Number Placeholder 2"/>
          <p:cNvSpPr>
            <a:spLocks noGrp="1"/>
          </p:cNvSpPr>
          <p:nvPr>
            <p:ph type="sldNum" sz="quarter" idx="11"/>
          </p:nvPr>
        </p:nvSpPr>
        <p:spPr/>
        <p:txBody>
          <a:bodyPr/>
          <a:lstStyle/>
          <a:p>
            <a:fld id="{77E85DEC-3C54-CC49-B6AA-116CC903AFD3}" type="slidenum">
              <a:rPr lang="en-US" smtClean="0"/>
              <a:pPr/>
              <a:t>23</a:t>
            </a:fld>
            <a:endParaRPr lang="en-US"/>
          </a:p>
        </p:txBody>
      </p:sp>
      <p:sp>
        <p:nvSpPr>
          <p:cNvPr id="5" name="Content Placeholder 2"/>
          <p:cNvSpPr>
            <a:spLocks noGrp="1"/>
          </p:cNvSpPr>
          <p:nvPr>
            <p:ph idx="1"/>
          </p:nvPr>
        </p:nvSpPr>
        <p:spPr/>
        <p:txBody>
          <a:bodyPr/>
          <a:lstStyle/>
          <a:p>
            <a:r>
              <a:rPr lang="en-US" sz="2800" dirty="0" smtClean="0"/>
              <a:t>Medicaid </a:t>
            </a:r>
          </a:p>
          <a:p>
            <a:pPr lvl="1"/>
            <a:r>
              <a:rPr lang="en-US" sz="2400" dirty="0"/>
              <a:t>In 1999, Georgia became the first state to get federal approval to pay for peer services through Medicaid. </a:t>
            </a:r>
            <a:endParaRPr lang="en-US" sz="2400" dirty="0" smtClean="0"/>
          </a:p>
          <a:p>
            <a:pPr lvl="1"/>
            <a:r>
              <a:rPr lang="en-US" sz="2400" dirty="0" smtClean="0"/>
              <a:t>By 2007</a:t>
            </a:r>
            <a:r>
              <a:rPr lang="en-US" sz="2400" dirty="0"/>
              <a:t>, </a:t>
            </a:r>
            <a:r>
              <a:rPr lang="en-US" sz="2400" dirty="0" smtClean="0"/>
              <a:t>Centers </a:t>
            </a:r>
            <a:r>
              <a:rPr lang="en-US" sz="2400" dirty="0"/>
              <a:t>for Medicare and Medicaid Services (CMS) urged other states to follow Georgia's lead. </a:t>
            </a:r>
            <a:endParaRPr lang="en-US" sz="2400" dirty="0" smtClean="0"/>
          </a:p>
          <a:p>
            <a:pPr lvl="1"/>
            <a:r>
              <a:rPr lang="en-US" sz="2400" dirty="0" smtClean="0"/>
              <a:t>At </a:t>
            </a:r>
            <a:r>
              <a:rPr lang="en-US" sz="2400" dirty="0"/>
              <a:t>least 30 states and the District of Columbia have launched peer programs</a:t>
            </a:r>
            <a:r>
              <a:rPr lang="en-US" sz="2400" dirty="0" smtClean="0"/>
              <a:t>.</a:t>
            </a:r>
          </a:p>
          <a:p>
            <a:pPr lvl="1"/>
            <a:r>
              <a:rPr lang="en-US" sz="2400" dirty="0" smtClean="0"/>
              <a:t>New emphasis on whole health coaching as a reimbursable service (e.g. Whole Health Action Management – WHAM)</a:t>
            </a:r>
          </a:p>
          <a:p>
            <a:pPr lvl="1"/>
            <a:endParaRPr lang="en-US" dirty="0"/>
          </a:p>
        </p:txBody>
      </p:sp>
    </p:spTree>
    <p:extLst>
      <p:ext uri="{BB962C8B-B14F-4D97-AF65-F5344CB8AC3E}">
        <p14:creationId xmlns:p14="http://schemas.microsoft.com/office/powerpoint/2010/main" val="4015870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States Where Medicaid Pays for Peer Services </a:t>
            </a:r>
            <a:endParaRPr lang="en-US" sz="32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24</a:t>
            </a:fld>
            <a:endParaRPr lang="en-US"/>
          </a:p>
        </p:txBody>
      </p:sp>
      <p:pic>
        <p:nvPicPr>
          <p:cNvPr id="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12" y="1304925"/>
            <a:ext cx="6248377" cy="5672138"/>
          </a:xfrm>
        </p:spPr>
      </p:pic>
    </p:spTree>
    <p:extLst>
      <p:ext uri="{BB962C8B-B14F-4D97-AF65-F5344CB8AC3E}">
        <p14:creationId xmlns:p14="http://schemas.microsoft.com/office/powerpoint/2010/main" val="4182706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Look at the Future </a:t>
            </a:r>
            <a:endParaRPr lang="en-US" sz="32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25</a:t>
            </a:fld>
            <a:endParaRPr lang="en-US"/>
          </a:p>
        </p:txBody>
      </p:sp>
      <p:sp>
        <p:nvSpPr>
          <p:cNvPr id="4" name="Content Placeholder 3"/>
          <p:cNvSpPr>
            <a:spLocks noGrp="1"/>
          </p:cNvSpPr>
          <p:nvPr>
            <p:ph idx="1"/>
          </p:nvPr>
        </p:nvSpPr>
        <p:spPr>
          <a:xfrm>
            <a:off x="508000" y="1322697"/>
            <a:ext cx="9052560" cy="5670754"/>
          </a:xfrm>
        </p:spPr>
        <p:txBody>
          <a:bodyPr/>
          <a:lstStyle/>
          <a:p>
            <a:r>
              <a:rPr lang="en-US" dirty="0"/>
              <a:t>Expand services that can be delivered by Peers</a:t>
            </a:r>
          </a:p>
          <a:p>
            <a:pPr lvl="1"/>
            <a:r>
              <a:rPr lang="en-US" dirty="0"/>
              <a:t>Forensic (Pennsylvania model)</a:t>
            </a:r>
          </a:p>
          <a:p>
            <a:pPr lvl="1"/>
            <a:r>
              <a:rPr lang="en-US" dirty="0"/>
              <a:t>Whole health</a:t>
            </a:r>
          </a:p>
          <a:p>
            <a:pPr lvl="1"/>
            <a:r>
              <a:rPr lang="en-US" dirty="0"/>
              <a:t>Add reimbursement in more states</a:t>
            </a:r>
          </a:p>
          <a:p>
            <a:pPr lvl="1"/>
            <a:r>
              <a:rPr lang="en-US" dirty="0"/>
              <a:t>Work with private payers, not just government</a:t>
            </a:r>
          </a:p>
          <a:p>
            <a:r>
              <a:rPr lang="en-US" dirty="0"/>
              <a:t>Focus on recovery that is measurable</a:t>
            </a:r>
          </a:p>
          <a:p>
            <a:pPr lvl="1"/>
            <a:r>
              <a:rPr lang="en-US" dirty="0"/>
              <a:t>Create new payment models based upon impact</a:t>
            </a:r>
          </a:p>
          <a:p>
            <a:pPr lvl="1"/>
            <a:r>
              <a:rPr lang="en-US" dirty="0"/>
              <a:t>Look at creativity in the </a:t>
            </a:r>
            <a:r>
              <a:rPr lang="en-US" dirty="0" smtClean="0"/>
              <a:t>model</a:t>
            </a:r>
          </a:p>
          <a:p>
            <a:pPr marL="914400" lvl="3" indent="-347663"/>
            <a:r>
              <a:rPr lang="en-US" sz="1600" dirty="0" smtClean="0"/>
              <a:t>Currently outcomes typically measured are clinical</a:t>
            </a:r>
          </a:p>
          <a:p>
            <a:pPr marL="914400" lvl="3" indent="-347663"/>
            <a:r>
              <a:rPr lang="en-US" sz="1600" dirty="0" smtClean="0"/>
              <a:t>Evaluate additional outcomes specific to peer intervention and life skill attainment and satisfaction</a:t>
            </a:r>
          </a:p>
          <a:p>
            <a:pPr marL="914400" lvl="3" indent="-347663"/>
            <a:r>
              <a:rPr lang="en-US" sz="1600" dirty="0" smtClean="0"/>
              <a:t>Evaluate engagement of individuals in their care as an outcome of peer involvement</a:t>
            </a:r>
            <a:endParaRPr lang="en-US" sz="1600" dirty="0"/>
          </a:p>
        </p:txBody>
      </p:sp>
    </p:spTree>
    <p:extLst>
      <p:ext uri="{BB962C8B-B14F-4D97-AF65-F5344CB8AC3E}">
        <p14:creationId xmlns:p14="http://schemas.microsoft.com/office/powerpoint/2010/main" val="2505169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Building </a:t>
            </a:r>
            <a:r>
              <a:rPr lang="en-US" sz="3200" dirty="0"/>
              <a:t>on the Impact of Peer Services</a:t>
            </a:r>
          </a:p>
        </p:txBody>
      </p:sp>
      <p:sp>
        <p:nvSpPr>
          <p:cNvPr id="3" name="Slide Number Placeholder 2"/>
          <p:cNvSpPr>
            <a:spLocks noGrp="1"/>
          </p:cNvSpPr>
          <p:nvPr>
            <p:ph type="sldNum" sz="quarter" idx="11"/>
          </p:nvPr>
        </p:nvSpPr>
        <p:spPr/>
        <p:txBody>
          <a:bodyPr/>
          <a:lstStyle/>
          <a:p>
            <a:fld id="{77E85DEC-3C54-CC49-B6AA-116CC903AFD3}" type="slidenum">
              <a:rPr lang="en-US" smtClean="0"/>
              <a:pPr/>
              <a:t>26</a:t>
            </a:fld>
            <a:endParaRPr lang="en-US"/>
          </a:p>
        </p:txBody>
      </p:sp>
      <p:sp>
        <p:nvSpPr>
          <p:cNvPr id="5" name="Content Placeholder 2"/>
          <p:cNvSpPr>
            <a:spLocks noGrp="1"/>
          </p:cNvSpPr>
          <p:nvPr>
            <p:ph idx="1"/>
          </p:nvPr>
        </p:nvSpPr>
        <p:spPr/>
        <p:txBody>
          <a:bodyPr/>
          <a:lstStyle/>
          <a:p>
            <a:r>
              <a:rPr lang="en-US" dirty="0" smtClean="0"/>
              <a:t>Address compensation and wages</a:t>
            </a:r>
          </a:p>
          <a:p>
            <a:r>
              <a:rPr lang="en-US" dirty="0" smtClean="0"/>
              <a:t>Expand payer base</a:t>
            </a:r>
          </a:p>
          <a:p>
            <a:r>
              <a:rPr lang="en-US" dirty="0" smtClean="0"/>
              <a:t>Create new payment models based upon outcomes – value based payment</a:t>
            </a:r>
          </a:p>
          <a:p>
            <a:r>
              <a:rPr lang="en-US" dirty="0" smtClean="0"/>
              <a:t>Grow the workforce</a:t>
            </a:r>
          </a:p>
          <a:p>
            <a:r>
              <a:rPr lang="en-US" dirty="0" smtClean="0"/>
              <a:t>Create supportive environment                                                   to increase the longevity of peer                                                   provided services</a:t>
            </a:r>
          </a:p>
          <a:p>
            <a:r>
              <a:rPr lang="en-US" dirty="0" smtClean="0"/>
              <a:t>Expand workforce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464" y="3451909"/>
            <a:ext cx="3947016" cy="26326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84716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Peer Support Offers Real Difference</a:t>
            </a:r>
            <a:endParaRPr lang="en-US" sz="32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27</a:t>
            </a:fld>
            <a:endParaRPr lang="en-US"/>
          </a:p>
        </p:txBody>
      </p:sp>
      <p:sp>
        <p:nvSpPr>
          <p:cNvPr id="5" name="Content Placeholder 2"/>
          <p:cNvSpPr>
            <a:spLocks noGrp="1"/>
          </p:cNvSpPr>
          <p:nvPr>
            <p:ph idx="1"/>
          </p:nvPr>
        </p:nvSpPr>
        <p:spPr/>
        <p:txBody>
          <a:bodyPr/>
          <a:lstStyle/>
          <a:p>
            <a:pPr marL="0" indent="0">
              <a:buNone/>
            </a:pPr>
            <a:endParaRPr lang="en-US" dirty="0" smtClean="0"/>
          </a:p>
          <a:p>
            <a:pPr marL="0" indent="0">
              <a:buNone/>
            </a:pPr>
            <a:r>
              <a:rPr lang="en-US" sz="2800" dirty="0" smtClean="0"/>
              <a:t>“…At </a:t>
            </a:r>
            <a:r>
              <a:rPr lang="en-US" sz="2800" dirty="0"/>
              <a:t>a time when we are searching for ways to improve behavioral health care delivery throughout the nation, peer support initiatives offer funders a </a:t>
            </a:r>
            <a:r>
              <a:rPr lang="en-US" sz="2800" dirty="0" smtClean="0"/>
              <a:t>golden </a:t>
            </a:r>
            <a:r>
              <a:rPr lang="en-US" sz="2800" dirty="0"/>
              <a:t>opportunity to make a real </a:t>
            </a:r>
            <a:r>
              <a:rPr lang="en-US" sz="2800" dirty="0" smtClean="0"/>
              <a:t>difference…” -*</a:t>
            </a:r>
          </a:p>
          <a:p>
            <a:pPr marL="0" indent="0">
              <a:buNone/>
            </a:pPr>
            <a:endParaRPr lang="en-US" sz="2800" dirty="0"/>
          </a:p>
          <a:p>
            <a:pPr marL="0" indent="0">
              <a:buNone/>
            </a:pPr>
            <a:endParaRPr lang="en-US" sz="2800" dirty="0" smtClean="0"/>
          </a:p>
          <a:p>
            <a:pPr marL="0" indent="0">
              <a:buNone/>
            </a:pPr>
            <a:r>
              <a:rPr lang="en-US" sz="1400" dirty="0" smtClean="0"/>
              <a:t>* - Health Affairs Blog </a:t>
            </a:r>
            <a:r>
              <a:rPr lang="en-US" sz="1400" dirty="0"/>
              <a:t>- Peer Support Programs Offer A Golden Opportunity For Funders To Affect Delivery Of Behavioral Health </a:t>
            </a:r>
            <a:r>
              <a:rPr lang="en-US" sz="1400" dirty="0" smtClean="0"/>
              <a:t>Services Paul Gionfriddo October </a:t>
            </a:r>
            <a:r>
              <a:rPr lang="en-US" sz="1400" dirty="0"/>
              <a:t>30, 2013</a:t>
            </a:r>
          </a:p>
        </p:txBody>
      </p:sp>
    </p:spTree>
    <p:extLst>
      <p:ext uri="{BB962C8B-B14F-4D97-AF65-F5344CB8AC3E}">
        <p14:creationId xmlns:p14="http://schemas.microsoft.com/office/powerpoint/2010/main" val="1085930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E85DEC-3C54-CC49-B6AA-116CC903AFD3}" type="slidenum">
              <a:rPr lang="en-US" smtClean="0">
                <a:solidFill>
                  <a:prstClr val="white"/>
                </a:solidFill>
              </a:rPr>
              <a:pPr/>
              <a:t>28</a:t>
            </a:fld>
            <a:endParaRPr lang="en-US">
              <a:solidFill>
                <a:prstClr val="white"/>
              </a:solidFill>
            </a:endParaRPr>
          </a:p>
        </p:txBody>
      </p:sp>
      <p:pic>
        <p:nvPicPr>
          <p:cNvPr id="4" name="Picture 3" descr="BHO-Logo-stack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216" y="5431765"/>
            <a:ext cx="2121144" cy="1717860"/>
          </a:xfrm>
          <a:prstGeom prst="rect">
            <a:avLst/>
          </a:prstGeom>
        </p:spPr>
      </p:pic>
      <p:sp>
        <p:nvSpPr>
          <p:cNvPr id="5" name="TextBox 4"/>
          <p:cNvSpPr txBox="1"/>
          <p:nvPr/>
        </p:nvSpPr>
        <p:spPr>
          <a:xfrm>
            <a:off x="125129" y="1061596"/>
            <a:ext cx="9814878" cy="1015663"/>
          </a:xfrm>
          <a:prstGeom prst="rect">
            <a:avLst/>
          </a:prstGeom>
          <a:noFill/>
        </p:spPr>
        <p:txBody>
          <a:bodyPr wrap="square" rtlCol="0">
            <a:spAutoFit/>
          </a:bodyPr>
          <a:lstStyle/>
          <a:p>
            <a:pPr algn="ctr"/>
            <a:r>
              <a:rPr lang="en-US" sz="6000" dirty="0" smtClean="0">
                <a:solidFill>
                  <a:prstClr val="black"/>
                </a:solidFill>
              </a:rPr>
              <a:t>Thank you!</a:t>
            </a:r>
            <a:endParaRPr lang="en-US" sz="6000" dirty="0">
              <a:solidFill>
                <a:prstClr val="black"/>
              </a:solidFill>
            </a:endParaRPr>
          </a:p>
        </p:txBody>
      </p:sp>
      <p:grpSp>
        <p:nvGrpSpPr>
          <p:cNvPr id="9" name="Group 8"/>
          <p:cNvGrpSpPr/>
          <p:nvPr/>
        </p:nvGrpSpPr>
        <p:grpSpPr>
          <a:xfrm>
            <a:off x="2092960" y="2469935"/>
            <a:ext cx="6651056" cy="1686947"/>
            <a:chOff x="2477422" y="1385796"/>
            <a:chExt cx="6135237" cy="1686947"/>
          </a:xfrm>
        </p:grpSpPr>
        <p:sp>
          <p:nvSpPr>
            <p:cNvPr id="6" name="TextBox 5"/>
            <p:cNvSpPr txBox="1"/>
            <p:nvPr/>
          </p:nvSpPr>
          <p:spPr>
            <a:xfrm>
              <a:off x="2477422" y="1410750"/>
              <a:ext cx="2985301" cy="1661993"/>
            </a:xfrm>
            <a:prstGeom prst="rect">
              <a:avLst/>
            </a:prstGeom>
            <a:noFill/>
          </p:spPr>
          <p:txBody>
            <a:bodyPr wrap="square" rtlCol="0">
              <a:spAutoFit/>
            </a:bodyPr>
            <a:lstStyle/>
            <a:p>
              <a:r>
                <a:rPr lang="en-US" b="1" dirty="0" smtClean="0">
                  <a:solidFill>
                    <a:srgbClr val="33A6E0"/>
                  </a:solidFill>
                </a:rPr>
                <a:t>Lori Szczygiel</a:t>
              </a:r>
              <a:r>
                <a:rPr lang="en-US" dirty="0" smtClean="0">
                  <a:solidFill>
                    <a:prstClr val="black"/>
                  </a:solidFill>
                </a:rPr>
                <a:t/>
              </a:r>
              <a:br>
                <a:rPr lang="en-US" dirty="0" smtClean="0">
                  <a:solidFill>
                    <a:prstClr val="black"/>
                  </a:solidFill>
                </a:rPr>
              </a:br>
              <a:r>
                <a:rPr lang="en-US" dirty="0" smtClean="0">
                  <a:solidFill>
                    <a:prstClr val="black"/>
                  </a:solidFill>
                </a:rPr>
                <a:t>Senior Vice President, Strategy &amp; Development</a:t>
              </a:r>
            </a:p>
            <a:p>
              <a:pPr>
                <a:spcBef>
                  <a:spcPts val="600"/>
                </a:spcBef>
              </a:pPr>
              <a:r>
                <a:rPr lang="en-US" sz="1600" dirty="0">
                  <a:solidFill>
                    <a:srgbClr val="000000"/>
                  </a:solidFill>
                  <a:ea typeface="Calibri" panose="020F0502020204030204" pitchFamily="34" charset="0"/>
                  <a:cs typeface="Times New Roman" panose="02020603050405020304" pitchFamily="18" charset="0"/>
                </a:rPr>
                <a:t>Office: 860.263.2005</a:t>
              </a:r>
              <a:endParaRPr lang="en-US" sz="1600" dirty="0">
                <a:solidFill>
                  <a:prstClr val="black"/>
                </a:solidFill>
                <a:ea typeface="Calibri" panose="020F0502020204030204" pitchFamily="34" charset="0"/>
                <a:cs typeface="Times New Roman" panose="02020603050405020304" pitchFamily="18" charset="0"/>
              </a:endParaRPr>
            </a:p>
            <a:p>
              <a:pPr>
                <a:spcBef>
                  <a:spcPts val="600"/>
                </a:spcBef>
              </a:pPr>
              <a:r>
                <a:rPr lang="en-US" sz="1600" dirty="0">
                  <a:solidFill>
                    <a:srgbClr val="000000"/>
                  </a:solidFill>
                  <a:ea typeface="Calibri" panose="020F0502020204030204" pitchFamily="34" charset="0"/>
                  <a:cs typeface="Times New Roman" panose="02020603050405020304" pitchFamily="18" charset="0"/>
                </a:rPr>
                <a:t>Cell: </a:t>
              </a:r>
              <a:r>
                <a:rPr lang="en-US" sz="1600" dirty="0" smtClean="0">
                  <a:solidFill>
                    <a:srgbClr val="000000"/>
                  </a:solidFill>
                  <a:ea typeface="Calibri" panose="020F0502020204030204" pitchFamily="34" charset="0"/>
                  <a:cs typeface="Times New Roman" panose="02020603050405020304" pitchFamily="18" charset="0"/>
                </a:rPr>
                <a:t>203.556.3952 </a:t>
              </a:r>
              <a:endParaRPr lang="en-US" dirty="0">
                <a:solidFill>
                  <a:prstClr val="black"/>
                </a:solidFill>
              </a:endParaRPr>
            </a:p>
          </p:txBody>
        </p:sp>
        <p:sp>
          <p:nvSpPr>
            <p:cNvPr id="7" name="TextBox 6"/>
            <p:cNvSpPr txBox="1"/>
            <p:nvPr/>
          </p:nvSpPr>
          <p:spPr>
            <a:xfrm>
              <a:off x="5462723" y="1385796"/>
              <a:ext cx="3149936" cy="1661993"/>
            </a:xfrm>
            <a:prstGeom prst="rect">
              <a:avLst/>
            </a:prstGeom>
            <a:noFill/>
          </p:spPr>
          <p:txBody>
            <a:bodyPr wrap="square" rtlCol="0">
              <a:spAutoFit/>
            </a:bodyPr>
            <a:lstStyle/>
            <a:p>
              <a:r>
                <a:rPr lang="en-US" b="1" dirty="0">
                  <a:solidFill>
                    <a:srgbClr val="33A6E0"/>
                  </a:solidFill>
                </a:rPr>
                <a:t>Dr. Lawrence Goldman </a:t>
              </a:r>
              <a:endParaRPr lang="en-US" b="1" dirty="0" smtClean="0">
                <a:solidFill>
                  <a:srgbClr val="33A6E0"/>
                </a:solidFill>
              </a:endParaRPr>
            </a:p>
            <a:p>
              <a:r>
                <a:rPr lang="en-US" dirty="0">
                  <a:solidFill>
                    <a:prstClr val="black"/>
                  </a:solidFill>
                </a:rPr>
                <a:t>Senior Vice President, Government </a:t>
              </a:r>
              <a:r>
                <a:rPr lang="en-US" dirty="0" smtClean="0">
                  <a:solidFill>
                    <a:prstClr val="black"/>
                  </a:solidFill>
                </a:rPr>
                <a:t>Relations</a:t>
              </a:r>
            </a:p>
            <a:p>
              <a:pPr>
                <a:spcBef>
                  <a:spcPts val="600"/>
                </a:spcBef>
              </a:pPr>
              <a:r>
                <a:rPr lang="en-US" sz="1600" dirty="0">
                  <a:solidFill>
                    <a:prstClr val="black"/>
                  </a:solidFill>
                </a:rPr>
                <a:t>Office: 757.459.5110</a:t>
              </a:r>
            </a:p>
            <a:p>
              <a:pPr>
                <a:spcBef>
                  <a:spcPts val="600"/>
                </a:spcBef>
              </a:pPr>
              <a:r>
                <a:rPr lang="en-US" sz="1600" dirty="0">
                  <a:solidFill>
                    <a:prstClr val="black"/>
                  </a:solidFill>
                </a:rPr>
                <a:t>Cell: </a:t>
              </a:r>
              <a:r>
                <a:rPr lang="en-US" sz="1600" dirty="0" smtClean="0">
                  <a:solidFill>
                    <a:prstClr val="black"/>
                  </a:solidFill>
                </a:rPr>
                <a:t>757.348.3883 </a:t>
              </a:r>
              <a:endParaRPr lang="en-US" dirty="0">
                <a:solidFill>
                  <a:prstClr val="black"/>
                </a:solidFill>
              </a:endParaRPr>
            </a:p>
          </p:txBody>
        </p:sp>
      </p:grpSp>
      <p:sp>
        <p:nvSpPr>
          <p:cNvPr id="2" name="Rectangle 1"/>
          <p:cNvSpPr/>
          <p:nvPr/>
        </p:nvSpPr>
        <p:spPr>
          <a:xfrm>
            <a:off x="2971260" y="4574512"/>
            <a:ext cx="4065373" cy="338554"/>
          </a:xfrm>
          <a:prstGeom prst="rect">
            <a:avLst/>
          </a:prstGeom>
        </p:spPr>
        <p:txBody>
          <a:bodyPr wrap="square">
            <a:spAutoFit/>
          </a:bodyPr>
          <a:lstStyle/>
          <a:p>
            <a:pPr marL="228600" algn="ctr"/>
            <a:r>
              <a:rPr lang="en-US" sz="1600" u="sng" dirty="0" smtClean="0">
                <a:solidFill>
                  <a:srgbClr val="33A6E0"/>
                </a:solidFill>
                <a:ea typeface="Calibri" panose="020F0502020204030204" pitchFamily="34" charset="0"/>
                <a:cs typeface="Times New Roman" panose="02020603050405020304" pitchFamily="18" charset="0"/>
                <a:hlinkClick r:id="rId3"/>
              </a:rPr>
              <a:t>www.beaconhealthoptions.com</a:t>
            </a:r>
            <a:r>
              <a:rPr lang="en-US" sz="1600" u="sng" dirty="0" smtClean="0">
                <a:solidFill>
                  <a:srgbClr val="33A6E0"/>
                </a:solidFill>
                <a:ea typeface="Calibri" panose="020F0502020204030204" pitchFamily="34" charset="0"/>
                <a:cs typeface="Times New Roman" panose="02020603050405020304" pitchFamily="18" charset="0"/>
              </a:rPr>
              <a:t> </a:t>
            </a:r>
            <a:endParaRPr lang="en-US" sz="1600" dirty="0">
              <a:solidFill>
                <a:srgbClr val="33A6E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490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Beacon’s National Scope</a:t>
            </a:r>
            <a:endParaRPr lang="en-US" sz="28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3</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21" r="1665"/>
          <a:stretch/>
        </p:blipFill>
        <p:spPr>
          <a:xfrm>
            <a:off x="122663" y="1101218"/>
            <a:ext cx="9813073" cy="6197939"/>
          </a:xfrm>
          <a:prstGeom prst="rect">
            <a:avLst/>
          </a:prstGeom>
        </p:spPr>
      </p:pic>
    </p:spTree>
    <p:extLst>
      <p:ext uri="{BB962C8B-B14F-4D97-AF65-F5344CB8AC3E}">
        <p14:creationId xmlns:p14="http://schemas.microsoft.com/office/powerpoint/2010/main" val="1732330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About Beacon Health Options</a:t>
            </a:r>
            <a:endParaRPr lang="en-US" sz="32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4</a:t>
            </a:fld>
            <a:endParaRPr lang="en-US"/>
          </a:p>
        </p:txBody>
      </p:sp>
      <p:sp>
        <p:nvSpPr>
          <p:cNvPr id="5" name="Content Placeholder 4"/>
          <p:cNvSpPr>
            <a:spLocks noGrp="1"/>
          </p:cNvSpPr>
          <p:nvPr>
            <p:ph idx="1"/>
          </p:nvPr>
        </p:nvSpPr>
        <p:spPr>
          <a:xfrm>
            <a:off x="502920" y="1305578"/>
            <a:ext cx="3991807" cy="5670754"/>
          </a:xfrm>
        </p:spPr>
        <p:txBody>
          <a:bodyPr/>
          <a:lstStyle/>
          <a:p>
            <a:pPr>
              <a:spcBef>
                <a:spcPts val="2520"/>
              </a:spcBef>
            </a:pPr>
            <a:r>
              <a:rPr lang="en-US" sz="2000" dirty="0">
                <a:solidFill>
                  <a:schemeClr val="tx1">
                    <a:lumMod val="75000"/>
                    <a:lumOff val="25000"/>
                  </a:schemeClr>
                </a:solidFill>
              </a:rPr>
              <a:t>Headquartered in Boston</a:t>
            </a:r>
            <a:r>
              <a:rPr lang="en-US" sz="2000" dirty="0" smtClean="0">
                <a:solidFill>
                  <a:schemeClr val="tx1">
                    <a:lumMod val="75000"/>
                    <a:lumOff val="25000"/>
                  </a:schemeClr>
                </a:solidFill>
              </a:rPr>
              <a:t>; more </a:t>
            </a:r>
            <a:r>
              <a:rPr lang="en-US" sz="2000" dirty="0">
                <a:solidFill>
                  <a:schemeClr val="tx1">
                    <a:lumMod val="75000"/>
                    <a:lumOff val="25000"/>
                  </a:schemeClr>
                </a:solidFill>
              </a:rPr>
              <a:t>than 70 US </a:t>
            </a:r>
            <a:r>
              <a:rPr lang="en-US" sz="2000" dirty="0" smtClean="0">
                <a:solidFill>
                  <a:schemeClr val="tx1">
                    <a:lumMod val="75000"/>
                    <a:lumOff val="25000"/>
                  </a:schemeClr>
                </a:solidFill>
              </a:rPr>
              <a:t>locations and </a:t>
            </a:r>
            <a:r>
              <a:rPr lang="en-US" sz="2000" dirty="0">
                <a:solidFill>
                  <a:schemeClr val="tx1">
                    <a:lumMod val="75000"/>
                    <a:lumOff val="25000"/>
                  </a:schemeClr>
                </a:solidFill>
              </a:rPr>
              <a:t>a London office</a:t>
            </a:r>
          </a:p>
          <a:p>
            <a:pPr>
              <a:spcBef>
                <a:spcPts val="2520"/>
              </a:spcBef>
            </a:pPr>
            <a:r>
              <a:rPr lang="en-US" sz="2000" dirty="0" smtClean="0">
                <a:solidFill>
                  <a:schemeClr val="tx1">
                    <a:lumMod val="75000"/>
                    <a:lumOff val="25000"/>
                  </a:schemeClr>
                </a:solidFill>
              </a:rPr>
              <a:t>225 </a:t>
            </a:r>
            <a:r>
              <a:rPr lang="en-US" sz="2000" dirty="0">
                <a:solidFill>
                  <a:schemeClr val="tx1">
                    <a:lumMod val="75000"/>
                    <a:lumOff val="25000"/>
                  </a:schemeClr>
                </a:solidFill>
              </a:rPr>
              <a:t>employer clients, </a:t>
            </a:r>
            <a:r>
              <a:rPr lang="en-US" sz="2000" dirty="0" smtClean="0">
                <a:solidFill>
                  <a:schemeClr val="tx1">
                    <a:lumMod val="75000"/>
                    <a:lumOff val="25000"/>
                  </a:schemeClr>
                </a:solidFill>
              </a:rPr>
              <a:t>including 45 </a:t>
            </a:r>
            <a:r>
              <a:rPr lang="en-US" sz="2000" dirty="0">
                <a:solidFill>
                  <a:schemeClr val="tx1">
                    <a:lumMod val="75000"/>
                    <a:lumOff val="25000"/>
                  </a:schemeClr>
                </a:solidFill>
              </a:rPr>
              <a:t>Fortune 500 companies</a:t>
            </a:r>
          </a:p>
          <a:p>
            <a:pPr>
              <a:spcBef>
                <a:spcPts val="2520"/>
              </a:spcBef>
            </a:pPr>
            <a:r>
              <a:rPr lang="en-US" sz="2000" dirty="0">
                <a:solidFill>
                  <a:schemeClr val="tx1">
                    <a:lumMod val="75000"/>
                    <a:lumOff val="25000"/>
                  </a:schemeClr>
                </a:solidFill>
              </a:rPr>
              <a:t>Partnerships with more </a:t>
            </a:r>
            <a:r>
              <a:rPr lang="en-US" sz="2000" dirty="0" smtClean="0">
                <a:solidFill>
                  <a:schemeClr val="tx1">
                    <a:lumMod val="75000"/>
                    <a:lumOff val="25000"/>
                  </a:schemeClr>
                </a:solidFill>
              </a:rPr>
              <a:t>than 95 </a:t>
            </a:r>
            <a:r>
              <a:rPr lang="en-US" sz="2000" dirty="0">
                <a:solidFill>
                  <a:schemeClr val="tx1">
                    <a:lumMod val="75000"/>
                    <a:lumOff val="25000"/>
                  </a:schemeClr>
                </a:solidFill>
              </a:rPr>
              <a:t>health </a:t>
            </a:r>
            <a:r>
              <a:rPr lang="en-US" sz="2000" dirty="0" smtClean="0">
                <a:solidFill>
                  <a:schemeClr val="tx1">
                    <a:lumMod val="75000"/>
                    <a:lumOff val="25000"/>
                  </a:schemeClr>
                </a:solidFill>
              </a:rPr>
              <a:t>plans</a:t>
            </a:r>
          </a:p>
          <a:p>
            <a:pPr>
              <a:spcBef>
                <a:spcPts val="2520"/>
              </a:spcBef>
            </a:pPr>
            <a:r>
              <a:rPr lang="en-US" sz="2000" dirty="0"/>
              <a:t>Leader serving dual-eligible beneficiaries in six states</a:t>
            </a:r>
          </a:p>
          <a:p>
            <a:pPr>
              <a:spcBef>
                <a:spcPts val="2520"/>
              </a:spcBef>
            </a:pPr>
            <a:endParaRPr lang="en-US" sz="2000" dirty="0">
              <a:solidFill>
                <a:schemeClr val="tx1">
                  <a:lumMod val="75000"/>
                  <a:lumOff val="25000"/>
                </a:schemeClr>
              </a:solidFill>
            </a:endParaRPr>
          </a:p>
        </p:txBody>
      </p:sp>
      <p:sp>
        <p:nvSpPr>
          <p:cNvPr id="7" name="Content Placeholder 4"/>
          <p:cNvSpPr txBox="1">
            <a:spLocks/>
          </p:cNvSpPr>
          <p:nvPr/>
        </p:nvSpPr>
        <p:spPr>
          <a:xfrm>
            <a:off x="5034280" y="1353474"/>
            <a:ext cx="4101524" cy="5129425"/>
          </a:xfrm>
          <a:prstGeom prst="rect">
            <a:avLst/>
          </a:prstGeom>
        </p:spPr>
        <p:txBody>
          <a:bodyPr vert="horz" wrap="square" lIns="101882" tIns="50941" rIns="101882" bIns="50941" rtlCol="0">
            <a:noAutofit/>
          </a:bodyPr>
          <a:lstStyle>
            <a:lvl1pPr marL="382059" indent="-382059" algn="l" defTabSz="509412" rtl="0" eaLnBrk="1" latinLnBrk="0" hangingPunct="1">
              <a:lnSpc>
                <a:spcPct val="100000"/>
              </a:lnSpc>
              <a:spcBef>
                <a:spcPts val="1320"/>
              </a:spcBef>
              <a:buFont typeface="Wingdings" charset="2"/>
              <a:buChar char="§"/>
              <a:defRPr sz="3000" kern="1200">
                <a:solidFill>
                  <a:schemeClr val="tx1">
                    <a:lumMod val="85000"/>
                    <a:lumOff val="15000"/>
                  </a:schemeClr>
                </a:solidFill>
                <a:latin typeface="+mn-lt"/>
                <a:ea typeface="+mn-ea"/>
                <a:cs typeface="+mn-cs"/>
              </a:defRPr>
            </a:lvl1pPr>
            <a:lvl2pPr marL="827795" indent="-318383" algn="l" defTabSz="509412" rtl="0" eaLnBrk="1" latinLnBrk="0" hangingPunct="1">
              <a:lnSpc>
                <a:spcPct val="100000"/>
              </a:lnSpc>
              <a:spcBef>
                <a:spcPts val="1320"/>
              </a:spcBef>
              <a:buFont typeface="Arial"/>
              <a:buChar char="•"/>
              <a:defRPr sz="2600" kern="1200">
                <a:solidFill>
                  <a:schemeClr val="tx1">
                    <a:lumMod val="85000"/>
                    <a:lumOff val="15000"/>
                  </a:schemeClr>
                </a:solidFill>
                <a:latin typeface="+mn-lt"/>
                <a:ea typeface="+mn-ea"/>
                <a:cs typeface="+mn-cs"/>
              </a:defRPr>
            </a:lvl2pPr>
            <a:lvl3pPr marL="1273531" indent="-254706" algn="l" defTabSz="509412" rtl="0" eaLnBrk="1" latinLnBrk="0" hangingPunct="1">
              <a:lnSpc>
                <a:spcPct val="100000"/>
              </a:lnSpc>
              <a:spcBef>
                <a:spcPts val="1320"/>
              </a:spcBef>
              <a:buFont typeface="Wingdings" charset="2"/>
              <a:buChar char="§"/>
              <a:defRPr sz="2200" kern="1200">
                <a:solidFill>
                  <a:schemeClr val="tx1">
                    <a:lumMod val="85000"/>
                    <a:lumOff val="15000"/>
                  </a:schemeClr>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lumMod val="85000"/>
                    <a:lumOff val="15000"/>
                  </a:schemeClr>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lumMod val="85000"/>
                    <a:lumOff val="15000"/>
                  </a:schemeClr>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a:spcBef>
                <a:spcPts val="2520"/>
              </a:spcBef>
            </a:pPr>
            <a:r>
              <a:rPr lang="en-US" sz="2000" dirty="0" smtClean="0">
                <a:solidFill>
                  <a:schemeClr val="tx1">
                    <a:lumMod val="75000"/>
                    <a:lumOff val="25000"/>
                  </a:schemeClr>
                </a:solidFill>
              </a:rPr>
              <a:t>Programs serving Medicaid recipients in 26 states and the District of Columbia</a:t>
            </a:r>
          </a:p>
          <a:p>
            <a:pPr>
              <a:spcBef>
                <a:spcPts val="2520"/>
              </a:spcBef>
            </a:pPr>
            <a:r>
              <a:rPr lang="en-US" sz="2000" dirty="0" smtClean="0">
                <a:solidFill>
                  <a:schemeClr val="tx1">
                    <a:lumMod val="75000"/>
                    <a:lumOff val="25000"/>
                  </a:schemeClr>
                </a:solidFill>
              </a:rPr>
              <a:t>Serving 8.6 million military personnel, federal civilians and their families</a:t>
            </a:r>
          </a:p>
          <a:p>
            <a:pPr>
              <a:spcBef>
                <a:spcPts val="2520"/>
              </a:spcBef>
            </a:pPr>
            <a:r>
              <a:rPr lang="en-US" sz="2000" dirty="0" smtClean="0">
                <a:solidFill>
                  <a:schemeClr val="tx1">
                    <a:lumMod val="75000"/>
                    <a:lumOff val="25000"/>
                  </a:schemeClr>
                </a:solidFill>
              </a:rPr>
              <a:t>Accreditation by both URAC and NCQA</a:t>
            </a:r>
            <a:endParaRPr lang="en-US" sz="2000" dirty="0">
              <a:solidFill>
                <a:schemeClr val="tx1">
                  <a:lumMod val="75000"/>
                  <a:lumOff val="25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022" y="4941874"/>
            <a:ext cx="2332040" cy="1888659"/>
          </a:xfrm>
          <a:prstGeom prst="rect">
            <a:avLst/>
          </a:prstGeom>
        </p:spPr>
      </p:pic>
    </p:spTree>
    <p:extLst>
      <p:ext uri="{BB962C8B-B14F-4D97-AF65-F5344CB8AC3E}">
        <p14:creationId xmlns:p14="http://schemas.microsoft.com/office/powerpoint/2010/main" val="319565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445886" y="7257095"/>
            <a:ext cx="1300108" cy="413808"/>
          </a:xfrm>
        </p:spPr>
        <p:txBody>
          <a:bodyPr/>
          <a:lstStyle/>
          <a:p>
            <a:fld id="{77E85DEC-3C54-CC49-B6AA-116CC903AFD3}" type="slidenum">
              <a:rPr lang="en-US" smtClean="0">
                <a:solidFill>
                  <a:prstClr val="white"/>
                </a:solidFill>
              </a:rPr>
              <a:pPr/>
              <a:t>5</a:t>
            </a:fld>
            <a:endParaRPr lang="en-US" dirty="0">
              <a:solidFill>
                <a:prstClr val="white"/>
              </a:solidFill>
            </a:endParaRPr>
          </a:p>
        </p:txBody>
      </p:sp>
      <p:sp>
        <p:nvSpPr>
          <p:cNvPr id="9" name="Title 1"/>
          <p:cNvSpPr txBox="1">
            <a:spLocks/>
          </p:cNvSpPr>
          <p:nvPr/>
        </p:nvSpPr>
        <p:spPr>
          <a:xfrm>
            <a:off x="290945" y="182809"/>
            <a:ext cx="9604808" cy="804493"/>
          </a:xfrm>
          <a:prstGeom prst="rect">
            <a:avLst/>
          </a:prstGeom>
        </p:spPr>
        <p:txBody>
          <a:bodyPr vert="horz" lIns="101882" tIns="50941" rIns="101882" bIns="50941" rtlCol="0" anchor="ctr">
            <a:noAutofit/>
          </a:bodyPr>
          <a:lstStyle>
            <a:lvl1pPr algn="ctr" defTabSz="509412" rtl="0" eaLnBrk="1" latinLnBrk="0" hangingPunct="1">
              <a:lnSpc>
                <a:spcPct val="90000"/>
              </a:lnSpc>
              <a:spcBef>
                <a:spcPct val="0"/>
              </a:spcBef>
              <a:buNone/>
              <a:defRPr sz="2600" b="1" kern="1200" baseline="0">
                <a:solidFill>
                  <a:srgbClr val="FFFFFF"/>
                </a:solidFill>
                <a:latin typeface="+mj-lt"/>
                <a:ea typeface="+mj-ea"/>
                <a:cs typeface="+mj-cs"/>
              </a:defRPr>
            </a:lvl1pPr>
          </a:lstStyle>
          <a:p>
            <a:r>
              <a:rPr lang="en-US" sz="3200" dirty="0" smtClean="0"/>
              <a:t>Nation’s Largest Behavioral Health Company</a:t>
            </a:r>
            <a:endParaRPr lang="en-US" sz="3200" dirty="0"/>
          </a:p>
        </p:txBody>
      </p:sp>
      <p:sp>
        <p:nvSpPr>
          <p:cNvPr id="10" name="Content Placeholder 4"/>
          <p:cNvSpPr txBox="1">
            <a:spLocks/>
          </p:cNvSpPr>
          <p:nvPr/>
        </p:nvSpPr>
        <p:spPr>
          <a:xfrm>
            <a:off x="611950" y="1970826"/>
            <a:ext cx="9079212" cy="4399990"/>
          </a:xfrm>
          <a:prstGeom prst="rect">
            <a:avLst/>
          </a:prstGeom>
        </p:spPr>
        <p:txBody>
          <a:bodyPr vert="horz" wrap="square" lIns="101882" tIns="50941" rIns="101882" bIns="50941" rtlCol="0">
            <a:noAutofit/>
          </a:bodyPr>
          <a:lstStyle>
            <a:lvl1pPr marL="382059" indent="-382059" algn="l" defTabSz="509412" rtl="0" eaLnBrk="1" latinLnBrk="0" hangingPunct="1">
              <a:lnSpc>
                <a:spcPct val="110000"/>
              </a:lnSpc>
              <a:spcBef>
                <a:spcPts val="1320"/>
              </a:spcBef>
              <a:buFont typeface="Wingdings" charset="2"/>
              <a:buChar char="§"/>
              <a:defRPr sz="3000" kern="1200">
                <a:solidFill>
                  <a:schemeClr val="tx1">
                    <a:lumMod val="85000"/>
                    <a:lumOff val="15000"/>
                  </a:schemeClr>
                </a:solidFill>
                <a:latin typeface="+mn-lt"/>
                <a:ea typeface="+mn-ea"/>
                <a:cs typeface="+mn-cs"/>
              </a:defRPr>
            </a:lvl1pPr>
            <a:lvl2pPr marL="827795" indent="-318383" algn="l" defTabSz="509412" rtl="0" eaLnBrk="1" latinLnBrk="0" hangingPunct="1">
              <a:lnSpc>
                <a:spcPct val="110000"/>
              </a:lnSpc>
              <a:spcBef>
                <a:spcPts val="1320"/>
              </a:spcBef>
              <a:buFont typeface="Arial"/>
              <a:buChar char="•"/>
              <a:defRPr sz="2600" kern="1200">
                <a:solidFill>
                  <a:schemeClr val="tx1">
                    <a:lumMod val="85000"/>
                    <a:lumOff val="15000"/>
                  </a:schemeClr>
                </a:solidFill>
                <a:latin typeface="+mn-lt"/>
                <a:ea typeface="+mn-ea"/>
                <a:cs typeface="+mn-cs"/>
              </a:defRPr>
            </a:lvl2pPr>
            <a:lvl3pPr marL="1273531" indent="-254706" algn="l" defTabSz="509412" rtl="0" eaLnBrk="1" latinLnBrk="0" hangingPunct="1">
              <a:lnSpc>
                <a:spcPct val="110000"/>
              </a:lnSpc>
              <a:spcBef>
                <a:spcPts val="1320"/>
              </a:spcBef>
              <a:buFont typeface="Wingdings" charset="2"/>
              <a:buChar char="§"/>
              <a:defRPr sz="2200" kern="1200">
                <a:solidFill>
                  <a:schemeClr val="tx1">
                    <a:lumMod val="85000"/>
                    <a:lumOff val="15000"/>
                  </a:schemeClr>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lumMod val="85000"/>
                    <a:lumOff val="15000"/>
                  </a:schemeClr>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lumMod val="85000"/>
                    <a:lumOff val="15000"/>
                  </a:schemeClr>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a:spcBef>
                <a:spcPts val="3600"/>
              </a:spcBef>
            </a:pPr>
            <a:endParaRPr lang="en-US" sz="2800" dirty="0" smtClean="0">
              <a:solidFill>
                <a:srgbClr val="1F497D">
                  <a:lumMod val="50000"/>
                </a:srgbClr>
              </a:solidFill>
              <a:cs typeface="Arial" panose="020B0604020202020204" pitchFamily="34" charset="0"/>
            </a:endParaRPr>
          </a:p>
        </p:txBody>
      </p:sp>
      <p:sp>
        <p:nvSpPr>
          <p:cNvPr id="34" name="Content Placeholder 4"/>
          <p:cNvSpPr txBox="1">
            <a:spLocks/>
          </p:cNvSpPr>
          <p:nvPr/>
        </p:nvSpPr>
        <p:spPr>
          <a:xfrm>
            <a:off x="611950" y="2762810"/>
            <a:ext cx="9079212" cy="4399990"/>
          </a:xfrm>
          <a:prstGeom prst="rect">
            <a:avLst/>
          </a:prstGeom>
        </p:spPr>
        <p:txBody>
          <a:bodyPr vert="horz" wrap="square" lIns="101882" tIns="50941" rIns="101882" bIns="50941" rtlCol="0">
            <a:noAutofit/>
          </a:bodyPr>
          <a:lstStyle>
            <a:lvl1pPr marL="382059" indent="-382059" algn="l" defTabSz="509412" rtl="0" eaLnBrk="1" latinLnBrk="0" hangingPunct="1">
              <a:lnSpc>
                <a:spcPct val="110000"/>
              </a:lnSpc>
              <a:spcBef>
                <a:spcPts val="1320"/>
              </a:spcBef>
              <a:buFont typeface="Wingdings" charset="2"/>
              <a:buChar char="§"/>
              <a:defRPr sz="3000" kern="1200">
                <a:solidFill>
                  <a:schemeClr val="tx1">
                    <a:lumMod val="85000"/>
                    <a:lumOff val="15000"/>
                  </a:schemeClr>
                </a:solidFill>
                <a:latin typeface="+mn-lt"/>
                <a:ea typeface="+mn-ea"/>
                <a:cs typeface="+mn-cs"/>
              </a:defRPr>
            </a:lvl1pPr>
            <a:lvl2pPr marL="827795" indent="-318383" algn="l" defTabSz="509412" rtl="0" eaLnBrk="1" latinLnBrk="0" hangingPunct="1">
              <a:lnSpc>
                <a:spcPct val="110000"/>
              </a:lnSpc>
              <a:spcBef>
                <a:spcPts val="1320"/>
              </a:spcBef>
              <a:buFont typeface="Arial"/>
              <a:buChar char="•"/>
              <a:defRPr sz="2600" kern="1200">
                <a:solidFill>
                  <a:schemeClr val="tx1">
                    <a:lumMod val="85000"/>
                    <a:lumOff val="15000"/>
                  </a:schemeClr>
                </a:solidFill>
                <a:latin typeface="+mn-lt"/>
                <a:ea typeface="+mn-ea"/>
                <a:cs typeface="+mn-cs"/>
              </a:defRPr>
            </a:lvl2pPr>
            <a:lvl3pPr marL="1273531" indent="-254706" algn="l" defTabSz="509412" rtl="0" eaLnBrk="1" latinLnBrk="0" hangingPunct="1">
              <a:lnSpc>
                <a:spcPct val="110000"/>
              </a:lnSpc>
              <a:spcBef>
                <a:spcPts val="1320"/>
              </a:spcBef>
              <a:buFont typeface="Wingdings" charset="2"/>
              <a:buChar char="§"/>
              <a:defRPr sz="2200" kern="1200">
                <a:solidFill>
                  <a:schemeClr val="tx1">
                    <a:lumMod val="85000"/>
                    <a:lumOff val="15000"/>
                  </a:schemeClr>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lumMod val="85000"/>
                    <a:lumOff val="15000"/>
                  </a:schemeClr>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lumMod val="85000"/>
                    <a:lumOff val="15000"/>
                  </a:schemeClr>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a:spcBef>
                <a:spcPts val="3600"/>
              </a:spcBef>
            </a:pPr>
            <a:endParaRPr lang="en-US" sz="2800" dirty="0" smtClean="0">
              <a:solidFill>
                <a:srgbClr val="1F497D">
                  <a:lumMod val="50000"/>
                </a:srgbClr>
              </a:solidFill>
              <a:cs typeface="Arial" panose="020B0604020202020204" pitchFamily="34" charset="0"/>
            </a:endParaRPr>
          </a:p>
        </p:txBody>
      </p:sp>
      <p:grpSp>
        <p:nvGrpSpPr>
          <p:cNvPr id="6" name="Group 5"/>
          <p:cNvGrpSpPr/>
          <p:nvPr/>
        </p:nvGrpSpPr>
        <p:grpSpPr>
          <a:xfrm>
            <a:off x="233702" y="1653739"/>
            <a:ext cx="9354429" cy="4504975"/>
            <a:chOff x="336733" y="1344646"/>
            <a:chExt cx="9354429" cy="4504975"/>
          </a:xfrm>
        </p:grpSpPr>
        <p:graphicFrame>
          <p:nvGraphicFramePr>
            <p:cNvPr id="35" name="Content Placeholder 3"/>
            <p:cNvGraphicFramePr>
              <a:graphicFrameLocks/>
            </p:cNvGraphicFramePr>
            <p:nvPr>
              <p:extLst>
                <p:ext uri="{D42A27DB-BD31-4B8C-83A1-F6EECF244321}">
                  <p14:modId xmlns:p14="http://schemas.microsoft.com/office/powerpoint/2010/main" val="1769777832"/>
                </p:ext>
              </p:extLst>
            </p:nvPr>
          </p:nvGraphicFramePr>
          <p:xfrm>
            <a:off x="566630" y="1344646"/>
            <a:ext cx="9124532" cy="4504975"/>
          </p:xfrm>
          <a:graphic>
            <a:graphicData uri="http://schemas.openxmlformats.org/drawingml/2006/table">
              <a:tbl>
                <a:tblPr firstRow="1" bandRow="1">
                  <a:tableStyleId>{5C22544A-7EE6-4342-B048-85BDC9FD1C3A}</a:tableStyleId>
                </a:tblPr>
                <a:tblGrid>
                  <a:gridCol w="1802192"/>
                  <a:gridCol w="2669060"/>
                  <a:gridCol w="4653280"/>
                </a:tblGrid>
                <a:tr h="496031">
                  <a:tc>
                    <a:txBody>
                      <a:bodyPr/>
                      <a:lstStyle/>
                      <a:p>
                        <a:pPr algn="ctr"/>
                        <a:r>
                          <a:rPr lang="en-US" sz="1400" dirty="0" smtClean="0"/>
                          <a:t>Line of Business</a:t>
                        </a:r>
                        <a:endParaRPr lang="en-US" sz="1400" dirty="0"/>
                      </a:p>
                    </a:txBody>
                    <a:tcPr marL="101355" marR="101355" marT="51816" marB="51816"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33A6E0"/>
                      </a:solidFill>
                    </a:tcPr>
                  </a:tc>
                  <a:tc>
                    <a:txBody>
                      <a:bodyPr/>
                      <a:lstStyle/>
                      <a:p>
                        <a:pPr algn="ctr"/>
                        <a:r>
                          <a:rPr lang="en-US" sz="1400" dirty="0" smtClean="0"/>
                          <a:t>Highlights</a:t>
                        </a:r>
                        <a:endParaRPr lang="en-US" sz="1400" dirty="0"/>
                      </a:p>
                    </a:txBody>
                    <a:tcPr marL="101355" marR="101355" marT="51816" marB="51816"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33A6E0"/>
                      </a:solidFill>
                    </a:tcPr>
                  </a:tc>
                  <a:tc>
                    <a:txBody>
                      <a:bodyPr/>
                      <a:lstStyle/>
                      <a:p>
                        <a:pPr algn="ctr"/>
                        <a:r>
                          <a:rPr lang="en-US" sz="1400" dirty="0" smtClean="0"/>
                          <a:t>Sample Client Base</a:t>
                        </a:r>
                        <a:endParaRPr lang="en-US" sz="1400" dirty="0"/>
                      </a:p>
                    </a:txBody>
                    <a:tcPr marL="101355" marR="101355" marT="51816" marB="51816"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33A6E0"/>
                      </a:solidFill>
                    </a:tcPr>
                  </a:tc>
                </a:tr>
                <a:tr h="1372012">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rtl="0" fontAlgn="ctr"/>
                        <a:r>
                          <a:rPr lang="en-US" sz="1400" b="1" i="0" u="none" strike="noStrike" dirty="0" smtClean="0">
                            <a:solidFill>
                              <a:srgbClr val="000000"/>
                            </a:solidFill>
                            <a:effectLst/>
                            <a:latin typeface="+mn-lt"/>
                          </a:rPr>
                          <a:t>Medicaid </a:t>
                        </a:r>
                        <a:br>
                          <a:rPr lang="en-US" sz="1400" b="1" i="0" u="none" strike="noStrike" dirty="0" smtClean="0">
                            <a:solidFill>
                              <a:srgbClr val="000000"/>
                            </a:solidFill>
                            <a:effectLst/>
                            <a:latin typeface="+mn-lt"/>
                          </a:rPr>
                        </a:br>
                        <a:r>
                          <a:rPr lang="en-US" sz="1400" b="1" i="0" u="none" strike="noStrike" dirty="0" smtClean="0">
                            <a:solidFill>
                              <a:srgbClr val="000000"/>
                            </a:solidFill>
                            <a:effectLst/>
                            <a:latin typeface="+mn-lt"/>
                          </a:rPr>
                          <a:t>Health Plan</a:t>
                        </a:r>
                        <a:endParaRPr lang="en-US" sz="1400" b="1" i="0" u="none" strike="noStrike" dirty="0">
                          <a:solidFill>
                            <a:srgbClr val="000000"/>
                          </a:solidFill>
                          <a:effectLst/>
                          <a:latin typeface="+mn-lt"/>
                        </a:endParaRPr>
                      </a:p>
                    </a:txBody>
                    <a:tcPr marL="9525" marR="9525"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0D8E8">
                          <a:alpha val="45000"/>
                        </a:srgbClr>
                      </a:solidFill>
                    </a:tcPr>
                  </a:tc>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55+ health plan partners in 19 states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Largest MBHO in Managed Medicaid</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9M+ covered lives</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0D8E8">
                          <a:alpha val="45000"/>
                        </a:srgbClr>
                      </a:solidFill>
                    </a:tcPr>
                  </a:tc>
                  <a:tc>
                    <a:txBody>
                      <a:bodyPr/>
                      <a:lstStyle/>
                      <a:p>
                        <a:endParaRPr lang="en-US" sz="1400" dirty="0" smtClean="0"/>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0D8E8">
                          <a:alpha val="45000"/>
                        </a:srgbClr>
                      </a:solidFill>
                    </a:tcPr>
                  </a:tc>
                </a:tr>
                <a:tr h="1372012">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rtl="0" fontAlgn="ctr"/>
                        <a:r>
                          <a:rPr lang="en-US" sz="1400" b="1" i="0" u="none" strike="noStrike" dirty="0" smtClean="0">
                            <a:solidFill>
                              <a:srgbClr val="000000"/>
                            </a:solidFill>
                            <a:effectLst/>
                            <a:latin typeface="+mn-lt"/>
                          </a:rPr>
                          <a:t>State and </a:t>
                        </a:r>
                        <a:br>
                          <a:rPr lang="en-US" sz="1400" b="1" i="0" u="none" strike="noStrike" dirty="0" smtClean="0">
                            <a:solidFill>
                              <a:srgbClr val="000000"/>
                            </a:solidFill>
                            <a:effectLst/>
                            <a:latin typeface="+mn-lt"/>
                          </a:rPr>
                        </a:br>
                        <a:r>
                          <a:rPr lang="en-US" sz="1400" b="1" i="0" u="none" strike="noStrike" dirty="0" smtClean="0">
                            <a:solidFill>
                              <a:srgbClr val="000000"/>
                            </a:solidFill>
                            <a:effectLst/>
                            <a:latin typeface="+mn-lt"/>
                          </a:rPr>
                          <a:t>County Direct</a:t>
                        </a:r>
                      </a:p>
                    </a:txBody>
                    <a:tcPr marL="9525" marR="9525"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alpha val="45000"/>
                        </a:schemeClr>
                      </a:solidFill>
                    </a:tcPr>
                  </a:tc>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5M+ covered lives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30+ direct to State/County Medicaid programs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Local engagement centers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Certified Peer Support Specialists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TANF, ABD, Expansion, SMI, Foster Care populations</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alpha val="45000"/>
                        </a:schemeClr>
                      </a:solidFill>
                    </a:tcPr>
                  </a:tc>
                  <a:tc>
                    <a:txBody>
                      <a:bodyPr/>
                      <a:lstStyle/>
                      <a:p>
                        <a:endParaRPr lang="en-US" sz="1400" dirty="0" smtClean="0"/>
                      </a:p>
                      <a:p>
                        <a:endParaRPr lang="en-US" sz="1400" dirty="0" smtClean="0"/>
                      </a:p>
                      <a:p>
                        <a:endParaRPr lang="en-US" sz="1400" dirty="0" smtClean="0"/>
                      </a:p>
                      <a:p>
                        <a:endParaRPr lang="en-US" sz="1400" dirty="0" smtClean="0"/>
                      </a:p>
                      <a:p>
                        <a:endParaRPr lang="en-US" sz="1400" dirty="0" smtClean="0"/>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alpha val="45000"/>
                        </a:schemeClr>
                      </a:solidFill>
                    </a:tcPr>
                  </a:tc>
                </a:tr>
                <a:tr h="1140529">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rtl="0" fontAlgn="ctr"/>
                        <a:r>
                          <a:rPr lang="en-US" sz="1400" b="1" i="0" u="none" strike="noStrike" dirty="0" smtClean="0">
                            <a:solidFill>
                              <a:srgbClr val="000000"/>
                            </a:solidFill>
                            <a:effectLst/>
                            <a:latin typeface="+mn-lt"/>
                          </a:rPr>
                          <a:t>Federal</a:t>
                        </a:r>
                        <a:br>
                          <a:rPr lang="en-US" sz="1400" b="1" i="0" u="none" strike="noStrike" dirty="0" smtClean="0">
                            <a:solidFill>
                              <a:srgbClr val="000000"/>
                            </a:solidFill>
                            <a:effectLst/>
                            <a:latin typeface="+mn-lt"/>
                          </a:rPr>
                        </a:br>
                        <a:r>
                          <a:rPr lang="en-US" sz="1400" b="1" i="0" u="none" strike="noStrike" dirty="0" smtClean="0">
                            <a:solidFill>
                              <a:srgbClr val="000000"/>
                            </a:solidFill>
                            <a:effectLst/>
                            <a:latin typeface="+mn-lt"/>
                          </a:rPr>
                          <a:t>Government</a:t>
                        </a:r>
                        <a:r>
                          <a:rPr lang="en-US" sz="1400" b="1" i="0" u="none" strike="noStrike" baseline="0" dirty="0" smtClean="0">
                            <a:solidFill>
                              <a:srgbClr val="000000"/>
                            </a:solidFill>
                            <a:effectLst/>
                            <a:latin typeface="+mn-lt"/>
                          </a:rPr>
                          <a:t> &amp;</a:t>
                        </a:r>
                        <a:br>
                          <a:rPr lang="en-US" sz="1400" b="1" i="0" u="none" strike="noStrike" baseline="0" dirty="0" smtClean="0">
                            <a:solidFill>
                              <a:srgbClr val="000000"/>
                            </a:solidFill>
                            <a:effectLst/>
                            <a:latin typeface="+mn-lt"/>
                          </a:rPr>
                        </a:br>
                        <a:r>
                          <a:rPr lang="en-US" sz="1400" b="1" i="0" u="none" strike="noStrike" baseline="0" dirty="0" smtClean="0">
                            <a:solidFill>
                              <a:srgbClr val="000000"/>
                            </a:solidFill>
                            <a:effectLst/>
                            <a:latin typeface="+mn-lt"/>
                          </a:rPr>
                          <a:t>Military</a:t>
                        </a:r>
                        <a:endParaRPr lang="en-US" sz="1400" b="1" i="0" u="none" strike="noStrike" dirty="0">
                          <a:solidFill>
                            <a:srgbClr val="000000"/>
                          </a:solidFill>
                          <a:effectLst/>
                          <a:latin typeface="+mn-lt"/>
                        </a:endParaRPr>
                      </a:p>
                    </a:txBody>
                    <a:tcPr marL="9525" marR="9525"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0D8E8"/>
                      </a:solidFill>
                    </a:tcPr>
                  </a:tc>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TRICARE since 1988 (CHAMPUS) serving 3M beneficiaries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Military OneSource EAP serving 5.5M active duty, Guard/Reservist service members &amp; their families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Expanded EAP services for the U.S. Coast Guard</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0D8E8"/>
                      </a:solidFill>
                    </a:tcPr>
                  </a:tc>
                  <a:tc>
                    <a:txBody>
                      <a:bodyPr/>
                      <a:lstStyle/>
                      <a:p>
                        <a:pPr>
                          <a:lnSpc>
                            <a:spcPct val="120000"/>
                          </a:lnSpc>
                        </a:pPr>
                        <a:endParaRPr lang="en-US" sz="1400" dirty="0" smtClean="0"/>
                      </a:p>
                    </a:txBody>
                    <a:tcPr marL="101355" marR="101355" marT="51816" marB="51816"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0D8E8"/>
                      </a:solidFill>
                    </a:tcPr>
                  </a:tc>
                </a:tr>
              </a:tbl>
            </a:graphicData>
          </a:graphic>
        </p:graphicFrame>
        <p:grpSp>
          <p:nvGrpSpPr>
            <p:cNvPr id="2" name="Group 1"/>
            <p:cNvGrpSpPr/>
            <p:nvPr/>
          </p:nvGrpSpPr>
          <p:grpSpPr>
            <a:xfrm>
              <a:off x="336733" y="2095073"/>
              <a:ext cx="9313961" cy="3664202"/>
              <a:chOff x="254016" y="3344324"/>
              <a:chExt cx="9313961" cy="3664202"/>
            </a:xfrm>
          </p:grpSpPr>
          <p:sp>
            <p:nvSpPr>
              <p:cNvPr id="36" name="Rectangle 35"/>
              <p:cNvSpPr/>
              <p:nvPr/>
            </p:nvSpPr>
            <p:spPr bwMode="auto">
              <a:xfrm>
                <a:off x="278261" y="3608673"/>
                <a:ext cx="461169" cy="461169"/>
              </a:xfrm>
              <a:prstGeom prst="rect">
                <a:avLst/>
              </a:prstGeom>
              <a:solidFill>
                <a:srgbClr val="33A6E0"/>
              </a:solidFill>
              <a:ln w="19050" cap="flat" cmpd="sng" algn="ctr">
                <a:noFill/>
                <a:prstDash val="solid"/>
                <a:round/>
                <a:headEnd type="none" w="med" len="med"/>
                <a:tailEnd type="none" w="med" len="med"/>
              </a:ln>
              <a:effectLst/>
            </p:spPr>
            <p:txBody>
              <a:bodyPr vert="horz" wrap="square" lIns="46773" tIns="46773" rIns="46773" bIns="46773" numCol="1" rtlCol="0" anchor="ctr" anchorCtr="0" compatLnSpc="1">
                <a:prstTxWarp prst="textNoShape">
                  <a:avLst/>
                </a:prstTxWarp>
              </a:bodyPr>
              <a:lstStyle/>
              <a:p>
                <a:pPr algn="ctr"/>
                <a:r>
                  <a:rPr lang="en-GB" sz="2600" b="1" dirty="0">
                    <a:solidFill>
                      <a:prstClr val="white"/>
                    </a:solidFill>
                    <a:latin typeface="Monotype Sorts" panose="01010601010101010101" pitchFamily="2" charset="2"/>
                    <a:sym typeface="Wingdings"/>
                  </a:rPr>
                  <a:t></a:t>
                </a:r>
                <a:endParaRPr lang="en-GB" sz="2600" dirty="0">
                  <a:solidFill>
                    <a:prstClr val="white"/>
                  </a:solidFill>
                  <a:latin typeface="Monotype Sorts" panose="01010601010101010101" pitchFamily="2" charset="2"/>
                </a:endParaRPr>
              </a:p>
            </p:txBody>
          </p:sp>
          <p:sp>
            <p:nvSpPr>
              <p:cNvPr id="37" name="Rectangle 36"/>
              <p:cNvSpPr/>
              <p:nvPr/>
            </p:nvSpPr>
            <p:spPr bwMode="auto">
              <a:xfrm>
                <a:off x="255358" y="4930527"/>
                <a:ext cx="461169" cy="461169"/>
              </a:xfrm>
              <a:prstGeom prst="rect">
                <a:avLst/>
              </a:prstGeom>
              <a:solidFill>
                <a:srgbClr val="33A6E0"/>
              </a:solidFill>
              <a:ln w="19050" cap="flat" cmpd="sng" algn="ctr">
                <a:noFill/>
                <a:prstDash val="solid"/>
                <a:round/>
                <a:headEnd type="none" w="med" len="med"/>
                <a:tailEnd type="none" w="med" len="med"/>
              </a:ln>
              <a:effectLst/>
            </p:spPr>
            <p:txBody>
              <a:bodyPr vert="horz" wrap="square" lIns="46773" tIns="46773" rIns="46773" bIns="46773" numCol="1" rtlCol="0" anchor="ctr" anchorCtr="0" compatLnSpc="1">
                <a:prstTxWarp prst="textNoShape">
                  <a:avLst/>
                </a:prstTxWarp>
              </a:bodyPr>
              <a:lstStyle/>
              <a:p>
                <a:pPr algn="ctr"/>
                <a:r>
                  <a:rPr lang="en-GB" sz="2600" b="1" dirty="0">
                    <a:solidFill>
                      <a:prstClr val="white"/>
                    </a:solidFill>
                    <a:latin typeface="Monotype Sorts" panose="01010601010101010101" pitchFamily="2" charset="2"/>
                    <a:sym typeface="Wingdings"/>
                  </a:rPr>
                  <a:t></a:t>
                </a:r>
                <a:endParaRPr lang="en-GB" sz="2600" dirty="0">
                  <a:solidFill>
                    <a:prstClr val="white"/>
                  </a:solidFill>
                  <a:latin typeface="Monotype Sorts" panose="01010601010101010101" pitchFamily="2" charset="2"/>
                </a:endParaRPr>
              </a:p>
            </p:txBody>
          </p:sp>
          <p:sp>
            <p:nvSpPr>
              <p:cNvPr id="38" name="Rectangle 37"/>
              <p:cNvSpPr/>
              <p:nvPr/>
            </p:nvSpPr>
            <p:spPr bwMode="auto">
              <a:xfrm>
                <a:off x="254016" y="6183680"/>
                <a:ext cx="461169" cy="461169"/>
              </a:xfrm>
              <a:prstGeom prst="rect">
                <a:avLst/>
              </a:prstGeom>
              <a:solidFill>
                <a:srgbClr val="33A6E0"/>
              </a:solidFill>
              <a:ln w="19050" cap="flat" cmpd="sng" algn="ctr">
                <a:noFill/>
                <a:prstDash val="solid"/>
                <a:round/>
                <a:headEnd type="none" w="med" len="med"/>
                <a:tailEnd type="none" w="med" len="med"/>
              </a:ln>
              <a:effectLst/>
            </p:spPr>
            <p:txBody>
              <a:bodyPr vert="horz" wrap="square" lIns="46773" tIns="46773" rIns="46773" bIns="46773" numCol="1" rtlCol="0" anchor="ctr" anchorCtr="0" compatLnSpc="1">
                <a:prstTxWarp prst="textNoShape">
                  <a:avLst/>
                </a:prstTxWarp>
              </a:bodyPr>
              <a:lstStyle/>
              <a:p>
                <a:pPr algn="ctr"/>
                <a:r>
                  <a:rPr lang="en-GB" sz="2600" b="1" dirty="0">
                    <a:solidFill>
                      <a:prstClr val="white"/>
                    </a:solidFill>
                    <a:latin typeface="Monotype Sorts" panose="01010601010101010101" pitchFamily="2" charset="2"/>
                    <a:sym typeface="Wingdings"/>
                  </a:rPr>
                  <a:t></a:t>
                </a:r>
                <a:endParaRPr lang="en-GB" sz="2600" dirty="0">
                  <a:solidFill>
                    <a:prstClr val="white"/>
                  </a:solidFill>
                  <a:latin typeface="Monotype Sorts" panose="01010601010101010101" pitchFamily="2" charset="2"/>
                </a:endParaRPr>
              </a:p>
            </p:txBody>
          </p:sp>
          <p:pic>
            <p:nvPicPr>
              <p:cNvPr id="41"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0772" y="6396437"/>
                <a:ext cx="997104" cy="53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0818" y="4608549"/>
                <a:ext cx="627058" cy="62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6705" y="5069244"/>
                <a:ext cx="643803" cy="62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664"/>
              <a:stretch/>
            </p:blipFill>
            <p:spPr bwMode="auto">
              <a:xfrm>
                <a:off x="6988271" y="4572000"/>
                <a:ext cx="690264" cy="627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3509" y="4589908"/>
                <a:ext cx="637377" cy="63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1196" y="5012789"/>
                <a:ext cx="695652" cy="69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2" descr="http://t3.gstatic.com/images?q=tbn:ANd9GcRbvAhI9VdzDk_lApjWFWxefau2blYhgUL75vtNCEo-k-brAE0v4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8021" y="3382453"/>
                <a:ext cx="1069931" cy="34048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9"/>
              <p:cNvPicPr>
                <a:picLocks noChangeAspect="1" noChangeArrowheads="1"/>
              </p:cNvPicPr>
              <p:nvPr/>
            </p:nvPicPr>
            <p:blipFill>
              <a:blip r:embed="rId9" cstate="print"/>
              <a:srcRect/>
              <a:stretch>
                <a:fillRect/>
              </a:stretch>
            </p:blipFill>
            <p:spPr bwMode="auto">
              <a:xfrm>
                <a:off x="6736848" y="3344324"/>
                <a:ext cx="878457" cy="408878"/>
              </a:xfrm>
              <a:prstGeom prst="rect">
                <a:avLst/>
              </a:prstGeom>
              <a:noFill/>
              <a:ln w="9525">
                <a:noFill/>
                <a:miter lim="800000"/>
                <a:headEnd/>
                <a:tailEnd/>
              </a:ln>
            </p:spPr>
          </p:pic>
          <p:pic>
            <p:nvPicPr>
              <p:cNvPr id="56" name="Picture 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43978" y="3360966"/>
                <a:ext cx="1523999" cy="40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8763" y="3974366"/>
                <a:ext cx="1088741" cy="320218"/>
              </a:xfrm>
              <a:prstGeom prst="rect">
                <a:avLst/>
              </a:prstGeom>
              <a:solidFill>
                <a:schemeClr val="bg2"/>
              </a:solidFill>
              <a:ln>
                <a:noFill/>
              </a:ln>
              <a:effectLst/>
            </p:spPr>
          </p:pic>
          <p:pic>
            <p:nvPicPr>
              <p:cNvPr id="58"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43979" y="3962990"/>
                <a:ext cx="1523998" cy="381000"/>
              </a:xfrm>
              <a:prstGeom prst="rect">
                <a:avLst/>
              </a:prstGeom>
              <a:solidFill>
                <a:schemeClr val="bg2"/>
              </a:solidFill>
              <a:ln>
                <a:noFill/>
              </a:ln>
              <a:effectLst/>
            </p:spPr>
          </p:pic>
          <p:pic>
            <p:nvPicPr>
              <p:cNvPr id="59" name="Picture 5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42947" y="4024810"/>
                <a:ext cx="1035588" cy="308473"/>
              </a:xfrm>
              <a:prstGeom prst="rect">
                <a:avLst/>
              </a:prstGeom>
            </p:spPr>
          </p:pic>
          <p:pic>
            <p:nvPicPr>
              <p:cNvPr id="6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46590" y="5995737"/>
                <a:ext cx="708303" cy="69526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17195" y="6250464"/>
                <a:ext cx="779267" cy="75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18809" y="6013745"/>
                <a:ext cx="801236" cy="74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407298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445886" y="7257095"/>
            <a:ext cx="1300108" cy="413808"/>
          </a:xfrm>
        </p:spPr>
        <p:txBody>
          <a:bodyPr/>
          <a:lstStyle/>
          <a:p>
            <a:fld id="{77E85DEC-3C54-CC49-B6AA-116CC903AFD3}" type="slidenum">
              <a:rPr lang="en-US" smtClean="0">
                <a:solidFill>
                  <a:prstClr val="white"/>
                </a:solidFill>
              </a:rPr>
              <a:pPr/>
              <a:t>6</a:t>
            </a:fld>
            <a:endParaRPr lang="en-US" dirty="0">
              <a:solidFill>
                <a:prstClr val="white"/>
              </a:solidFill>
            </a:endParaRPr>
          </a:p>
        </p:txBody>
      </p:sp>
      <p:sp>
        <p:nvSpPr>
          <p:cNvPr id="9" name="Title 1"/>
          <p:cNvSpPr txBox="1">
            <a:spLocks/>
          </p:cNvSpPr>
          <p:nvPr/>
        </p:nvSpPr>
        <p:spPr>
          <a:xfrm>
            <a:off x="290945" y="182809"/>
            <a:ext cx="9604808" cy="804493"/>
          </a:xfrm>
          <a:prstGeom prst="rect">
            <a:avLst/>
          </a:prstGeom>
        </p:spPr>
        <p:txBody>
          <a:bodyPr vert="horz" lIns="101882" tIns="50941" rIns="101882" bIns="50941" rtlCol="0" anchor="ctr">
            <a:noAutofit/>
          </a:bodyPr>
          <a:lstStyle>
            <a:lvl1pPr algn="ctr" defTabSz="509412" rtl="0" eaLnBrk="1" latinLnBrk="0" hangingPunct="1">
              <a:lnSpc>
                <a:spcPct val="90000"/>
              </a:lnSpc>
              <a:spcBef>
                <a:spcPct val="0"/>
              </a:spcBef>
              <a:buNone/>
              <a:defRPr sz="2600" b="1" kern="1200" baseline="0">
                <a:solidFill>
                  <a:srgbClr val="FFFFFF"/>
                </a:solidFill>
                <a:latin typeface="+mj-lt"/>
                <a:ea typeface="+mj-ea"/>
                <a:cs typeface="+mj-cs"/>
              </a:defRPr>
            </a:lvl1pPr>
          </a:lstStyle>
          <a:p>
            <a:endParaRPr lang="en-US" sz="2400" dirty="0"/>
          </a:p>
        </p:txBody>
      </p:sp>
      <p:graphicFrame>
        <p:nvGraphicFramePr>
          <p:cNvPr id="33" name="Content Placeholder 3"/>
          <p:cNvGraphicFramePr>
            <a:graphicFrameLocks/>
          </p:cNvGraphicFramePr>
          <p:nvPr>
            <p:extLst>
              <p:ext uri="{D42A27DB-BD31-4B8C-83A1-F6EECF244321}">
                <p14:modId xmlns:p14="http://schemas.microsoft.com/office/powerpoint/2010/main" val="2235372942"/>
              </p:ext>
            </p:extLst>
          </p:nvPr>
        </p:nvGraphicFramePr>
        <p:xfrm>
          <a:off x="471451" y="1524000"/>
          <a:ext cx="9124532" cy="5181602"/>
        </p:xfrm>
        <a:graphic>
          <a:graphicData uri="http://schemas.openxmlformats.org/drawingml/2006/table">
            <a:tbl>
              <a:tblPr firstRow="1" bandRow="1">
                <a:tableStyleId>{5C22544A-7EE6-4342-B048-85BDC9FD1C3A}</a:tableStyleId>
              </a:tblPr>
              <a:tblGrid>
                <a:gridCol w="1802192"/>
                <a:gridCol w="2669060"/>
                <a:gridCol w="4653280"/>
              </a:tblGrid>
              <a:tr h="586733">
                <a:tc>
                  <a:txBody>
                    <a:bodyPr/>
                    <a:lstStyle/>
                    <a:p>
                      <a:pPr algn="ctr"/>
                      <a:r>
                        <a:rPr lang="en-US" sz="1400" dirty="0" smtClean="0"/>
                        <a:t>Line of Business</a:t>
                      </a:r>
                      <a:endParaRPr lang="en-US" sz="1400" dirty="0"/>
                    </a:p>
                  </a:txBody>
                  <a:tcPr marL="101355" marR="101355" marT="51816" marB="51816"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33A6E0"/>
                    </a:solidFill>
                  </a:tcPr>
                </a:tc>
                <a:tc>
                  <a:txBody>
                    <a:bodyPr/>
                    <a:lstStyle/>
                    <a:p>
                      <a:pPr algn="ctr"/>
                      <a:r>
                        <a:rPr lang="en-US" sz="1400" dirty="0" smtClean="0"/>
                        <a:t>Highlights</a:t>
                      </a:r>
                      <a:endParaRPr lang="en-US" sz="1400" dirty="0"/>
                    </a:p>
                  </a:txBody>
                  <a:tcPr marL="101355" marR="101355" marT="51816" marB="51816"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33A6E0"/>
                    </a:solidFill>
                  </a:tcPr>
                </a:tc>
                <a:tc>
                  <a:txBody>
                    <a:bodyPr/>
                    <a:lstStyle/>
                    <a:p>
                      <a:pPr algn="ctr"/>
                      <a:r>
                        <a:rPr lang="en-US" sz="1400" dirty="0" smtClean="0"/>
                        <a:t>Sample Client Base</a:t>
                      </a:r>
                      <a:endParaRPr lang="en-US" sz="1400" dirty="0"/>
                    </a:p>
                  </a:txBody>
                  <a:tcPr marL="101355" marR="101355" marT="51816" marB="51816"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33A6E0"/>
                    </a:solidFill>
                  </a:tcPr>
                </a:tc>
              </a:tr>
              <a:tr h="1531623">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rtl="0" fontAlgn="ctr">
                        <a:buClr>
                          <a:srgbClr val="000000"/>
                        </a:buClr>
                      </a:pPr>
                      <a:r>
                        <a:rPr lang="en-US" sz="1400" b="1" i="0" u="none" strike="noStrike" dirty="0" smtClean="0">
                          <a:solidFill>
                            <a:srgbClr val="000000"/>
                          </a:solidFill>
                          <a:effectLst/>
                          <a:latin typeface="+mn-lt"/>
                        </a:rPr>
                        <a:t>Medicare</a:t>
                      </a:r>
                      <a:endParaRPr lang="en-US" sz="1400" b="1" i="0" u="none" strike="noStrike" dirty="0">
                        <a:solidFill>
                          <a:srgbClr val="000000"/>
                        </a:solidFill>
                        <a:effectLst/>
                        <a:latin typeface="+mn-lt"/>
                      </a:endParaRPr>
                    </a:p>
                  </a:txBody>
                  <a:tcPr marL="9525" marR="9525"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1450" marR="0" indent="-1714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n-US" sz="1100" b="1" dirty="0" smtClean="0">
                          <a:solidFill>
                            <a:srgbClr val="000000"/>
                          </a:solidFill>
                          <a:latin typeface="+mn-lt"/>
                        </a:rPr>
                        <a:t>16+ years of experience</a:t>
                      </a:r>
                    </a:p>
                    <a:p>
                      <a:pPr marL="171450" marR="0" indent="-1714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n-US" sz="1100" b="1" dirty="0" smtClean="0">
                          <a:solidFill>
                            <a:srgbClr val="000000"/>
                          </a:solidFill>
                          <a:latin typeface="+mn-lt"/>
                        </a:rPr>
                        <a:t>2M+ covered lives</a:t>
                      </a:r>
                    </a:p>
                    <a:p>
                      <a:pPr marL="171450" marR="0" indent="-1714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n-US" sz="1100" b="1" dirty="0" smtClean="0">
                          <a:solidFill>
                            <a:srgbClr val="000000"/>
                          </a:solidFill>
                          <a:latin typeface="+mn-lt"/>
                        </a:rPr>
                        <a:t>NCQA accredited</a:t>
                      </a:r>
                    </a:p>
                    <a:p>
                      <a:pPr marL="171450" marR="0" indent="-1714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n-US" sz="1100" b="1" dirty="0" smtClean="0">
                          <a:solidFill>
                            <a:srgbClr val="000000"/>
                          </a:solidFill>
                          <a:latin typeface="+mn-lt"/>
                        </a:rPr>
                        <a:t>Partnered with top ranked Quality/HEDIS plans</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20000"/>
                        </a:lnSpc>
                        <a:buClr>
                          <a:srgbClr val="000000"/>
                        </a:buClr>
                      </a:pPr>
                      <a:endParaRPr lang="en-US" sz="1400" dirty="0" smtClean="0">
                        <a:solidFill>
                          <a:srgbClr val="000000"/>
                        </a:solidFill>
                      </a:endParaRPr>
                    </a:p>
                  </a:txBody>
                  <a:tcPr marL="101355" marR="101355" marT="51816" marB="51816"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1531623">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rtl="0" fontAlgn="ctr"/>
                      <a:r>
                        <a:rPr lang="en-US" sz="1400" b="1" i="0" u="none" strike="noStrike" dirty="0" smtClean="0">
                          <a:solidFill>
                            <a:srgbClr val="000000"/>
                          </a:solidFill>
                          <a:effectLst/>
                          <a:latin typeface="+mn-lt"/>
                        </a:rPr>
                        <a:t>Commercial</a:t>
                      </a:r>
                      <a:endParaRPr lang="en-US" sz="1400" b="1" i="0" u="none" strike="noStrike" dirty="0">
                        <a:solidFill>
                          <a:srgbClr val="000000"/>
                        </a:solidFill>
                        <a:effectLst/>
                        <a:latin typeface="+mn-lt"/>
                      </a:endParaRPr>
                    </a:p>
                  </a:txBody>
                  <a:tcPr marL="9525" marR="9525"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0D8E8">
                        <a:alpha val="44706"/>
                      </a:srgbClr>
                    </a:solidFill>
                  </a:tcPr>
                </a:tc>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25+ health plan partners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11M covered lives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&gt;1M exchange covered lives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17+ yrs. risk partner</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100% contract renewal rate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Largest </a:t>
                      </a:r>
                      <a:r>
                        <a:rPr lang="en-US" sz="1100" b="1" dirty="0" smtClean="0">
                          <a:latin typeface="+mn-lt"/>
                        </a:rPr>
                        <a:t>payer </a:t>
                      </a:r>
                      <a:r>
                        <a:rPr lang="en-US" sz="1100" b="1" dirty="0" smtClean="0">
                          <a:latin typeface="+mn-lt"/>
                        </a:rPr>
                        <a:t>of Autism services</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0D8E8">
                        <a:alpha val="44706"/>
                      </a:srgbClr>
                    </a:solidFill>
                  </a:tcPr>
                </a:tc>
                <a:tc>
                  <a:txBody>
                    <a:bodyPr/>
                    <a:lstStyle/>
                    <a:p>
                      <a:endParaRPr lang="en-US" sz="1400" dirty="0" smtClean="0"/>
                    </a:p>
                    <a:p>
                      <a:endParaRPr lang="en-US" sz="1400" dirty="0" smtClean="0"/>
                    </a:p>
                    <a:p>
                      <a:endParaRPr lang="en-US" sz="1400" dirty="0" smtClean="0"/>
                    </a:p>
                    <a:p>
                      <a:endParaRPr lang="en-US" sz="1400" dirty="0" smtClean="0"/>
                    </a:p>
                    <a:p>
                      <a:endParaRPr lang="en-US" sz="1400" dirty="0" smtClean="0"/>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0D8E8">
                        <a:alpha val="44706"/>
                      </a:srgbClr>
                    </a:solidFill>
                  </a:tcPr>
                </a:tc>
              </a:tr>
              <a:tr h="1531623">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rtl="0" fontAlgn="ctr"/>
                      <a:r>
                        <a:rPr lang="en-US" sz="1400" b="1" i="0" u="none" strike="noStrike" dirty="0" smtClean="0">
                          <a:solidFill>
                            <a:srgbClr val="000000"/>
                          </a:solidFill>
                          <a:effectLst/>
                          <a:latin typeface="+mn-lt"/>
                        </a:rPr>
                        <a:t>Employer/</a:t>
                      </a:r>
                      <a:br>
                        <a:rPr lang="en-US" sz="1400" b="1" i="0" u="none" strike="noStrike" dirty="0" smtClean="0">
                          <a:solidFill>
                            <a:srgbClr val="000000"/>
                          </a:solidFill>
                          <a:effectLst/>
                          <a:latin typeface="+mn-lt"/>
                        </a:rPr>
                      </a:br>
                      <a:r>
                        <a:rPr lang="en-US" sz="1400" b="1" i="0" u="none" strike="noStrike" dirty="0" smtClean="0">
                          <a:solidFill>
                            <a:srgbClr val="000000"/>
                          </a:solidFill>
                          <a:effectLst/>
                          <a:latin typeface="+mn-lt"/>
                        </a:rPr>
                        <a:t>EAP</a:t>
                      </a:r>
                      <a:endParaRPr lang="en-US" sz="1400" b="1" i="0" u="none" strike="noStrike" dirty="0">
                        <a:solidFill>
                          <a:srgbClr val="000000"/>
                        </a:solidFill>
                        <a:effectLst/>
                        <a:latin typeface="+mn-lt"/>
                      </a:endParaRPr>
                    </a:p>
                  </a:txBody>
                  <a:tcPr marL="9525" marR="9525"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225 employer clients, 14M lives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45+ Fortune 500 clients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Employer direct &amp; private exchange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Large and small groups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smtClean="0">
                          <a:latin typeface="+mn-lt"/>
                        </a:rPr>
                        <a:t>EAP and MHSA</a:t>
                      </a: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nSpc>
                          <a:spcPct val="120000"/>
                        </a:lnSpc>
                      </a:pPr>
                      <a:endParaRPr lang="en-US" sz="1400" dirty="0" smtClean="0"/>
                    </a:p>
                  </a:txBody>
                  <a:tcPr marL="101355" marR="101355" marT="51816" marB="51816"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r>
            </a:tbl>
          </a:graphicData>
        </a:graphic>
      </p:graphicFrame>
      <p:sp>
        <p:nvSpPr>
          <p:cNvPr id="34" name="Rectangle 33"/>
          <p:cNvSpPr/>
          <p:nvPr/>
        </p:nvSpPr>
        <p:spPr bwMode="auto">
          <a:xfrm>
            <a:off x="284952" y="2650958"/>
            <a:ext cx="461169" cy="461169"/>
          </a:xfrm>
          <a:prstGeom prst="rect">
            <a:avLst/>
          </a:prstGeom>
          <a:solidFill>
            <a:srgbClr val="33A6E0"/>
          </a:solidFill>
          <a:ln w="19050" cap="flat" cmpd="sng" algn="ctr">
            <a:noFill/>
            <a:prstDash val="solid"/>
            <a:round/>
            <a:headEnd type="none" w="med" len="med"/>
            <a:tailEnd type="none" w="med" len="med"/>
          </a:ln>
          <a:effectLst/>
        </p:spPr>
        <p:txBody>
          <a:bodyPr vert="horz" wrap="square" lIns="46773" tIns="46773" rIns="46773" bIns="46773" numCol="1" rtlCol="0" anchor="ctr" anchorCtr="0" compatLnSpc="1">
            <a:prstTxWarp prst="textNoShape">
              <a:avLst/>
            </a:prstTxWarp>
          </a:bodyPr>
          <a:lstStyle/>
          <a:p>
            <a:pPr algn="ctr"/>
            <a:r>
              <a:rPr lang="en-GB" sz="2600" b="1" dirty="0">
                <a:solidFill>
                  <a:prstClr val="white"/>
                </a:solidFill>
                <a:latin typeface="Monotype Sorts" panose="01010601010101010101" pitchFamily="2" charset="2"/>
                <a:sym typeface="Wingdings"/>
              </a:rPr>
              <a:t></a:t>
            </a:r>
            <a:endParaRPr lang="en-GB" sz="2600" dirty="0">
              <a:solidFill>
                <a:prstClr val="white"/>
              </a:solidFill>
              <a:latin typeface="Monotype Sorts" panose="01010601010101010101" pitchFamily="2" charset="2"/>
            </a:endParaRPr>
          </a:p>
        </p:txBody>
      </p:sp>
      <p:sp>
        <p:nvSpPr>
          <p:cNvPr id="35" name="Rectangle 34"/>
          <p:cNvSpPr/>
          <p:nvPr/>
        </p:nvSpPr>
        <p:spPr bwMode="auto">
          <a:xfrm>
            <a:off x="284952" y="4182979"/>
            <a:ext cx="461169" cy="461169"/>
          </a:xfrm>
          <a:prstGeom prst="rect">
            <a:avLst/>
          </a:prstGeom>
          <a:solidFill>
            <a:srgbClr val="33A6E0"/>
          </a:solidFill>
          <a:ln w="19050" cap="flat" cmpd="sng" algn="ctr">
            <a:noFill/>
            <a:prstDash val="solid"/>
            <a:round/>
            <a:headEnd type="none" w="med" len="med"/>
            <a:tailEnd type="none" w="med" len="med"/>
          </a:ln>
          <a:effectLst/>
        </p:spPr>
        <p:txBody>
          <a:bodyPr vert="horz" wrap="square" lIns="46773" tIns="46773" rIns="46773" bIns="46773" numCol="1" rtlCol="0" anchor="ctr" anchorCtr="0" compatLnSpc="1">
            <a:prstTxWarp prst="textNoShape">
              <a:avLst/>
            </a:prstTxWarp>
          </a:bodyPr>
          <a:lstStyle/>
          <a:p>
            <a:pPr algn="ctr"/>
            <a:r>
              <a:rPr lang="en-GB" sz="2600" b="1" dirty="0">
                <a:solidFill>
                  <a:prstClr val="white"/>
                </a:solidFill>
                <a:latin typeface="Monotype Sorts" panose="01010601010101010101" pitchFamily="2" charset="2"/>
                <a:sym typeface="Wingdings"/>
              </a:rPr>
              <a:t></a:t>
            </a:r>
            <a:endParaRPr lang="en-GB" sz="2600" dirty="0">
              <a:solidFill>
                <a:prstClr val="white"/>
              </a:solidFill>
              <a:latin typeface="Monotype Sorts" panose="01010601010101010101" pitchFamily="2" charset="2"/>
            </a:endParaRPr>
          </a:p>
        </p:txBody>
      </p:sp>
      <p:sp>
        <p:nvSpPr>
          <p:cNvPr id="36" name="Rectangle 35"/>
          <p:cNvSpPr/>
          <p:nvPr/>
        </p:nvSpPr>
        <p:spPr bwMode="auto">
          <a:xfrm>
            <a:off x="284952" y="5715000"/>
            <a:ext cx="461169" cy="461169"/>
          </a:xfrm>
          <a:prstGeom prst="rect">
            <a:avLst/>
          </a:prstGeom>
          <a:solidFill>
            <a:srgbClr val="33A6E0"/>
          </a:solidFill>
          <a:ln w="19050" cap="flat" cmpd="sng" algn="ctr">
            <a:noFill/>
            <a:prstDash val="solid"/>
            <a:round/>
            <a:headEnd type="none" w="med" len="med"/>
            <a:tailEnd type="none" w="med" len="med"/>
          </a:ln>
          <a:effectLst/>
        </p:spPr>
        <p:txBody>
          <a:bodyPr vert="horz" wrap="square" lIns="46773" tIns="46773" rIns="46773" bIns="46773" numCol="1" rtlCol="0" anchor="ctr" anchorCtr="0" compatLnSpc="1">
            <a:prstTxWarp prst="textNoShape">
              <a:avLst/>
            </a:prstTxWarp>
          </a:bodyPr>
          <a:lstStyle/>
          <a:p>
            <a:pPr algn="ctr"/>
            <a:r>
              <a:rPr lang="en-GB" sz="2600" b="1" dirty="0">
                <a:solidFill>
                  <a:prstClr val="white"/>
                </a:solidFill>
                <a:latin typeface="Monotype Sorts" panose="01010601010101010101" pitchFamily="2" charset="2"/>
                <a:sym typeface="Wingdings"/>
              </a:rPr>
              <a:t></a:t>
            </a:r>
            <a:endParaRPr lang="en-GB" sz="2600" dirty="0">
              <a:solidFill>
                <a:prstClr val="white"/>
              </a:solidFill>
              <a:latin typeface="Monotype Sorts" panose="01010601010101010101" pitchFamily="2" charset="2"/>
            </a:endParaRPr>
          </a:p>
        </p:txBody>
      </p:sp>
      <p:pic>
        <p:nvPicPr>
          <p:cNvPr id="37" name="Picture 2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2601"/>
          <a:stretch/>
        </p:blipFill>
        <p:spPr bwMode="auto">
          <a:xfrm>
            <a:off x="6736086" y="4092899"/>
            <a:ext cx="1313326" cy="22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179"/>
          <a:stretch/>
        </p:blipFill>
        <p:spPr bwMode="auto">
          <a:xfrm>
            <a:off x="8245435" y="3962400"/>
            <a:ext cx="1266635" cy="46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9670" y="4552513"/>
            <a:ext cx="877292" cy="317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832" y="4534525"/>
            <a:ext cx="1523999" cy="360363"/>
          </a:xfrm>
          <a:prstGeom prst="rect">
            <a:avLst/>
          </a:prstGeom>
          <a:solidFill>
            <a:schemeClr val="bg2"/>
          </a:solidFill>
          <a:ln>
            <a:noFill/>
          </a:ln>
          <a:effec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8557" y="2663432"/>
            <a:ext cx="1239462" cy="461103"/>
          </a:xfrm>
          <a:prstGeom prst="rect">
            <a:avLst/>
          </a:prstGeom>
          <a:solidFill>
            <a:schemeClr val="bg2"/>
          </a:solidFill>
          <a:ln>
            <a:noFill/>
          </a:ln>
          <a:effectLst/>
        </p:spPr>
      </p:pic>
      <p:pic>
        <p:nvPicPr>
          <p:cNvPr id="42" name="Picture 2" descr="Humana">
            <a:hlinkClick r:id="rId7"/>
          </p:cNvPr>
          <p:cNvPicPr>
            <a:picLocks noChangeAspect="1" noChangeArrowheads="1"/>
          </p:cNvPicPr>
          <p:nvPr/>
        </p:nvPicPr>
        <p:blipFill>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011143" y="2463905"/>
            <a:ext cx="1316927" cy="340999"/>
          </a:xfrm>
          <a:prstGeom prst="rect">
            <a:avLst/>
          </a:prstGeom>
          <a:solidFill>
            <a:schemeClr val="bg2"/>
          </a:solidFill>
          <a:extLst/>
        </p:spPr>
      </p:pic>
      <p:pic>
        <p:nvPicPr>
          <p:cNvPr id="43"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6402" y="2885731"/>
            <a:ext cx="1316927" cy="3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8050" y="2916502"/>
            <a:ext cx="1521084" cy="3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75675" y="2438400"/>
            <a:ext cx="1549325" cy="34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4044388"/>
            <a:ext cx="1219200" cy="334963"/>
          </a:xfrm>
          <a:prstGeom prst="rect">
            <a:avLst/>
          </a:prstGeom>
          <a:solidFill>
            <a:schemeClr val="bg2"/>
          </a:solidFill>
          <a:ln>
            <a:noFill/>
          </a:ln>
          <a:effectLst/>
        </p:spPr>
      </p:pic>
      <p:pic>
        <p:nvPicPr>
          <p:cNvPr id="47"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96859" y="4550553"/>
            <a:ext cx="1219201" cy="3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03378" y="5436813"/>
            <a:ext cx="469252" cy="469252"/>
          </a:xfrm>
          <a:prstGeom prst="rect">
            <a:avLst/>
          </a:prstGeom>
        </p:spPr>
      </p:pic>
      <p:pic>
        <p:nvPicPr>
          <p:cNvPr id="49" name="Picture 6" descr="http://upload.wikimedia.org/wikipedia/en/thumb/2/22/AT%26T_logo.svg/667px-AT%26T_logo.svg.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02838" y="5875926"/>
            <a:ext cx="358205" cy="54934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5" descr="http://oldv.logok.org/wp-content/uploads/2010/07/boeing_logo.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299975" y="5502465"/>
            <a:ext cx="1022002" cy="22621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http://goodlogo.com/images/logos/chevron_logo_3183.gif">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491222" y="5860388"/>
            <a:ext cx="518230" cy="58041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900376" y="6067137"/>
            <a:ext cx="855388" cy="325990"/>
          </a:xfrm>
          <a:prstGeom prst="rect">
            <a:avLst/>
          </a:prstGeom>
        </p:spPr>
      </p:pic>
      <p:pic>
        <p:nvPicPr>
          <p:cNvPr id="61" name="Picture 60"/>
          <p:cNvPicPr>
            <a:picLocks noChangeAspect="1"/>
          </p:cNvPicPr>
          <p:nvPr/>
        </p:nvPicPr>
        <p:blipFill>
          <a:blip r:embed="rId22"/>
          <a:stretch>
            <a:fillRect/>
          </a:stretch>
        </p:blipFill>
        <p:spPr>
          <a:xfrm>
            <a:off x="7740320" y="5436813"/>
            <a:ext cx="1411131" cy="291866"/>
          </a:xfrm>
          <a:prstGeom prst="rect">
            <a:avLst/>
          </a:prstGeom>
        </p:spPr>
      </p:pic>
      <p:sp>
        <p:nvSpPr>
          <p:cNvPr id="25" name="Title 1"/>
          <p:cNvSpPr txBox="1">
            <a:spLocks/>
          </p:cNvSpPr>
          <p:nvPr/>
        </p:nvSpPr>
        <p:spPr>
          <a:xfrm>
            <a:off x="290945" y="187604"/>
            <a:ext cx="9604808" cy="804493"/>
          </a:xfrm>
          <a:prstGeom prst="rect">
            <a:avLst/>
          </a:prstGeom>
        </p:spPr>
        <p:txBody>
          <a:bodyPr vert="horz" lIns="101882" tIns="50941" rIns="101882" bIns="50941" rtlCol="0" anchor="ctr">
            <a:noAutofit/>
          </a:bodyPr>
          <a:lstStyle>
            <a:lvl1pPr algn="ctr" defTabSz="509412" rtl="0" eaLnBrk="1" latinLnBrk="0" hangingPunct="1">
              <a:lnSpc>
                <a:spcPct val="90000"/>
              </a:lnSpc>
              <a:spcBef>
                <a:spcPct val="0"/>
              </a:spcBef>
              <a:buNone/>
              <a:defRPr sz="2600" b="1" kern="1200" baseline="0">
                <a:solidFill>
                  <a:srgbClr val="FFFFFF"/>
                </a:solidFill>
                <a:latin typeface="+mj-lt"/>
                <a:ea typeface="+mj-ea"/>
                <a:cs typeface="+mj-cs"/>
              </a:defRPr>
            </a:lvl1pPr>
          </a:lstStyle>
          <a:p>
            <a:r>
              <a:rPr lang="en-US" sz="2800" dirty="0" smtClean="0"/>
              <a:t>Nation’s Largest Behavioral Health Company (continued)</a:t>
            </a:r>
            <a:endParaRPr lang="en-US" sz="2800" dirty="0"/>
          </a:p>
        </p:txBody>
      </p:sp>
    </p:spTree>
    <p:extLst>
      <p:ext uri="{BB962C8B-B14F-4D97-AF65-F5344CB8AC3E}">
        <p14:creationId xmlns:p14="http://schemas.microsoft.com/office/powerpoint/2010/main" val="203115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Funding Solutions</a:t>
            </a:r>
            <a:endParaRPr lang="en-US" dirty="0"/>
          </a:p>
        </p:txBody>
      </p:sp>
      <p:sp>
        <p:nvSpPr>
          <p:cNvPr id="3" name="Slide Number Placeholder 2"/>
          <p:cNvSpPr>
            <a:spLocks noGrp="1"/>
          </p:cNvSpPr>
          <p:nvPr>
            <p:ph type="sldNum" sz="quarter" idx="12"/>
          </p:nvPr>
        </p:nvSpPr>
        <p:spPr/>
        <p:txBody>
          <a:bodyPr/>
          <a:lstStyle/>
          <a:p>
            <a:fld id="{77E85DEC-3C54-CC49-B6AA-116CC903AFD3}" type="slidenum">
              <a:rPr lang="en-US" smtClean="0"/>
              <a:pPr/>
              <a:t>7</a:t>
            </a:fld>
            <a:endParaRPr lang="en-US"/>
          </a:p>
        </p:txBody>
      </p:sp>
    </p:spTree>
    <p:extLst>
      <p:ext uri="{BB962C8B-B14F-4D97-AF65-F5344CB8AC3E}">
        <p14:creationId xmlns:p14="http://schemas.microsoft.com/office/powerpoint/2010/main" val="361680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Payment Methodologies</a:t>
            </a:r>
            <a:endParaRPr lang="en-US" sz="32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8</a:t>
            </a:fld>
            <a:endParaRPr lang="en-US"/>
          </a:p>
        </p:txBody>
      </p:sp>
      <p:sp>
        <p:nvSpPr>
          <p:cNvPr id="4" name="Content Placeholder 3"/>
          <p:cNvSpPr>
            <a:spLocks noGrp="1"/>
          </p:cNvSpPr>
          <p:nvPr>
            <p:ph idx="1"/>
          </p:nvPr>
        </p:nvSpPr>
        <p:spPr/>
        <p:txBody>
          <a:bodyPr/>
          <a:lstStyle/>
          <a:p>
            <a:pPr marL="0" indent="0">
              <a:buNone/>
            </a:pPr>
            <a:endParaRPr lang="en-US" dirty="0"/>
          </a:p>
          <a:p>
            <a:pPr marL="0" indent="0">
              <a:buNone/>
            </a:pPr>
            <a:endParaRPr lang="en-US" dirty="0"/>
          </a:p>
        </p:txBody>
      </p:sp>
      <p:grpSp>
        <p:nvGrpSpPr>
          <p:cNvPr id="5" name="Group 4"/>
          <p:cNvGrpSpPr/>
          <p:nvPr/>
        </p:nvGrpSpPr>
        <p:grpSpPr>
          <a:xfrm>
            <a:off x="589613" y="2356341"/>
            <a:ext cx="2375554" cy="799706"/>
            <a:chOff x="648704" y="2419741"/>
            <a:chExt cx="2375554" cy="799706"/>
          </a:xfrm>
        </p:grpSpPr>
        <p:sp>
          <p:nvSpPr>
            <p:cNvPr id="6" name="TextBox 5"/>
            <p:cNvSpPr txBox="1"/>
            <p:nvPr/>
          </p:nvSpPr>
          <p:spPr>
            <a:xfrm>
              <a:off x="648704" y="2419741"/>
              <a:ext cx="1845621" cy="799706"/>
            </a:xfrm>
            <a:prstGeom prst="rect">
              <a:avLst/>
            </a:prstGeom>
            <a:noFill/>
          </p:spPr>
          <p:txBody>
            <a:bodyPr wrap="square" rtlCol="0">
              <a:spAutoFit/>
            </a:bodyPr>
            <a:lstStyle/>
            <a:p>
              <a:pPr>
                <a:lnSpc>
                  <a:spcPct val="110000"/>
                </a:lnSpc>
              </a:pPr>
              <a:r>
                <a:rPr lang="en-US" sz="1400" b="1" dirty="0"/>
                <a:t>F</a:t>
              </a:r>
              <a:r>
                <a:rPr lang="en-US" sz="1400" b="1" dirty="0" smtClean="0"/>
                <a:t>ee-for-service</a:t>
              </a:r>
            </a:p>
            <a:p>
              <a:pPr marL="171450" indent="-171450">
                <a:lnSpc>
                  <a:spcPct val="110000"/>
                </a:lnSpc>
                <a:buFont typeface="Arial"/>
                <a:buChar char="•"/>
              </a:pPr>
              <a:r>
                <a:rPr lang="en-US" sz="1400" dirty="0" smtClean="0"/>
                <a:t>One service</a:t>
              </a:r>
            </a:p>
            <a:p>
              <a:pPr marL="171450" indent="-171450">
                <a:lnSpc>
                  <a:spcPct val="110000"/>
                </a:lnSpc>
                <a:buFont typeface="Arial"/>
                <a:buChar char="•"/>
              </a:pPr>
              <a:r>
                <a:rPr lang="en-US" sz="1400" dirty="0" smtClean="0"/>
                <a:t>One payment</a:t>
              </a:r>
              <a:endParaRPr lang="en-US" sz="1400" dirty="0"/>
            </a:p>
          </p:txBody>
        </p:sp>
        <p:cxnSp>
          <p:nvCxnSpPr>
            <p:cNvPr id="7" name="Straight Connector 6"/>
            <p:cNvCxnSpPr/>
            <p:nvPr/>
          </p:nvCxnSpPr>
          <p:spPr>
            <a:xfrm>
              <a:off x="2147132" y="2814283"/>
              <a:ext cx="877126" cy="1"/>
            </a:xfrm>
            <a:prstGeom prst="line">
              <a:avLst/>
            </a:prstGeom>
            <a:ln>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6556953" y="3175195"/>
            <a:ext cx="2859790" cy="1036694"/>
            <a:chOff x="6569310" y="3175195"/>
            <a:chExt cx="2859790" cy="1036694"/>
          </a:xfrm>
        </p:grpSpPr>
        <p:sp>
          <p:nvSpPr>
            <p:cNvPr id="9" name="TextBox 8"/>
            <p:cNvSpPr txBox="1"/>
            <p:nvPr/>
          </p:nvSpPr>
          <p:spPr>
            <a:xfrm>
              <a:off x="6968393" y="3175195"/>
              <a:ext cx="2460707" cy="1036694"/>
            </a:xfrm>
            <a:prstGeom prst="rect">
              <a:avLst/>
            </a:prstGeom>
            <a:noFill/>
          </p:spPr>
          <p:txBody>
            <a:bodyPr wrap="square" rtlCol="0">
              <a:spAutoFit/>
            </a:bodyPr>
            <a:lstStyle/>
            <a:p>
              <a:pPr>
                <a:lnSpc>
                  <a:spcPct val="110000"/>
                </a:lnSpc>
              </a:pPr>
              <a:r>
                <a:rPr lang="en-US" sz="1400" b="1" dirty="0" smtClean="0"/>
                <a:t>Case Rate</a:t>
              </a:r>
            </a:p>
            <a:p>
              <a:pPr marL="171450" indent="-171450">
                <a:lnSpc>
                  <a:spcPct val="110000"/>
                </a:lnSpc>
                <a:buFont typeface="Arial"/>
                <a:buChar char="•"/>
              </a:pPr>
              <a:r>
                <a:rPr lang="en-US" sz="1400" dirty="0" smtClean="0"/>
                <a:t>Group of services</a:t>
              </a:r>
            </a:p>
            <a:p>
              <a:pPr marL="171450" indent="-171450">
                <a:lnSpc>
                  <a:spcPct val="110000"/>
                </a:lnSpc>
                <a:buFont typeface="Arial"/>
                <a:buChar char="•"/>
              </a:pPr>
              <a:r>
                <a:rPr lang="en-US" sz="1400" dirty="0" smtClean="0"/>
                <a:t>Combined payment</a:t>
              </a:r>
            </a:p>
            <a:p>
              <a:pPr marL="171450" indent="-171450">
                <a:lnSpc>
                  <a:spcPct val="110000"/>
                </a:lnSpc>
                <a:buFont typeface="Arial"/>
                <a:buChar char="•"/>
              </a:pPr>
              <a:r>
                <a:rPr lang="en-US" sz="1400" dirty="0" smtClean="0"/>
                <a:t>Monthly/weekly payment</a:t>
              </a:r>
              <a:endParaRPr lang="en-US" sz="1400" dirty="0"/>
            </a:p>
          </p:txBody>
        </p:sp>
        <p:cxnSp>
          <p:nvCxnSpPr>
            <p:cNvPr id="10" name="Straight Connector 9"/>
            <p:cNvCxnSpPr>
              <a:endCxn id="9" idx="1"/>
            </p:cNvCxnSpPr>
            <p:nvPr/>
          </p:nvCxnSpPr>
          <p:spPr>
            <a:xfrm>
              <a:off x="6569310" y="3693542"/>
              <a:ext cx="399083" cy="0"/>
            </a:xfrm>
            <a:prstGeom prst="line">
              <a:avLst/>
            </a:prstGeom>
            <a:ln>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586688" y="3951852"/>
            <a:ext cx="2424158" cy="1273682"/>
            <a:chOff x="645779" y="3951852"/>
            <a:chExt cx="2424158" cy="1273682"/>
          </a:xfrm>
        </p:grpSpPr>
        <p:sp>
          <p:nvSpPr>
            <p:cNvPr id="12" name="TextBox 11"/>
            <p:cNvSpPr txBox="1"/>
            <p:nvPr/>
          </p:nvSpPr>
          <p:spPr>
            <a:xfrm>
              <a:off x="645779" y="3951852"/>
              <a:ext cx="2064897" cy="1273682"/>
            </a:xfrm>
            <a:prstGeom prst="rect">
              <a:avLst/>
            </a:prstGeom>
            <a:noFill/>
          </p:spPr>
          <p:txBody>
            <a:bodyPr wrap="square" rtlCol="0">
              <a:spAutoFit/>
            </a:bodyPr>
            <a:lstStyle/>
            <a:p>
              <a:pPr>
                <a:lnSpc>
                  <a:spcPct val="110000"/>
                </a:lnSpc>
              </a:pPr>
              <a:r>
                <a:rPr lang="en-US" sz="1400" b="1" dirty="0" smtClean="0"/>
                <a:t>Episode Bundle</a:t>
              </a:r>
            </a:p>
            <a:p>
              <a:pPr marL="171450" indent="-171450">
                <a:lnSpc>
                  <a:spcPct val="110000"/>
                </a:lnSpc>
                <a:buFont typeface="Arial"/>
                <a:buChar char="•"/>
              </a:pPr>
              <a:r>
                <a:rPr lang="en-US" sz="1400" dirty="0" smtClean="0"/>
                <a:t>Group of services</a:t>
              </a:r>
            </a:p>
            <a:p>
              <a:pPr marL="171450" indent="-171450">
                <a:lnSpc>
                  <a:spcPct val="110000"/>
                </a:lnSpc>
                <a:buFont typeface="Arial"/>
                <a:buChar char="•"/>
              </a:pPr>
              <a:r>
                <a:rPr lang="en-US" sz="1400" dirty="0" smtClean="0"/>
                <a:t>Combined payment</a:t>
              </a:r>
            </a:p>
            <a:p>
              <a:pPr marL="171450" indent="-171450">
                <a:lnSpc>
                  <a:spcPct val="110000"/>
                </a:lnSpc>
                <a:buFont typeface="Arial"/>
                <a:buChar char="•"/>
              </a:pPr>
              <a:r>
                <a:rPr lang="en-US" sz="1400" dirty="0" smtClean="0"/>
                <a:t>Quality goals</a:t>
              </a:r>
            </a:p>
            <a:p>
              <a:pPr marL="171450" indent="-171450">
                <a:lnSpc>
                  <a:spcPct val="110000"/>
                </a:lnSpc>
                <a:buFont typeface="Arial"/>
                <a:buChar char="•"/>
              </a:pPr>
              <a:r>
                <a:rPr lang="en-US" sz="1400" dirty="0" smtClean="0"/>
                <a:t>Defined time period</a:t>
              </a:r>
              <a:endParaRPr lang="en-US" sz="1400" dirty="0"/>
            </a:p>
          </p:txBody>
        </p:sp>
        <p:cxnSp>
          <p:nvCxnSpPr>
            <p:cNvPr id="13" name="Straight Connector 12"/>
            <p:cNvCxnSpPr>
              <a:stCxn id="12" idx="3"/>
            </p:cNvCxnSpPr>
            <p:nvPr/>
          </p:nvCxnSpPr>
          <p:spPr>
            <a:xfrm flipV="1">
              <a:off x="2710676" y="4586914"/>
              <a:ext cx="359261" cy="1779"/>
            </a:xfrm>
            <a:prstGeom prst="line">
              <a:avLst/>
            </a:prstGeom>
            <a:ln>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633422" y="5770176"/>
            <a:ext cx="2424160" cy="799706"/>
            <a:chOff x="645779" y="5770176"/>
            <a:chExt cx="2424160" cy="799706"/>
          </a:xfrm>
        </p:grpSpPr>
        <p:sp>
          <p:nvSpPr>
            <p:cNvPr id="15" name="TextBox 14"/>
            <p:cNvSpPr txBox="1"/>
            <p:nvPr/>
          </p:nvSpPr>
          <p:spPr>
            <a:xfrm>
              <a:off x="645779" y="5770176"/>
              <a:ext cx="2122648" cy="799706"/>
            </a:xfrm>
            <a:prstGeom prst="rect">
              <a:avLst/>
            </a:prstGeom>
            <a:noFill/>
          </p:spPr>
          <p:txBody>
            <a:bodyPr wrap="square" rtlCol="0">
              <a:spAutoFit/>
            </a:bodyPr>
            <a:lstStyle/>
            <a:p>
              <a:pPr>
                <a:lnSpc>
                  <a:spcPct val="110000"/>
                </a:lnSpc>
              </a:pPr>
              <a:r>
                <a:rPr lang="en-US" sz="1400" b="1" dirty="0" smtClean="0"/>
                <a:t>Total Health Outcomes</a:t>
              </a:r>
            </a:p>
            <a:p>
              <a:pPr marL="171450" indent="-171450">
                <a:lnSpc>
                  <a:spcPct val="110000"/>
                </a:lnSpc>
                <a:buFont typeface="Arial"/>
                <a:buChar char="•"/>
              </a:pPr>
              <a:r>
                <a:rPr lang="en-US" sz="1400" dirty="0" smtClean="0"/>
                <a:t>Shared risk on total member experience</a:t>
              </a:r>
              <a:endParaRPr lang="en-US" sz="1400" dirty="0"/>
            </a:p>
          </p:txBody>
        </p:sp>
        <p:cxnSp>
          <p:nvCxnSpPr>
            <p:cNvPr id="16" name="Straight Connector 15"/>
            <p:cNvCxnSpPr/>
            <p:nvPr/>
          </p:nvCxnSpPr>
          <p:spPr>
            <a:xfrm flipV="1">
              <a:off x="2768427" y="6181375"/>
              <a:ext cx="301512" cy="6931"/>
            </a:xfrm>
            <a:prstGeom prst="line">
              <a:avLst/>
            </a:prstGeom>
            <a:ln>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3183725" y="1480165"/>
            <a:ext cx="3481103" cy="5354251"/>
            <a:chOff x="3087314" y="2225472"/>
            <a:chExt cx="3481103" cy="5354251"/>
          </a:xfrm>
        </p:grpSpPr>
        <p:grpSp>
          <p:nvGrpSpPr>
            <p:cNvPr id="29" name="Group 28"/>
            <p:cNvGrpSpPr/>
            <p:nvPr/>
          </p:nvGrpSpPr>
          <p:grpSpPr>
            <a:xfrm>
              <a:off x="3091886" y="3019384"/>
              <a:ext cx="3471959" cy="3654911"/>
              <a:chOff x="3069937" y="2293463"/>
              <a:chExt cx="3471959" cy="3654911"/>
            </a:xfrm>
          </p:grpSpPr>
          <p:sp>
            <p:nvSpPr>
              <p:cNvPr id="30" name="Rounded Rectangle 29"/>
              <p:cNvSpPr/>
              <p:nvPr/>
            </p:nvSpPr>
            <p:spPr>
              <a:xfrm>
                <a:off x="3069937" y="2293463"/>
                <a:ext cx="3471959" cy="3654911"/>
              </a:xfrm>
              <a:prstGeom prst="roundRect">
                <a:avLst>
                  <a:gd name="adj" fmla="val 2797"/>
                </a:avLst>
              </a:prstGeom>
              <a:solidFill>
                <a:srgbClr val="021C2A"/>
              </a:solidFill>
              <a:ln w="28575" cmpd="sng">
                <a:solidFill>
                  <a:srgbClr val="021C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nvGrpSpPr>
              <p:cNvPr id="31" name="Group 30"/>
              <p:cNvGrpSpPr/>
              <p:nvPr/>
            </p:nvGrpSpPr>
            <p:grpSpPr>
              <a:xfrm>
                <a:off x="3234403" y="2403108"/>
                <a:ext cx="3143036" cy="776669"/>
                <a:chOff x="3234403" y="2403108"/>
                <a:chExt cx="3143036" cy="776669"/>
              </a:xfrm>
            </p:grpSpPr>
            <p:sp>
              <p:nvSpPr>
                <p:cNvPr id="38" name="Rounded Rectangle 37"/>
                <p:cNvSpPr/>
                <p:nvPr/>
              </p:nvSpPr>
              <p:spPr>
                <a:xfrm>
                  <a:off x="3252677" y="2403108"/>
                  <a:ext cx="3115626" cy="776669"/>
                </a:xfrm>
                <a:prstGeom prst="roundRect">
                  <a:avLst>
                    <a:gd name="adj" fmla="val 8334"/>
                  </a:avLst>
                </a:prstGeom>
                <a:solidFill>
                  <a:srgbClr val="0846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3234403" y="2421383"/>
                  <a:ext cx="3143036" cy="707886"/>
                </a:xfrm>
                <a:prstGeom prst="rect">
                  <a:avLst/>
                </a:prstGeom>
                <a:noFill/>
              </p:spPr>
              <p:txBody>
                <a:bodyPr wrap="square" rtlCol="0">
                  <a:spAutoFit/>
                </a:bodyPr>
                <a:lstStyle/>
                <a:p>
                  <a:pPr algn="ctr"/>
                  <a:r>
                    <a:rPr lang="en-US" b="1" dirty="0" smtClean="0">
                      <a:solidFill>
                        <a:schemeClr val="bg1"/>
                      </a:solidFill>
                    </a:rPr>
                    <a:t>Behavioral Health Outpatient Services</a:t>
                  </a:r>
                  <a:endParaRPr lang="en-US" b="1" dirty="0">
                    <a:solidFill>
                      <a:schemeClr val="bg1"/>
                    </a:solidFill>
                  </a:endParaRPr>
                </a:p>
              </p:txBody>
            </p:sp>
          </p:grpSp>
          <p:sp>
            <p:nvSpPr>
              <p:cNvPr id="32" name="Rounded Rectangle 31"/>
              <p:cNvSpPr/>
              <p:nvPr/>
            </p:nvSpPr>
            <p:spPr>
              <a:xfrm>
                <a:off x="3252677" y="3292470"/>
                <a:ext cx="3115626" cy="776669"/>
              </a:xfrm>
              <a:prstGeom prst="roundRect">
                <a:avLst>
                  <a:gd name="adj" fmla="val 8334"/>
                </a:avLst>
              </a:prstGeom>
              <a:solidFill>
                <a:srgbClr val="0F76A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3243540" y="3481307"/>
                <a:ext cx="3133899" cy="400110"/>
              </a:xfrm>
              <a:prstGeom prst="rect">
                <a:avLst/>
              </a:prstGeom>
              <a:noFill/>
            </p:spPr>
            <p:txBody>
              <a:bodyPr wrap="square" rtlCol="0">
                <a:spAutoFit/>
              </a:bodyPr>
              <a:lstStyle/>
              <a:p>
                <a:pPr algn="ctr"/>
                <a:r>
                  <a:rPr lang="en-US" b="1" dirty="0" smtClean="0">
                    <a:solidFill>
                      <a:schemeClr val="bg1"/>
                    </a:solidFill>
                  </a:rPr>
                  <a:t>Care Management</a:t>
                </a:r>
                <a:endParaRPr lang="en-US" b="1" dirty="0">
                  <a:solidFill>
                    <a:schemeClr val="bg1"/>
                  </a:solidFill>
                </a:endParaRPr>
              </a:p>
            </p:txBody>
          </p:sp>
          <p:sp>
            <p:nvSpPr>
              <p:cNvPr id="34" name="Rounded Rectangle 33"/>
              <p:cNvSpPr/>
              <p:nvPr/>
            </p:nvSpPr>
            <p:spPr>
              <a:xfrm>
                <a:off x="3252677" y="4181832"/>
                <a:ext cx="3115626" cy="776669"/>
              </a:xfrm>
              <a:prstGeom prst="roundRect">
                <a:avLst>
                  <a:gd name="adj" fmla="val 8334"/>
                </a:avLst>
              </a:prstGeom>
              <a:solidFill>
                <a:srgbClr val="149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3234402" y="4212290"/>
                <a:ext cx="3143037" cy="707886"/>
              </a:xfrm>
              <a:prstGeom prst="rect">
                <a:avLst/>
              </a:prstGeom>
              <a:noFill/>
            </p:spPr>
            <p:txBody>
              <a:bodyPr wrap="square" rtlCol="0">
                <a:spAutoFit/>
              </a:bodyPr>
              <a:lstStyle/>
              <a:p>
                <a:pPr algn="ctr"/>
                <a:r>
                  <a:rPr lang="en-US" b="1" dirty="0" smtClean="0">
                    <a:solidFill>
                      <a:schemeClr val="bg1"/>
                    </a:solidFill>
                  </a:rPr>
                  <a:t>Behavioral Health</a:t>
                </a:r>
              </a:p>
              <a:p>
                <a:pPr algn="ctr"/>
                <a:r>
                  <a:rPr lang="en-US" b="1" dirty="0" smtClean="0">
                    <a:solidFill>
                      <a:schemeClr val="bg1"/>
                    </a:solidFill>
                  </a:rPr>
                  <a:t>Diversion</a:t>
                </a:r>
                <a:endParaRPr lang="en-US" b="1" dirty="0">
                  <a:solidFill>
                    <a:schemeClr val="bg1"/>
                  </a:solidFill>
                </a:endParaRPr>
              </a:p>
            </p:txBody>
          </p:sp>
          <p:sp>
            <p:nvSpPr>
              <p:cNvPr id="36" name="Rounded Rectangle 35"/>
              <p:cNvSpPr/>
              <p:nvPr/>
            </p:nvSpPr>
            <p:spPr>
              <a:xfrm>
                <a:off x="3252677" y="5071194"/>
                <a:ext cx="3115626" cy="776669"/>
              </a:xfrm>
              <a:prstGeom prst="roundRect">
                <a:avLst>
                  <a:gd name="adj" fmla="val 8334"/>
                </a:avLst>
              </a:prstGeom>
              <a:solidFill>
                <a:srgbClr val="4EADD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3252677" y="5107744"/>
                <a:ext cx="3124762" cy="707886"/>
              </a:xfrm>
              <a:prstGeom prst="rect">
                <a:avLst/>
              </a:prstGeom>
              <a:noFill/>
            </p:spPr>
            <p:txBody>
              <a:bodyPr wrap="square" rtlCol="0">
                <a:spAutoFit/>
              </a:bodyPr>
              <a:lstStyle/>
              <a:p>
                <a:pPr algn="ctr"/>
                <a:r>
                  <a:rPr lang="en-US" b="1" dirty="0" smtClean="0">
                    <a:solidFill>
                      <a:schemeClr val="bg1"/>
                    </a:solidFill>
                  </a:rPr>
                  <a:t>Behavioral Health</a:t>
                </a:r>
              </a:p>
              <a:p>
                <a:pPr algn="ctr"/>
                <a:r>
                  <a:rPr lang="en-US" b="1" dirty="0" smtClean="0">
                    <a:solidFill>
                      <a:schemeClr val="bg1"/>
                    </a:solidFill>
                  </a:rPr>
                  <a:t>Inpatient</a:t>
                </a:r>
                <a:endParaRPr lang="en-US" b="1" dirty="0">
                  <a:solidFill>
                    <a:schemeClr val="bg1"/>
                  </a:solidFill>
                </a:endParaRPr>
              </a:p>
            </p:txBody>
          </p:sp>
        </p:grpSp>
        <p:sp>
          <p:nvSpPr>
            <p:cNvPr id="40" name="Rounded Rectangle 39"/>
            <p:cNvSpPr/>
            <p:nvPr/>
          </p:nvSpPr>
          <p:spPr>
            <a:xfrm>
              <a:off x="3087314" y="2225472"/>
              <a:ext cx="3462821" cy="827413"/>
            </a:xfrm>
            <a:prstGeom prst="roundRect">
              <a:avLst>
                <a:gd name="adj" fmla="val 7292"/>
              </a:avLst>
            </a:prstGeom>
            <a:solidFill>
              <a:srgbClr val="6ABA58"/>
            </a:solidFill>
            <a:ln w="28575" cmpd="sng">
              <a:solidFill>
                <a:srgbClr val="021C2A"/>
              </a:solidFill>
              <a:prstDash val="sysDash"/>
            </a:ln>
            <a:effectLst/>
          </p:spPr>
          <p:style>
            <a:lnRef idx="1">
              <a:schemeClr val="accent1"/>
            </a:lnRef>
            <a:fillRef idx="3">
              <a:schemeClr val="accent1"/>
            </a:fillRef>
            <a:effectRef idx="2">
              <a:schemeClr val="accent1"/>
            </a:effectRef>
            <a:fontRef idx="minor">
              <a:schemeClr val="lt1"/>
            </a:fontRef>
          </p:style>
          <p:txBody>
            <a:bodyPr tIns="137160" rtlCol="0" anchor="t"/>
            <a:lstStyle/>
            <a:p>
              <a:pPr algn="ctr"/>
              <a:endParaRPr lang="en-US" b="1" dirty="0"/>
            </a:p>
          </p:txBody>
        </p:sp>
        <p:sp>
          <p:nvSpPr>
            <p:cNvPr id="41" name="Rounded Rectangle 40"/>
            <p:cNvSpPr/>
            <p:nvPr/>
          </p:nvSpPr>
          <p:spPr>
            <a:xfrm>
              <a:off x="3105596" y="6675131"/>
              <a:ext cx="3462821" cy="904592"/>
            </a:xfrm>
            <a:prstGeom prst="roundRect">
              <a:avLst>
                <a:gd name="adj" fmla="val 7292"/>
              </a:avLst>
            </a:prstGeom>
            <a:solidFill>
              <a:srgbClr val="6ABA58"/>
            </a:solidFill>
            <a:ln w="28575" cmpd="sng">
              <a:solidFill>
                <a:srgbClr val="021C2A"/>
              </a:solidFill>
              <a:prstDash val="sysDash"/>
            </a:ln>
            <a:effectLst/>
          </p:spPr>
          <p:style>
            <a:lnRef idx="1">
              <a:schemeClr val="accent1"/>
            </a:lnRef>
            <a:fillRef idx="3">
              <a:schemeClr val="accent1"/>
            </a:fillRef>
            <a:effectRef idx="2">
              <a:schemeClr val="accent1"/>
            </a:effectRef>
            <a:fontRef idx="minor">
              <a:schemeClr val="lt1"/>
            </a:fontRef>
          </p:style>
          <p:txBody>
            <a:bodyPr tIns="45720" bIns="137160" rtlCol="0" anchor="b"/>
            <a:lstStyle/>
            <a:p>
              <a:pPr algn="ctr"/>
              <a:endParaRPr lang="en-US" b="1" dirty="0"/>
            </a:p>
          </p:txBody>
        </p:sp>
      </p:grpSp>
      <p:sp>
        <p:nvSpPr>
          <p:cNvPr id="43" name="TextBox 42"/>
          <p:cNvSpPr txBox="1"/>
          <p:nvPr/>
        </p:nvSpPr>
        <p:spPr>
          <a:xfrm>
            <a:off x="3754191" y="1718278"/>
            <a:ext cx="2550017" cy="400110"/>
          </a:xfrm>
          <a:prstGeom prst="rect">
            <a:avLst/>
          </a:prstGeom>
          <a:noFill/>
        </p:spPr>
        <p:txBody>
          <a:bodyPr wrap="square" rtlCol="0">
            <a:spAutoFit/>
          </a:bodyPr>
          <a:lstStyle/>
          <a:p>
            <a:r>
              <a:rPr lang="en-US" b="1" dirty="0" smtClean="0">
                <a:solidFill>
                  <a:schemeClr val="bg1"/>
                </a:solidFill>
              </a:rPr>
              <a:t>Social Supports</a:t>
            </a:r>
            <a:endParaRPr lang="en-US" b="1" dirty="0">
              <a:solidFill>
                <a:schemeClr val="bg1"/>
              </a:solidFill>
            </a:endParaRPr>
          </a:p>
        </p:txBody>
      </p:sp>
      <p:sp>
        <p:nvSpPr>
          <p:cNvPr id="45" name="TextBox 44"/>
          <p:cNvSpPr txBox="1"/>
          <p:nvPr/>
        </p:nvSpPr>
        <p:spPr>
          <a:xfrm>
            <a:off x="3658408" y="6130484"/>
            <a:ext cx="2550017" cy="414383"/>
          </a:xfrm>
          <a:prstGeom prst="rect">
            <a:avLst/>
          </a:prstGeom>
          <a:noFill/>
        </p:spPr>
        <p:txBody>
          <a:bodyPr wrap="square" rtlCol="0">
            <a:spAutoFit/>
          </a:bodyPr>
          <a:lstStyle/>
          <a:p>
            <a:r>
              <a:rPr lang="en-US" b="1" dirty="0" smtClean="0">
                <a:solidFill>
                  <a:schemeClr val="bg1"/>
                </a:solidFill>
              </a:rPr>
              <a:t>Medical Outcomes</a:t>
            </a:r>
            <a:endParaRPr lang="en-US" b="1" dirty="0">
              <a:solidFill>
                <a:schemeClr val="bg1"/>
              </a:solidFill>
            </a:endParaRPr>
          </a:p>
        </p:txBody>
      </p:sp>
      <p:grpSp>
        <p:nvGrpSpPr>
          <p:cNvPr id="48" name="Group 47"/>
          <p:cNvGrpSpPr/>
          <p:nvPr/>
        </p:nvGrpSpPr>
        <p:grpSpPr>
          <a:xfrm>
            <a:off x="6673966" y="5863773"/>
            <a:ext cx="3197854" cy="1036694"/>
            <a:chOff x="6569309" y="5614851"/>
            <a:chExt cx="3197854" cy="1036694"/>
          </a:xfrm>
        </p:grpSpPr>
        <p:cxnSp>
          <p:nvCxnSpPr>
            <p:cNvPr id="49" name="Straight Connector 48"/>
            <p:cNvCxnSpPr/>
            <p:nvPr/>
          </p:nvCxnSpPr>
          <p:spPr>
            <a:xfrm>
              <a:off x="6569309" y="6133198"/>
              <a:ext cx="353398" cy="0"/>
            </a:xfrm>
            <a:prstGeom prst="line">
              <a:avLst/>
            </a:prstGeom>
            <a:ln>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968392" y="5614851"/>
              <a:ext cx="2798771" cy="1036694"/>
            </a:xfrm>
            <a:prstGeom prst="rect">
              <a:avLst/>
            </a:prstGeom>
            <a:noFill/>
          </p:spPr>
          <p:txBody>
            <a:bodyPr wrap="square" rtlCol="0">
              <a:spAutoFit/>
            </a:bodyPr>
            <a:lstStyle/>
            <a:p>
              <a:pPr>
                <a:lnSpc>
                  <a:spcPct val="110000"/>
                </a:lnSpc>
              </a:pPr>
              <a:r>
                <a:rPr lang="en-US" sz="1400" b="1" dirty="0" smtClean="0"/>
                <a:t>Behavioral Health Capitation</a:t>
              </a:r>
            </a:p>
            <a:p>
              <a:pPr marL="171450" indent="-171450">
                <a:lnSpc>
                  <a:spcPct val="110000"/>
                </a:lnSpc>
                <a:buFont typeface="Arial"/>
                <a:buChar char="•"/>
              </a:pPr>
              <a:r>
                <a:rPr lang="en-US" sz="1400" dirty="0" smtClean="0"/>
                <a:t>Risk for providers</a:t>
              </a:r>
            </a:p>
            <a:p>
              <a:pPr marL="171450" indent="-171450">
                <a:lnSpc>
                  <a:spcPct val="110000"/>
                </a:lnSpc>
                <a:buFont typeface="Arial"/>
                <a:buChar char="•"/>
              </a:pPr>
              <a:r>
                <a:rPr lang="en-US" sz="1400" dirty="0" smtClean="0"/>
                <a:t>Full behavioral health payment</a:t>
              </a:r>
            </a:p>
            <a:p>
              <a:pPr marL="171450" indent="-171450">
                <a:lnSpc>
                  <a:spcPct val="110000"/>
                </a:lnSpc>
                <a:buFont typeface="Arial"/>
                <a:buChar char="•"/>
              </a:pPr>
              <a:r>
                <a:rPr lang="en-US" sz="1400" dirty="0" smtClean="0"/>
                <a:t>Defined coverage set</a:t>
              </a:r>
              <a:endParaRPr lang="en-US" sz="1400" dirty="0"/>
            </a:p>
          </p:txBody>
        </p:sp>
      </p:grpSp>
    </p:spTree>
    <p:extLst>
      <p:ext uri="{BB962C8B-B14F-4D97-AF65-F5344CB8AC3E}">
        <p14:creationId xmlns:p14="http://schemas.microsoft.com/office/powerpoint/2010/main" val="412077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211457"/>
            <a:ext cx="9824720" cy="794383"/>
          </a:xfrm>
        </p:spPr>
        <p:txBody>
          <a:bodyPr>
            <a:noAutofit/>
          </a:bodyPr>
          <a:lstStyle/>
          <a:p>
            <a:r>
              <a:rPr lang="en-US" sz="2800" dirty="0" smtClean="0"/>
              <a:t>Transactional Relationship Model </a:t>
            </a:r>
            <a:r>
              <a:rPr lang="en-US" sz="2800" dirty="0"/>
              <a:t>is </a:t>
            </a:r>
            <a:r>
              <a:rPr lang="en-US" sz="2800" dirty="0" smtClean="0"/>
              <a:t>Reinforced </a:t>
            </a:r>
            <a:r>
              <a:rPr lang="en-US" sz="2800" dirty="0"/>
              <a:t>by </a:t>
            </a:r>
            <a:r>
              <a:rPr lang="en-US" sz="2800" dirty="0" smtClean="0"/>
              <a:t/>
            </a:r>
            <a:br>
              <a:rPr lang="en-US" sz="2800" dirty="0" smtClean="0"/>
            </a:br>
            <a:r>
              <a:rPr lang="en-US" sz="2800" dirty="0" smtClean="0"/>
              <a:t>Fee-for-Service Reimbursement</a:t>
            </a:r>
            <a:endParaRPr lang="en-US" sz="2800" dirty="0"/>
          </a:p>
        </p:txBody>
      </p:sp>
      <p:sp>
        <p:nvSpPr>
          <p:cNvPr id="3" name="Slide Number Placeholder 2"/>
          <p:cNvSpPr>
            <a:spLocks noGrp="1"/>
          </p:cNvSpPr>
          <p:nvPr>
            <p:ph type="sldNum" sz="quarter" idx="11"/>
          </p:nvPr>
        </p:nvSpPr>
        <p:spPr/>
        <p:txBody>
          <a:bodyPr/>
          <a:lstStyle/>
          <a:p>
            <a:fld id="{77E85DEC-3C54-CC49-B6AA-116CC903AFD3}" type="slidenum">
              <a:rPr lang="en-US" smtClean="0"/>
              <a:pPr/>
              <a:t>9</a:t>
            </a:fld>
            <a:endParaRPr lang="en-US"/>
          </a:p>
        </p:txBody>
      </p:sp>
      <p:sp>
        <p:nvSpPr>
          <p:cNvPr id="4" name="Content Placeholder 3"/>
          <p:cNvSpPr>
            <a:spLocks noGrp="1"/>
          </p:cNvSpPr>
          <p:nvPr>
            <p:ph idx="1"/>
          </p:nvPr>
        </p:nvSpPr>
        <p:spPr/>
        <p:txBody>
          <a:bodyPr/>
          <a:lstStyle/>
          <a:p>
            <a:pPr marL="45720" indent="0" algn="ctr">
              <a:buNone/>
            </a:pPr>
            <a:r>
              <a:rPr lang="en-US" sz="3200" b="1" dirty="0"/>
              <a:t>Barriers to Alternative Payment Methodologies </a:t>
            </a:r>
          </a:p>
          <a:p>
            <a:endParaRPr lang="en-US" dirty="0"/>
          </a:p>
        </p:txBody>
      </p:sp>
      <p:sp>
        <p:nvSpPr>
          <p:cNvPr id="5" name="Content Placeholder 3"/>
          <p:cNvSpPr txBox="1">
            <a:spLocks/>
          </p:cNvSpPr>
          <p:nvPr/>
        </p:nvSpPr>
        <p:spPr>
          <a:xfrm>
            <a:off x="757851" y="1732153"/>
            <a:ext cx="8561548" cy="5129425"/>
          </a:xfrm>
          <a:prstGeom prst="rect">
            <a:avLst/>
          </a:prstGeom>
        </p:spPr>
        <p:txBody>
          <a:bodyPr vert="horz" lIns="101882" tIns="50941" rIns="101882" bIns="50941" rtlCol="0">
            <a:noAutofit/>
          </a:bodyPr>
          <a:lstStyle>
            <a:lvl1pPr marL="320040" indent="-274320" algn="l" defTabSz="509412" rtl="0" eaLnBrk="1" latinLnBrk="0" hangingPunct="1">
              <a:lnSpc>
                <a:spcPct val="110000"/>
              </a:lnSpc>
              <a:spcBef>
                <a:spcPts val="1200"/>
              </a:spcBef>
              <a:buFont typeface="Wingdings" charset="2"/>
              <a:buChar char="§"/>
              <a:defRPr sz="2400" kern="1200">
                <a:solidFill>
                  <a:schemeClr val="tx1">
                    <a:lumMod val="75000"/>
                    <a:lumOff val="25000"/>
                  </a:schemeClr>
                </a:solidFill>
                <a:latin typeface="+mn-lt"/>
                <a:ea typeface="+mn-ea"/>
                <a:cs typeface="+mn-cs"/>
              </a:defRPr>
            </a:lvl1pPr>
            <a:lvl2pPr marL="557784" indent="-228600" algn="l" defTabSz="509412" rtl="0" eaLnBrk="1" latinLnBrk="0" hangingPunct="1">
              <a:lnSpc>
                <a:spcPct val="110000"/>
              </a:lnSpc>
              <a:spcBef>
                <a:spcPts val="1200"/>
              </a:spcBef>
              <a:buFont typeface="Arial"/>
              <a:buChar char="•"/>
              <a:defRPr sz="2200" kern="1200">
                <a:solidFill>
                  <a:schemeClr val="tx1">
                    <a:lumMod val="75000"/>
                    <a:lumOff val="25000"/>
                  </a:schemeClr>
                </a:solidFill>
                <a:latin typeface="+mn-lt"/>
                <a:ea typeface="+mn-ea"/>
                <a:cs typeface="+mn-cs"/>
              </a:defRPr>
            </a:lvl2pPr>
            <a:lvl3pPr marL="722376" indent="-164592" algn="l" defTabSz="509412" rtl="0" eaLnBrk="1" latinLnBrk="0" hangingPunct="1">
              <a:lnSpc>
                <a:spcPct val="110000"/>
              </a:lnSpc>
              <a:spcBef>
                <a:spcPts val="1200"/>
              </a:spcBef>
              <a:buFont typeface="Wingdings" charset="2"/>
              <a:buChar char="§"/>
              <a:defRPr sz="2000" kern="1200">
                <a:solidFill>
                  <a:schemeClr val="tx1">
                    <a:lumMod val="75000"/>
                    <a:lumOff val="25000"/>
                  </a:schemeClr>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45720" indent="0" algn="ctr">
              <a:buFont typeface="Wingdings" charset="2"/>
              <a:buNone/>
            </a:pPr>
            <a:endParaRPr lang="en-US" b="1" dirty="0"/>
          </a:p>
        </p:txBody>
      </p:sp>
      <p:pic>
        <p:nvPicPr>
          <p:cNvPr id="6" name="Picture 5" descr="Slide 15-Systems of Care 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228" y="2252086"/>
            <a:ext cx="3736340" cy="2241804"/>
          </a:xfrm>
          <a:prstGeom prst="rect">
            <a:avLst/>
          </a:prstGeom>
        </p:spPr>
      </p:pic>
      <p:pic>
        <p:nvPicPr>
          <p:cNvPr id="7" name="Picture 6" descr="Slide 15-Diagnosis Graph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573" y="2249561"/>
            <a:ext cx="3738476" cy="2243085"/>
          </a:xfrm>
          <a:prstGeom prst="rect">
            <a:avLst/>
          </a:prstGeom>
        </p:spPr>
      </p:pic>
      <p:pic>
        <p:nvPicPr>
          <p:cNvPr id="8" name="Picture 7" descr="Slide 15-Lack of Inte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7961" y="4597181"/>
            <a:ext cx="3719111" cy="2231467"/>
          </a:xfrm>
          <a:prstGeom prst="rect">
            <a:avLst/>
          </a:prstGeom>
        </p:spPr>
      </p:pic>
      <p:graphicFrame>
        <p:nvGraphicFramePr>
          <p:cNvPr id="9" name="Diagram 8"/>
          <p:cNvGraphicFramePr/>
          <p:nvPr>
            <p:extLst>
              <p:ext uri="{D42A27DB-BD31-4B8C-83A1-F6EECF244321}">
                <p14:modId xmlns:p14="http://schemas.microsoft.com/office/powerpoint/2010/main" val="2861383195"/>
              </p:ext>
            </p:extLst>
          </p:nvPr>
        </p:nvGraphicFramePr>
        <p:xfrm>
          <a:off x="1870000" y="4521665"/>
          <a:ext cx="2293748" cy="15381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p:cNvSpPr txBox="1"/>
          <p:nvPr/>
        </p:nvSpPr>
        <p:spPr>
          <a:xfrm>
            <a:off x="1819599" y="6013342"/>
            <a:ext cx="2619213" cy="553998"/>
          </a:xfrm>
          <a:prstGeom prst="rect">
            <a:avLst/>
          </a:prstGeom>
          <a:noFill/>
        </p:spPr>
        <p:txBody>
          <a:bodyPr wrap="square" rtlCol="0">
            <a:spAutoFit/>
          </a:bodyPr>
          <a:lstStyle/>
          <a:p>
            <a:pPr algn="ctr"/>
            <a:r>
              <a:rPr lang="en-US" sz="1500" dirty="0" smtClean="0">
                <a:solidFill>
                  <a:schemeClr val="tx1">
                    <a:lumMod val="65000"/>
                    <a:lumOff val="35000"/>
                  </a:schemeClr>
                </a:solidFill>
              </a:rPr>
              <a:t>“</a:t>
            </a:r>
            <a:r>
              <a:rPr lang="en-US" sz="1500" b="1" dirty="0" smtClean="0">
                <a:solidFill>
                  <a:schemeClr val="tx1">
                    <a:lumMod val="65000"/>
                    <a:lumOff val="35000"/>
                  </a:schemeClr>
                </a:solidFill>
              </a:rPr>
              <a:t>WE’VE ALWAYS DONE IT THIS WAY”</a:t>
            </a:r>
            <a:endParaRPr lang="en-US" sz="1500" b="1" dirty="0">
              <a:solidFill>
                <a:schemeClr val="tx1">
                  <a:lumMod val="65000"/>
                  <a:lumOff val="35000"/>
                </a:schemeClr>
              </a:solidFill>
            </a:endParaRPr>
          </a:p>
        </p:txBody>
      </p:sp>
    </p:spTree>
    <p:extLst>
      <p:ext uri="{BB962C8B-B14F-4D97-AF65-F5344CB8AC3E}">
        <p14:creationId xmlns:p14="http://schemas.microsoft.com/office/powerpoint/2010/main" val="98646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2802</TotalTime>
  <Words>1719</Words>
  <Application>Microsoft Office PowerPoint</Application>
  <PresentationFormat>Custom</PresentationFormat>
  <Paragraphs>292</Paragraphs>
  <Slides>28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Monotype Sorts</vt:lpstr>
      <vt:lpstr>Open Sans</vt:lpstr>
      <vt:lpstr>Times New Roman</vt:lpstr>
      <vt:lpstr>Wingdings</vt:lpstr>
      <vt:lpstr>Office Theme</vt:lpstr>
      <vt:lpstr>1_Office Theme</vt:lpstr>
      <vt:lpstr>Funding for Peer and  Crisis Services in Managed Behavioral Health</vt:lpstr>
      <vt:lpstr>Agenda</vt:lpstr>
      <vt:lpstr>Beacon’s National Scope</vt:lpstr>
      <vt:lpstr>About Beacon Health Options</vt:lpstr>
      <vt:lpstr>PowerPoint Presentation</vt:lpstr>
      <vt:lpstr>PowerPoint Presentation</vt:lpstr>
      <vt:lpstr>Key Funding Solutions</vt:lpstr>
      <vt:lpstr>Payment Methodologies</vt:lpstr>
      <vt:lpstr>Transactional Relationship Model is Reinforced by  Fee-for-Service Reimbursement</vt:lpstr>
      <vt:lpstr>Alternative Payment Models Currently Used in  Several Markets</vt:lpstr>
      <vt:lpstr>Alternative Payment Models (continued)</vt:lpstr>
      <vt:lpstr>Massachusetts Emergency  Service Program (ESP)</vt:lpstr>
      <vt:lpstr>Emergency Services Program</vt:lpstr>
      <vt:lpstr>Recovery-Oriented Services</vt:lpstr>
      <vt:lpstr>Funding Model for ESP</vt:lpstr>
      <vt:lpstr>Other State Examples</vt:lpstr>
      <vt:lpstr>Value-Based Payments for Crisis Services</vt:lpstr>
      <vt:lpstr>Peer Services</vt:lpstr>
      <vt:lpstr>Peer Services</vt:lpstr>
      <vt:lpstr>The Value of Peer Services</vt:lpstr>
      <vt:lpstr>Wages and Compensation</vt:lpstr>
      <vt:lpstr>Peer Reimbursement</vt:lpstr>
      <vt:lpstr>Funding Models for Peer Services</vt:lpstr>
      <vt:lpstr>States Where Medicaid Pays for Peer Services </vt:lpstr>
      <vt:lpstr>A Look at the Future </vt:lpstr>
      <vt:lpstr>Building on the Impact of Peer Services</vt:lpstr>
      <vt:lpstr>Peer Support Offers Real Difference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Bobby, Ginny</cp:lastModifiedBy>
  <cp:revision>97</cp:revision>
  <cp:lastPrinted>2016-02-16T19:52:06Z</cp:lastPrinted>
  <dcterms:created xsi:type="dcterms:W3CDTF">2015-02-12T15:10:46Z</dcterms:created>
  <dcterms:modified xsi:type="dcterms:W3CDTF">2016-02-16T19:53:37Z</dcterms:modified>
</cp:coreProperties>
</file>